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57" r:id="rId5"/>
  </p:sldMasterIdLst>
  <p:notesMasterIdLst>
    <p:notesMasterId r:id="rId53"/>
  </p:notesMasterIdLst>
  <p:handoutMasterIdLst>
    <p:handoutMasterId r:id="rId54"/>
  </p:handoutMasterIdLst>
  <p:sldIdLst>
    <p:sldId id="257" r:id="rId6"/>
    <p:sldId id="290" r:id="rId7"/>
    <p:sldId id="287" r:id="rId8"/>
    <p:sldId id="348" r:id="rId9"/>
    <p:sldId id="347" r:id="rId10"/>
    <p:sldId id="344" r:id="rId11"/>
    <p:sldId id="308" r:id="rId12"/>
    <p:sldId id="312" r:id="rId13"/>
    <p:sldId id="311" r:id="rId14"/>
    <p:sldId id="307" r:id="rId15"/>
    <p:sldId id="314" r:id="rId16"/>
    <p:sldId id="306" r:id="rId17"/>
    <p:sldId id="315" r:id="rId18"/>
    <p:sldId id="305" r:id="rId19"/>
    <p:sldId id="316" r:id="rId20"/>
    <p:sldId id="349" r:id="rId21"/>
    <p:sldId id="317" r:id="rId22"/>
    <p:sldId id="319" r:id="rId23"/>
    <p:sldId id="304" r:id="rId24"/>
    <p:sldId id="334" r:id="rId25"/>
    <p:sldId id="339" r:id="rId26"/>
    <p:sldId id="318" r:id="rId27"/>
    <p:sldId id="333" r:id="rId28"/>
    <p:sldId id="342" r:id="rId29"/>
    <p:sldId id="303" r:id="rId30"/>
    <p:sldId id="320" r:id="rId31"/>
    <p:sldId id="331" r:id="rId32"/>
    <p:sldId id="332" r:id="rId33"/>
    <p:sldId id="329" r:id="rId34"/>
    <p:sldId id="330" r:id="rId35"/>
    <p:sldId id="301" r:id="rId36"/>
    <p:sldId id="323" r:id="rId37"/>
    <p:sldId id="341" r:id="rId38"/>
    <p:sldId id="322" r:id="rId39"/>
    <p:sldId id="302" r:id="rId40"/>
    <p:sldId id="321" r:id="rId41"/>
    <p:sldId id="336" r:id="rId42"/>
    <p:sldId id="335" r:id="rId43"/>
    <p:sldId id="300" r:id="rId44"/>
    <p:sldId id="324" r:id="rId45"/>
    <p:sldId id="326" r:id="rId46"/>
    <p:sldId id="343" r:id="rId47"/>
    <p:sldId id="327" r:id="rId48"/>
    <p:sldId id="328" r:id="rId49"/>
    <p:sldId id="350" r:id="rId50"/>
    <p:sldId id="299" r:id="rId51"/>
    <p:sldId id="298" r:id="rId52"/>
  </p:sldIdLst>
  <p:sldSz cx="12192000" cy="6858000"/>
  <p:notesSz cx="7315200" cy="9601200"/>
  <p:embeddedFontLst>
    <p:embeddedFont>
      <p:font typeface="Calibri" panose="020F0502020204030204" pitchFamily="34" charset="0"/>
      <p:regular r:id="rId55"/>
      <p:bold r:id="rId56"/>
      <p:italic r:id="rId57"/>
      <p:boldItalic r:id="rId58"/>
    </p:embeddedFont>
    <p:embeddedFont>
      <p:font typeface="Nunito" panose="00000500000000000000" pitchFamily="2" charset="0"/>
      <p:regular r:id="rId59"/>
      <p:bold r:id="rId60"/>
      <p:italic r:id="rId61"/>
      <p:boldItalic r:id="rId62"/>
    </p:embeddedFont>
    <p:embeddedFont>
      <p:font typeface="Nunito ExtraLight" panose="00000300000000000000" pitchFamily="2" charset="0"/>
      <p:regular r:id="rId63"/>
      <p:italic r:id="rId64"/>
    </p:embeddedFont>
    <p:embeddedFont>
      <p:font typeface="Nunito Light" panose="00000400000000000000" pitchFamily="2" charset="0"/>
      <p:regular r:id="rId65"/>
      <p:italic r:id="rId66"/>
    </p:embeddedFont>
    <p:embeddedFont>
      <p:font typeface="Poppins" panose="00000500000000000000" pitchFamily="2" charset="0"/>
      <p:regular r:id="rId67"/>
      <p:bold r:id="rId68"/>
      <p:italic r:id="rId69"/>
      <p:boldItalic r:id="rId70"/>
    </p:embeddedFont>
  </p:embeddedFontLst>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vertBarState="minimized" horzBarState="maximized">
    <p:restoredLeft sz="19538"/>
    <p:restoredTop sz="88602" autoAdjust="0"/>
  </p:normalViewPr>
  <p:slideViewPr>
    <p:cSldViewPr snapToGrid="0" snapToObjects="1">
      <p:cViewPr varScale="1">
        <p:scale>
          <a:sx n="64" d="100"/>
          <a:sy n="64" d="100"/>
        </p:scale>
        <p:origin x="1036" y="44"/>
      </p:cViewPr>
      <p:guideLst>
        <p:guide orient="horz" pos="2160"/>
        <p:guide pos="3840"/>
      </p:guideLst>
    </p:cSldViewPr>
  </p:slideViewPr>
  <p:notesTextViewPr>
    <p:cViewPr>
      <p:scale>
        <a:sx n="1" d="1"/>
        <a:sy n="1" d="1"/>
      </p:scale>
      <p:origin x="0" y="0"/>
    </p:cViewPr>
  </p:notesTextViewPr>
  <p:sorterViewPr>
    <p:cViewPr varScale="1">
      <p:scale>
        <a:sx n="1" d="1"/>
        <a:sy n="1" d="1"/>
      </p:scale>
      <p:origin x="0" y="-12470"/>
    </p:cViewPr>
  </p:sorterViewPr>
  <p:notesViewPr>
    <p:cSldViewPr snapToGrid="0" snapToObjects="1">
      <p:cViewPr>
        <p:scale>
          <a:sx n="170" d="100"/>
          <a:sy n="170" d="100"/>
        </p:scale>
        <p:origin x="643" y="-134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9.fntdata"/><Relationship Id="rId68"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7.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handoutMaster" Target="handoutMasters/handoutMaster1.xml"/><Relationship Id="rId62" Type="http://schemas.openxmlformats.org/officeDocument/2006/relationships/font" Target="fonts/font8.fntdata"/><Relationship Id="rId70" Type="http://schemas.openxmlformats.org/officeDocument/2006/relationships/font" Target="fonts/font16.fntdata"/><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3.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font" Target="fonts/font1.fntdata"/><Relationship Id="rId7" Type="http://schemas.openxmlformats.org/officeDocument/2006/relationships/slide" Target="slides/slide2.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3ACA08EE-32B9-40F2-A4CD-4D9F0DEF4722}"/>
    <pc:docChg chg="modSld">
      <pc:chgData name="Nazia Shah" userId="834fe6aa-7260-4947-9af5-9af74eff913c" providerId="ADAL" clId="{3ACA08EE-32B9-40F2-A4CD-4D9F0DEF4722}" dt="2021-07-30T15:03:54.156" v="1"/>
      <pc:docMkLst>
        <pc:docMk/>
      </pc:docMkLst>
      <pc:sldChg chg="setBg">
        <pc:chgData name="Nazia Shah" userId="834fe6aa-7260-4947-9af5-9af74eff913c" providerId="ADAL" clId="{3ACA08EE-32B9-40F2-A4CD-4D9F0DEF4722}" dt="2021-07-30T15:03:54.156" v="1"/>
        <pc:sldMkLst>
          <pc:docMk/>
          <pc:sldMk cId="2949312402" sldId="257"/>
        </pc:sldMkLst>
      </pc:sldChg>
    </pc:docChg>
  </pc:docChgLst>
  <pc:docChgLst>
    <pc:chgData name="Nazia Shah" userId="834fe6aa-7260-4947-9af5-9af74eff913c" providerId="ADAL" clId="{7B0E2BF4-0733-480D-B42E-F2C82E9EFA2C}"/>
    <pc:docChg chg="custSel modSld modMainMaster">
      <pc:chgData name="Nazia Shah" userId="834fe6aa-7260-4947-9af5-9af74eff913c" providerId="ADAL" clId="{7B0E2BF4-0733-480D-B42E-F2C82E9EFA2C}" dt="2022-03-03T21:08:43.126" v="5" actId="478"/>
      <pc:docMkLst>
        <pc:docMk/>
      </pc:docMkLst>
      <pc:sldChg chg="modSp mod">
        <pc:chgData name="Nazia Shah" userId="834fe6aa-7260-4947-9af5-9af74eff913c" providerId="ADAL" clId="{7B0E2BF4-0733-480D-B42E-F2C82E9EFA2C}" dt="2022-03-03T21:07:18.389" v="1" actId="27636"/>
        <pc:sldMkLst>
          <pc:docMk/>
          <pc:sldMk cId="2949312402" sldId="257"/>
        </pc:sldMkLst>
        <pc:spChg chg="mod">
          <ac:chgData name="Nazia Shah" userId="834fe6aa-7260-4947-9af5-9af74eff913c" providerId="ADAL" clId="{7B0E2BF4-0733-480D-B42E-F2C82E9EFA2C}" dt="2022-03-03T21:07:18.389" v="1" actId="27636"/>
          <ac:spMkLst>
            <pc:docMk/>
            <pc:sldMk cId="2949312402" sldId="257"/>
            <ac:spMk id="3" creationId="{01700092-37DC-0D44-AD62-E34A154E92D6}"/>
          </ac:spMkLst>
        </pc:spChg>
      </pc:sldChg>
      <pc:sldMasterChg chg="modSldLayout">
        <pc:chgData name="Nazia Shah" userId="834fe6aa-7260-4947-9af5-9af74eff913c" providerId="ADAL" clId="{7B0E2BF4-0733-480D-B42E-F2C82E9EFA2C}" dt="2022-03-03T21:08:43.126" v="5" actId="478"/>
        <pc:sldMasterMkLst>
          <pc:docMk/>
          <pc:sldMasterMk cId="3447159253" sldId="2147483648"/>
        </pc:sldMasterMkLst>
        <pc:sldLayoutChg chg="delSp mod">
          <pc:chgData name="Nazia Shah" userId="834fe6aa-7260-4947-9af5-9af74eff913c" providerId="ADAL" clId="{7B0E2BF4-0733-480D-B42E-F2C82E9EFA2C}" dt="2022-03-03T21:08:13.583" v="2" actId="478"/>
          <pc:sldLayoutMkLst>
            <pc:docMk/>
            <pc:sldMasterMk cId="3447159253" sldId="2147483648"/>
            <pc:sldLayoutMk cId="430145309" sldId="2147483650"/>
          </pc:sldLayoutMkLst>
          <pc:spChg chg="del">
            <ac:chgData name="Nazia Shah" userId="834fe6aa-7260-4947-9af5-9af74eff913c" providerId="ADAL" clId="{7B0E2BF4-0733-480D-B42E-F2C82E9EFA2C}" dt="2022-03-03T21:08:13.583" v="2" actId="478"/>
            <ac:spMkLst>
              <pc:docMk/>
              <pc:sldMasterMk cId="3447159253" sldId="2147483648"/>
              <pc:sldLayoutMk cId="430145309" sldId="2147483650"/>
              <ac:spMk id="30" creationId="{D2CDC78A-1DA5-7D4C-8E95-048DA73365E1}"/>
            </ac:spMkLst>
          </pc:spChg>
        </pc:sldLayoutChg>
        <pc:sldLayoutChg chg="delSp mod">
          <pc:chgData name="Nazia Shah" userId="834fe6aa-7260-4947-9af5-9af74eff913c" providerId="ADAL" clId="{7B0E2BF4-0733-480D-B42E-F2C82E9EFA2C}" dt="2022-03-03T21:08:26.301" v="3" actId="478"/>
          <pc:sldLayoutMkLst>
            <pc:docMk/>
            <pc:sldMasterMk cId="3447159253" sldId="2147483648"/>
            <pc:sldLayoutMk cId="638668511" sldId="2147483651"/>
          </pc:sldLayoutMkLst>
          <pc:spChg chg="del">
            <ac:chgData name="Nazia Shah" userId="834fe6aa-7260-4947-9af5-9af74eff913c" providerId="ADAL" clId="{7B0E2BF4-0733-480D-B42E-F2C82E9EFA2C}" dt="2022-03-03T21:08:26.301" v="3" actId="478"/>
            <ac:spMkLst>
              <pc:docMk/>
              <pc:sldMasterMk cId="3447159253" sldId="2147483648"/>
              <pc:sldLayoutMk cId="638668511" sldId="2147483651"/>
              <ac:spMk id="37" creationId="{5DCA65DE-0F0F-1444-95AB-4B826B2B1C63}"/>
            </ac:spMkLst>
          </pc:spChg>
        </pc:sldLayoutChg>
        <pc:sldLayoutChg chg="delSp modSp mod">
          <pc:chgData name="Nazia Shah" userId="834fe6aa-7260-4947-9af5-9af74eff913c" providerId="ADAL" clId="{7B0E2BF4-0733-480D-B42E-F2C82E9EFA2C}" dt="2022-03-03T21:08:43.126" v="5" actId="478"/>
          <pc:sldLayoutMkLst>
            <pc:docMk/>
            <pc:sldMasterMk cId="3447159253" sldId="2147483648"/>
            <pc:sldLayoutMk cId="3150237014" sldId="2147483652"/>
          </pc:sldLayoutMkLst>
          <pc:spChg chg="del mod">
            <ac:chgData name="Nazia Shah" userId="834fe6aa-7260-4947-9af5-9af74eff913c" providerId="ADAL" clId="{7B0E2BF4-0733-480D-B42E-F2C82E9EFA2C}" dt="2022-03-03T21:08:43.126" v="5" actId="478"/>
            <ac:spMkLst>
              <pc:docMk/>
              <pc:sldMasterMk cId="3447159253" sldId="2147483648"/>
              <pc:sldLayoutMk cId="3150237014" sldId="2147483652"/>
              <ac:spMk id="37" creationId="{5DCA65DE-0F0F-1444-95AB-4B826B2B1C63}"/>
            </ac:spMkLst>
          </pc:spChg>
        </pc:sldLayoutChg>
      </pc:sldMasterChg>
    </pc:docChg>
  </pc:docChgLst>
  <pc:docChgLst>
    <pc:chgData name="Nazia Shah" userId="834fe6aa-7260-4947-9af5-9af74eff913c" providerId="ADAL" clId="{E18D79D9-C9BB-478F-9697-85E8498987B3}"/>
    <pc:docChg chg="custSel modSld">
      <pc:chgData name="Nazia Shah" userId="834fe6aa-7260-4947-9af5-9af74eff913c" providerId="ADAL" clId="{E18D79D9-C9BB-478F-9697-85E8498987B3}" dt="2021-03-19T13:32:05.032" v="32" actId="33524"/>
      <pc:docMkLst>
        <pc:docMk/>
      </pc:docMkLst>
      <pc:sldChg chg="modSp mod">
        <pc:chgData name="Nazia Shah" userId="834fe6aa-7260-4947-9af5-9af74eff913c" providerId="ADAL" clId="{E18D79D9-C9BB-478F-9697-85E8498987B3}" dt="2021-03-19T12:46:45.447" v="2" actId="20577"/>
        <pc:sldMkLst>
          <pc:docMk/>
          <pc:sldMk cId="2116308550" sldId="290"/>
        </pc:sldMkLst>
        <pc:spChg chg="mod">
          <ac:chgData name="Nazia Shah" userId="834fe6aa-7260-4947-9af5-9af74eff913c" providerId="ADAL" clId="{E18D79D9-C9BB-478F-9697-85E8498987B3}" dt="2021-03-19T12:46:45.447" v="2" actId="20577"/>
          <ac:spMkLst>
            <pc:docMk/>
            <pc:sldMk cId="2116308550" sldId="290"/>
            <ac:spMk id="2" creationId="{47333178-BF92-4D34-8DAD-8BC42738590B}"/>
          </ac:spMkLst>
        </pc:spChg>
      </pc:sldChg>
      <pc:sldChg chg="modSp mod">
        <pc:chgData name="Nazia Shah" userId="834fe6aa-7260-4947-9af5-9af74eff913c" providerId="ADAL" clId="{E18D79D9-C9BB-478F-9697-85E8498987B3}" dt="2021-03-19T13:24:46.388" v="30" actId="20577"/>
        <pc:sldMkLst>
          <pc:docMk/>
          <pc:sldMk cId="1694236143" sldId="303"/>
        </pc:sldMkLst>
        <pc:spChg chg="mod">
          <ac:chgData name="Nazia Shah" userId="834fe6aa-7260-4947-9af5-9af74eff913c" providerId="ADAL" clId="{E18D79D9-C9BB-478F-9697-85E8498987B3}" dt="2021-03-19T13:24:46.388" v="30" actId="20577"/>
          <ac:spMkLst>
            <pc:docMk/>
            <pc:sldMk cId="1694236143" sldId="303"/>
            <ac:spMk id="2" creationId="{0A985E8A-A7DE-4061-AB04-5DCE984F121B}"/>
          </ac:spMkLst>
        </pc:spChg>
      </pc:sldChg>
      <pc:sldChg chg="modNotesTx">
        <pc:chgData name="Nazia Shah" userId="834fe6aa-7260-4947-9af5-9af74eff913c" providerId="ADAL" clId="{E18D79D9-C9BB-478F-9697-85E8498987B3}" dt="2021-03-19T13:11:15.118" v="29" actId="20577"/>
        <pc:sldMkLst>
          <pc:docMk/>
          <pc:sldMk cId="3670075489" sldId="306"/>
        </pc:sldMkLst>
      </pc:sldChg>
      <pc:sldChg chg="modSp mod">
        <pc:chgData name="Nazia Shah" userId="834fe6aa-7260-4947-9af5-9af74eff913c" providerId="ADAL" clId="{E18D79D9-C9BB-478F-9697-85E8498987B3}" dt="2021-03-19T12:57:51.865" v="7" actId="20577"/>
        <pc:sldMkLst>
          <pc:docMk/>
          <pc:sldMk cId="735442685" sldId="308"/>
        </pc:sldMkLst>
        <pc:spChg chg="mod">
          <ac:chgData name="Nazia Shah" userId="834fe6aa-7260-4947-9af5-9af74eff913c" providerId="ADAL" clId="{E18D79D9-C9BB-478F-9697-85E8498987B3}" dt="2021-03-19T12:57:51.865" v="7" actId="20577"/>
          <ac:spMkLst>
            <pc:docMk/>
            <pc:sldMk cId="735442685" sldId="308"/>
            <ac:spMk id="4" creationId="{93183181-8CD6-48CE-8319-D092E7F212AD}"/>
          </ac:spMkLst>
        </pc:spChg>
      </pc:sldChg>
      <pc:sldChg chg="modNotesTx">
        <pc:chgData name="Nazia Shah" userId="834fe6aa-7260-4947-9af5-9af74eff913c" providerId="ADAL" clId="{E18D79D9-C9BB-478F-9697-85E8498987B3}" dt="2021-03-19T13:04:44.798" v="15" actId="20577"/>
        <pc:sldMkLst>
          <pc:docMk/>
          <pc:sldMk cId="362644969" sldId="311"/>
        </pc:sldMkLst>
      </pc:sldChg>
      <pc:sldChg chg="modNotesTx">
        <pc:chgData name="Nazia Shah" userId="834fe6aa-7260-4947-9af5-9af74eff913c" providerId="ADAL" clId="{E18D79D9-C9BB-478F-9697-85E8498987B3}" dt="2021-03-19T13:06:29.794" v="27" actId="20577"/>
        <pc:sldMkLst>
          <pc:docMk/>
          <pc:sldMk cId="1400844215" sldId="314"/>
        </pc:sldMkLst>
      </pc:sldChg>
      <pc:sldChg chg="modNotesTx">
        <pc:chgData name="Nazia Shah" userId="834fe6aa-7260-4947-9af5-9af74eff913c" providerId="ADAL" clId="{E18D79D9-C9BB-478F-9697-85E8498987B3}" dt="2021-03-19T13:32:05.032" v="32" actId="33524"/>
        <pc:sldMkLst>
          <pc:docMk/>
          <pc:sldMk cId="2597568334" sldId="330"/>
        </pc:sldMkLst>
      </pc:sldChg>
      <pc:sldChg chg="modNotesTx">
        <pc:chgData name="Nazia Shah" userId="834fe6aa-7260-4947-9af5-9af74eff913c" providerId="ADAL" clId="{E18D79D9-C9BB-478F-9697-85E8498987B3}" dt="2021-03-19T12:57:04.759" v="5" actId="20577"/>
        <pc:sldMkLst>
          <pc:docMk/>
          <pc:sldMk cId="2931626303" sldId="344"/>
        </pc:sldMkLst>
      </pc:sldChg>
      <pc:sldChg chg="modSp modNotesTx">
        <pc:chgData name="Nazia Shah" userId="834fe6aa-7260-4947-9af5-9af74eff913c" providerId="ADAL" clId="{E18D79D9-C9BB-478F-9697-85E8498987B3}" dt="2021-03-19T12:53:04.023" v="4" actId="33524"/>
        <pc:sldMkLst>
          <pc:docMk/>
          <pc:sldMk cId="2879138322" sldId="347"/>
        </pc:sldMkLst>
        <pc:spChg chg="mod">
          <ac:chgData name="Nazia Shah" userId="834fe6aa-7260-4947-9af5-9af74eff913c" providerId="ADAL" clId="{E18D79D9-C9BB-478F-9697-85E8498987B3}" dt="2021-03-19T12:52:44.358" v="3"/>
          <ac:spMkLst>
            <pc:docMk/>
            <pc:sldMk cId="2879138322" sldId="347"/>
            <ac:spMk id="4" creationId="{1A612502-CACD-44E5-BE15-0D9F88A7E5C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pPr rtl="0"/>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pPr rtl="0"/>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pPr rtl="0"/>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pPr rtl="0"/>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pPr rtl="0"/>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pPr rtl="0"/>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pPr rtl="0"/>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rtl="0"/>
            <a:r>
              <a:rPr lang="es-US"/>
              <a:t>Click to edit Master text styles</a:t>
            </a:r>
          </a:p>
          <a:p>
            <a:pPr lvl="1" rtl="0"/>
            <a:r>
              <a:rPr lang="es-US"/>
              <a:t>Second level</a:t>
            </a:r>
          </a:p>
          <a:p>
            <a:pPr lvl="2" rtl="0"/>
            <a:r>
              <a:rPr lang="es-US"/>
              <a:t>Third level</a:t>
            </a:r>
          </a:p>
          <a:p>
            <a:pPr lvl="3" rtl="0"/>
            <a:r>
              <a:rPr lang="es-US"/>
              <a:t>Fourth level</a:t>
            </a:r>
          </a:p>
          <a:p>
            <a:pPr lvl="4" rtl="0"/>
            <a:r>
              <a:rPr lang="es-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pPr rtl="0"/>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pPr rtl="0"/>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2033920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16754"/>
            <a:ext cx="5852160" cy="5157407"/>
          </a:xfrm>
        </p:spPr>
        <p:txBody>
          <a:bodyPr rtlCol="0"/>
          <a:lstStyle/>
          <a:p>
            <a:pPr rtl="0"/>
            <a:r>
              <a:rPr lang="es-US"/>
              <a:t>La</a:t>
            </a:r>
            <a:r>
              <a:rPr lang="es-US" b="1"/>
              <a:t> estabilidad de las estructuras adyacentes</a:t>
            </a:r>
            <a:r>
              <a:rPr lang="es-US"/>
              <a:t> se refiere a la estabilidad de los cimientos de las estructuras adyacentes cuya ubicación puede crear sobrecargas, cambios en las condiciones del suelo u otras interrupciones que tienen el potencial de extenderse hacia la zona de falla de la excavación o zanja.</a:t>
            </a:r>
          </a:p>
          <a:p>
            <a:pPr rtl="0"/>
            <a:endParaRPr lang="en-US" sz="500" dirty="0"/>
          </a:p>
          <a:p>
            <a:pPr rtl="0"/>
            <a:r>
              <a:rPr lang="es-US" sz="1000"/>
              <a:t>1926.651(i)</a:t>
            </a:r>
          </a:p>
          <a:p>
            <a:pPr rtl="0"/>
            <a:r>
              <a:rPr lang="es-US" sz="1000"/>
              <a:t>Estabilidad de estructuras adyacentes.</a:t>
            </a:r>
          </a:p>
          <a:p>
            <a:pPr rtl="0"/>
            <a:endParaRPr lang="en-US" sz="500" dirty="0"/>
          </a:p>
          <a:p>
            <a:pPr rtl="0"/>
            <a:r>
              <a:rPr lang="es-US" sz="1000"/>
              <a:t>1926.651(i)(1)</a:t>
            </a:r>
          </a:p>
          <a:p>
            <a:pPr rtl="0"/>
            <a:r>
              <a:rPr lang="es-US" sz="1000"/>
              <a:t>Cuando la estabilidad de edificios contiguos, muros u otras estructuras esté en peligro por las operaciones de excavación, se deben proporcionar sistemas de soporte como apuntalamientos, anclajes o calzos para asegurar la estabilidad de tales estructuras para la protección de los trabajadores.</a:t>
            </a:r>
          </a:p>
          <a:p>
            <a:pPr rtl="0"/>
            <a:endParaRPr lang="en-US" sz="500" dirty="0"/>
          </a:p>
          <a:p>
            <a:pPr rtl="0"/>
            <a:r>
              <a:rPr lang="es-US" sz="1000"/>
              <a:t>1926.651(i)(2)</a:t>
            </a:r>
          </a:p>
          <a:p>
            <a:pPr rtl="0"/>
            <a:r>
              <a:rPr lang="es-US" sz="1000"/>
              <a:t>No se permitirá la excavación por debajo del nivel de la base o base de apoyo de cualquier cimiento o muro de contención que se pueda esperar razonablemente que represente un peligro para los trabajadores, excepto cuando:</a:t>
            </a:r>
          </a:p>
          <a:p>
            <a:pPr rtl="0"/>
            <a:endParaRPr lang="en-US" sz="500" dirty="0"/>
          </a:p>
          <a:p>
            <a:pPr rtl="0"/>
            <a:r>
              <a:rPr lang="es-US" sz="1000"/>
              <a:t>1926.651(i)(2)(i)</a:t>
            </a:r>
          </a:p>
          <a:p>
            <a:pPr rtl="0"/>
            <a:r>
              <a:rPr lang="es-US" sz="1000"/>
              <a:t>Se proporcione un sistema de apoyo, como un calzo, para garantizar la seguridad de los trabajadores y la estabilidad de la estructura; o</a:t>
            </a:r>
          </a:p>
          <a:p>
            <a:pPr rtl="0"/>
            <a:endParaRPr lang="en-US" sz="500" dirty="0"/>
          </a:p>
          <a:p>
            <a:pPr rtl="0"/>
            <a:r>
              <a:rPr lang="es-US" sz="1000"/>
              <a:t>1926.651(i)(2)(ii)</a:t>
            </a:r>
          </a:p>
          <a:p>
            <a:pPr rtl="0"/>
            <a:r>
              <a:rPr lang="es-US" sz="1000"/>
              <a:t>La excavación esté en roca estable; o</a:t>
            </a:r>
          </a:p>
          <a:p>
            <a:pPr rtl="0"/>
            <a:endParaRPr lang="en-US" sz="500" dirty="0"/>
          </a:p>
          <a:p>
            <a:pPr rtl="0"/>
            <a:r>
              <a:rPr lang="es-US" sz="1000"/>
              <a:t>1926.651(b)(2)(iii)</a:t>
            </a:r>
          </a:p>
          <a:p>
            <a:pPr rtl="0"/>
            <a:r>
              <a:rPr lang="es-US" sz="1000"/>
              <a:t>Un ingeniero profesional registrado haya aprobado la determinación de que la estructura está lo suficientemente retirada de la excavación para que no se vea afectada por la actividad de excavación; o</a:t>
            </a:r>
          </a:p>
          <a:p>
            <a:pPr rtl="0"/>
            <a:endParaRPr lang="en-US" sz="500" dirty="0"/>
          </a:p>
          <a:p>
            <a:pPr rtl="0"/>
            <a:r>
              <a:rPr lang="es-US" sz="1000"/>
              <a:t>1926.651(i)(2)(iv)</a:t>
            </a:r>
          </a:p>
          <a:p>
            <a:pPr rtl="0"/>
            <a:r>
              <a:rPr lang="es-US" sz="1000"/>
              <a:t>Un ingeniero profesional registrado haya aprobado la determinación de que dicho trabajo de excavación no representará un peligro para los trabajadores.</a:t>
            </a:r>
          </a:p>
          <a:p>
            <a:pPr rtl="0"/>
            <a:endParaRPr lang="en-US" sz="500" dirty="0"/>
          </a:p>
          <a:p>
            <a:pPr rtl="0"/>
            <a:r>
              <a:rPr lang="es-US" sz="1000"/>
              <a:t>1926.651(i)(3)</a:t>
            </a:r>
          </a:p>
          <a:p>
            <a:pPr rtl="0"/>
            <a:r>
              <a:rPr lang="es-US" sz="1000"/>
              <a:t>Las aceras, los pavimentos y la estructura anexa no se deben socavar a menos que se proporcione un sistema de apoyo u otro método de protección para proteger a los trabajadores del posible derrumbamiento de tales estructuras.</a:t>
            </a:r>
          </a:p>
        </p:txBody>
      </p:sp>
    </p:spTree>
    <p:extLst>
      <p:ext uri="{BB962C8B-B14F-4D97-AF65-F5344CB8AC3E}">
        <p14:creationId xmlns:p14="http://schemas.microsoft.com/office/powerpoint/2010/main" val="2095188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Un ingeniero profesional registrado (PE, por sus siglas en inglés) debe participar desde el principio en este tipo de operaciones. </a:t>
            </a:r>
          </a:p>
          <a:p>
            <a:pPr rtl="0"/>
            <a:endParaRPr lang="en-US" dirty="0"/>
          </a:p>
          <a:p>
            <a:pPr rtl="0"/>
            <a:r>
              <a:rPr lang="es-US"/>
              <a:t>Las fotos muestran situaciones que se pueden encontrar durante una excavación que pueden requerir la participación de un ingeniero profesional registrado (PE).  Puede ser necesario un análisis estructural para determinar las medidas adicionales necesarias para proporcionar estabilidad a la estructura y protección al personal.</a:t>
            </a:r>
          </a:p>
        </p:txBody>
      </p:sp>
    </p:spTree>
    <p:extLst>
      <p:ext uri="{BB962C8B-B14F-4D97-AF65-F5344CB8AC3E}">
        <p14:creationId xmlns:p14="http://schemas.microsoft.com/office/powerpoint/2010/main" val="3492001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 debe desalentar el cruce de zanjas en la superficie; sin embargo, si se deben cruzar zanjas, dichos cruces solo se permiten bajo las siguientes condiciones:</a:t>
            </a:r>
          </a:p>
          <a:p>
            <a:pPr marL="171450" indent="-171450" rtl="0">
              <a:buFont typeface="Arial" panose="020B0604020202020204" pitchFamily="34" charset="0"/>
              <a:buChar char="•"/>
            </a:pPr>
            <a:r>
              <a:rPr lang="es-US"/>
              <a:t>Los cruces de vehículos deben diseñarse e instalarse bajo la supervisión de un ingeniero profesional registrado.</a:t>
            </a:r>
          </a:p>
          <a:p>
            <a:pPr marL="171450" indent="-171450" rtl="0">
              <a:buFont typeface="Arial" panose="020B0604020202020204" pitchFamily="34" charset="0"/>
              <a:buChar char="•"/>
            </a:pPr>
            <a:r>
              <a:rPr lang="es-US"/>
              <a:t>Se deben proporcionar pasarelas o puentes para el tránsito peatonal. Estas estructuras deben:</a:t>
            </a:r>
          </a:p>
          <a:p>
            <a:pPr lvl="1" rtl="0"/>
            <a:r>
              <a:rPr lang="es-US"/>
              <a:t>- tener un factor de seguridad de 4; este factor de seguridad es que la pasarela/puente puede aguantar 4 veces su carga prevista, como un andamio. </a:t>
            </a:r>
          </a:p>
          <a:p>
            <a:pPr lvl="1" rtl="0"/>
            <a:r>
              <a:rPr lang="es-US"/>
              <a:t>- tener un espacio libre mínimo de 20 pulgadas (0,51 metros);</a:t>
            </a:r>
          </a:p>
          <a:p>
            <a:pPr lvl="1" rtl="0"/>
            <a:r>
              <a:rPr lang="es-US"/>
              <a:t>- estar equipado con rieles estándar; y</a:t>
            </a:r>
          </a:p>
          <a:p>
            <a:pPr lvl="1" rtl="0"/>
            <a:r>
              <a:rPr lang="es-US"/>
              <a:t>- extenderse un mínimo de 24 pulgadas (0,61 metros) más allá del borde de la superficie de la zanja.</a:t>
            </a:r>
          </a:p>
        </p:txBody>
      </p:sp>
    </p:spTree>
    <p:extLst>
      <p:ext uri="{BB962C8B-B14F-4D97-AF65-F5344CB8AC3E}">
        <p14:creationId xmlns:p14="http://schemas.microsoft.com/office/powerpoint/2010/main" val="1193870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sistemas fabricados/diseñados son los mejores para usar en la mayoría de las situaciones.  Evite usar lo que queda alrededor del proyecto que puede no ser lo más adecuado. </a:t>
            </a:r>
          </a:p>
        </p:txBody>
      </p:sp>
    </p:spTree>
    <p:extLst>
      <p:ext uri="{BB962C8B-B14F-4D97-AF65-F5344CB8AC3E}">
        <p14:creationId xmlns:p14="http://schemas.microsoft.com/office/powerpoint/2010/main" val="3256519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escombros temporales deben colocarse a no menos de 2 ft (0,61 m) del borde de la superficie de la excavación, medido desde la base más cercana del escombro al corte. Esta distancia no debe medirse desde la cima del depósito de escombros. Este requisito de distancia garantiza que las piedras o el suelo sueltos de los escombros temporales no caigan sobre los trabajadores en la zanja.</a:t>
            </a:r>
          </a:p>
          <a:p>
            <a:pPr rtl="0"/>
            <a:endParaRPr lang="en-US" dirty="0"/>
          </a:p>
          <a:p>
            <a:pPr rtl="0"/>
            <a:r>
              <a:rPr lang="es-US"/>
              <a:t>Los escombros deben colocarse de manera que canalicen el agua de lluvia y otras aguas de escorrentía lejos de la excavación. Los escombros deben colocarse de manera que no puedan escaparse, deslizarse o caer accidentalmente dentro de la excavación.</a:t>
            </a:r>
          </a:p>
          <a:p>
            <a:pPr rtl="0"/>
            <a:endParaRPr lang="en-US" dirty="0"/>
          </a:p>
          <a:p>
            <a:pPr rtl="0"/>
            <a:r>
              <a:rPr lang="es-US"/>
              <a:t>Los escombros permanentes deben colocarse a cierta distancia de la excavación. A menudo se crea un escombro permanente donde se construyen pasos subterráneos o se soterran los servicios públicos. La colocación incorrecta de los escombros permanentes, es decir, una distancia insuficiente desde la excavación de trabajo, puede causar que una excavación no cumpla el requisito de la relación horizontal-vertical para una excavación en particular. Por lo general, esto se puede determinar mediante la observación visual. Los escombros permanentes puede cambiar el suelo no alterado a suelo alterado y modificar drásticamente los requisitos de la pendiente.</a:t>
            </a:r>
          </a:p>
          <a:p>
            <a:pPr rtl="0"/>
            <a:endParaRPr lang="en-US" dirty="0"/>
          </a:p>
          <a:p>
            <a:pPr rtl="0"/>
            <a:r>
              <a:rPr lang="es-US"/>
              <a:t>En estas fotos, puede ver que la pila de escombros no se colocó a 2 pies de distancia del borde de la excavación, lo que ahora agrega la altura de la pila a la profundidad de la zanja.</a:t>
            </a:r>
          </a:p>
        </p:txBody>
      </p:sp>
    </p:spTree>
    <p:extLst>
      <p:ext uri="{BB962C8B-B14F-4D97-AF65-F5344CB8AC3E}">
        <p14:creationId xmlns:p14="http://schemas.microsoft.com/office/powerpoint/2010/main" val="3529375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64431"/>
            <a:ext cx="5852160" cy="4791647"/>
          </a:xfrm>
        </p:spPr>
        <p:txBody>
          <a:bodyPr rtlCol="0"/>
          <a:lstStyle/>
          <a:p>
            <a:pPr rtl="0"/>
            <a:r>
              <a:rPr lang="es-US" sz="900"/>
              <a:t>Los escombros temporales deben colocarse a no menos de 2 ft (0,61 m) del borde de la superficie de la excavación, medido desde la base más cercana del escombro al corte. Esta distancia no debe medirse desde la cima del depósito de escombros. Este requisito de distancia garantiza que las piedras o el suelo sueltos de los escombros temporales no caigan sobre los trabajadores en la zanja.</a:t>
            </a:r>
          </a:p>
          <a:p>
            <a:pPr rtl="0"/>
            <a:endParaRPr lang="en-US" sz="900" dirty="0"/>
          </a:p>
          <a:p>
            <a:pPr rtl="0"/>
            <a:r>
              <a:rPr lang="es-US" sz="900"/>
              <a:t>Los escombros deben colocarse de manera que canalicen el agua de lluvia y otras aguas de escorrentía lejos de la excavación. Los escombros deben colocarse de manera que no puedan escaparse, deslizarse o caer accidentalmente dentro de la excavación.</a:t>
            </a:r>
          </a:p>
          <a:p>
            <a:pPr rtl="0"/>
            <a:endParaRPr lang="en-US" sz="900" dirty="0"/>
          </a:p>
          <a:p>
            <a:pPr rtl="0"/>
            <a:r>
              <a:rPr lang="es-US" sz="900"/>
              <a:t>Los escombros permanentes deben colocarse a cierta distancia de la excavación. A menudo se crea un escombro permanente donde se construyen pasos subterráneos o se soterran los servicios públicos. La colocación incorrecta de los escombros permanentes, es decir, una distancia insuficiente desde la excavación de trabajo, puede causar que una excavación no cumpla el requisito de la relación horizontal-vertical para una excavación en particular. Por lo general, esto se puede determinar mediante la observación visual. Los escombros permanentes puede cambiar el suelo no alterado a suelo alterado y modificar drásticamente los requisitos de la pendiente.</a:t>
            </a:r>
          </a:p>
          <a:p>
            <a:pPr rtl="0"/>
            <a:endParaRPr lang="en-US" sz="900" dirty="0"/>
          </a:p>
          <a:p>
            <a:pPr lvl="1" rtl="0"/>
            <a:r>
              <a:rPr lang="es-US" sz="800"/>
              <a:t>1926.651(j)</a:t>
            </a:r>
          </a:p>
          <a:p>
            <a:pPr lvl="1" rtl="0"/>
            <a:r>
              <a:rPr lang="es-US" sz="800"/>
              <a:t>Protección de los trabajadores contra piedras o suelos sueltos</a:t>
            </a:r>
          </a:p>
          <a:p>
            <a:pPr lvl="1" rtl="0"/>
            <a:endParaRPr lang="en-US" sz="800" dirty="0"/>
          </a:p>
          <a:p>
            <a:pPr lvl="1" rtl="0"/>
            <a:r>
              <a:rPr lang="es-US" sz="800"/>
              <a:t>1926.651(j)(1)</a:t>
            </a:r>
          </a:p>
          <a:p>
            <a:pPr lvl="1" rtl="0"/>
            <a:r>
              <a:rPr lang="es-US" sz="800"/>
              <a:t>Se debe proporcionar protección adecuada para proteger a los trabajadores de piedras o suelo sueltos que puedan representar un peligro al caer o rodar desde un frente de excavación. Dicha protección consistirá en raspar para remover material suelto; instalar barricadas protectoras a intervalos según sea necesario en el frente para detener y contener la caída de material; u otros medios que proporcionen una protección equivalente.</a:t>
            </a:r>
          </a:p>
          <a:p>
            <a:pPr lvl="1" rtl="0"/>
            <a:endParaRPr lang="en-US" sz="800" dirty="0"/>
          </a:p>
          <a:p>
            <a:pPr lvl="1" rtl="0"/>
            <a:r>
              <a:rPr lang="es-US" sz="800"/>
              <a:t>1926.651(j)(2)</a:t>
            </a:r>
          </a:p>
          <a:p>
            <a:pPr lvl="1" rtl="0"/>
            <a:r>
              <a:rPr lang="es-US" sz="800"/>
              <a:t>Los trabajadores deben estar protegidos de los equipos o materiales excavados o de otro tipo que puedan representar un riesgo al caer o rodar dentro de las excavaciones. Se debe proporcionar protección colocando y manteniendo dichos materiales o equipos al menos a 2 pies (0,61 m) del borde de las excavaciones, o mediante el uso de mecanismos de retención que sean suficientes para evitar que los materiales o equipos caigan o rueden dentro de las excavaciones, o por una combinación de ambos si es necesario.</a:t>
            </a:r>
          </a:p>
          <a:p>
            <a:pPr rtl="0"/>
            <a:endParaRPr lang="en-US" sz="1000" dirty="0"/>
          </a:p>
          <a:p>
            <a:pPr rtl="0"/>
            <a:r>
              <a:rPr lang="es-US" sz="900"/>
              <a:t>En estas fotos, puede ver que la pila de escombros no se colocó a 2 pies de distancia del borde de la excavación, lo que ahora agrega la altura de la pila a la profundidad de la zanja.</a:t>
            </a:r>
          </a:p>
          <a:p>
            <a:pPr rtl="0"/>
            <a:endParaRPr lang="en-US" sz="900" dirty="0"/>
          </a:p>
          <a:p>
            <a:pPr rtl="0"/>
            <a:r>
              <a:rPr lang="es-US" sz="900"/>
              <a:t>Estas fotos muestran infracciones de la norma 1926.651 relativas a la protección de los trabajadores contra rocas y suelo sueltos, el acceso y la salida, así como la persona competente que desempeña sus funciones. </a:t>
            </a:r>
          </a:p>
          <a:p>
            <a:pPr rtl="0"/>
            <a:endParaRPr lang="en-US" sz="1000" dirty="0"/>
          </a:p>
        </p:txBody>
      </p:sp>
    </p:spTree>
    <p:extLst>
      <p:ext uri="{BB962C8B-B14F-4D97-AF65-F5344CB8AC3E}">
        <p14:creationId xmlns:p14="http://schemas.microsoft.com/office/powerpoint/2010/main" val="1189666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Como muestra la ilustración, el almacenamiento de material debe estar al menos a 2 ft del borde. </a:t>
            </a:r>
          </a:p>
        </p:txBody>
      </p:sp>
    </p:spTree>
    <p:extLst>
      <p:ext uri="{BB962C8B-B14F-4D97-AF65-F5344CB8AC3E}">
        <p14:creationId xmlns:p14="http://schemas.microsoft.com/office/powerpoint/2010/main" val="2231205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Si no es posible mover material suelto desde el borde, entonces se debe instalar algún tipo de barrera protectora para evitar que el material ingrese a la zanja o excavación. </a:t>
            </a:r>
          </a:p>
          <a:p>
            <a:pPr rtl="0"/>
            <a:endParaRPr lang="en-US" dirty="0"/>
          </a:p>
          <a:p>
            <a:pPr rtl="0"/>
            <a:endParaRPr lang="en-US" dirty="0"/>
          </a:p>
        </p:txBody>
      </p:sp>
    </p:spTree>
    <p:extLst>
      <p:ext uri="{BB962C8B-B14F-4D97-AF65-F5344CB8AC3E}">
        <p14:creationId xmlns:p14="http://schemas.microsoft.com/office/powerpoint/2010/main" val="3180496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Acceso y salida. </a:t>
            </a:r>
          </a:p>
          <a:p>
            <a:pPr rtl="0"/>
            <a:endParaRPr lang="en-US" dirty="0"/>
          </a:p>
          <a:p>
            <a:pPr rtl="0"/>
            <a:r>
              <a:rPr lang="es-US"/>
              <a:t>El acceso y la salida de la zanja requieren las siguientes condiciones:</a:t>
            </a:r>
          </a:p>
          <a:p>
            <a:pPr marL="171450" indent="-171450" rtl="0">
              <a:buFont typeface="Arial" panose="020B0604020202020204" pitchFamily="34" charset="0"/>
              <a:buChar char="•"/>
            </a:pPr>
            <a:r>
              <a:rPr lang="es-US"/>
              <a:t>Las zanjas de 4 pies o más de profundidad deben estar provistas de un medio de salida fijo.</a:t>
            </a:r>
          </a:p>
          <a:p>
            <a:pPr marL="171450" indent="-171450" rtl="0">
              <a:buFont typeface="Arial" panose="020B0604020202020204" pitchFamily="34" charset="0"/>
              <a:buChar char="•"/>
            </a:pPr>
            <a:r>
              <a:rPr lang="es-US"/>
              <a:t>El espacio entre escaleras u otros medios de salida debe ser tal que el trabajador no tenga que recorrer más de 25 pies lateralmente hasta el medio de salida más cercano. </a:t>
            </a:r>
          </a:p>
          <a:p>
            <a:pPr marL="171450" indent="-171450" rtl="0">
              <a:buFont typeface="Arial" panose="020B0604020202020204" pitchFamily="34" charset="0"/>
              <a:buChar char="•"/>
            </a:pPr>
            <a:r>
              <a:rPr lang="es-US"/>
              <a:t>Las escaleras deben estar aseguradas y extenderse un mínimo de 36 pulgadas (0,9 metros) por encima del descanso. </a:t>
            </a:r>
          </a:p>
          <a:p>
            <a:pPr marL="171450" indent="-171450" rtl="0">
              <a:buFont typeface="Arial" panose="020B0604020202020204" pitchFamily="34" charset="0"/>
              <a:buChar char="•"/>
            </a:pPr>
            <a:r>
              <a:rPr lang="es-US"/>
              <a:t>Las escaleras de metal deben usarse con precaución, particularmente cuando hay servicios eléctricos.</a:t>
            </a:r>
          </a:p>
        </p:txBody>
      </p:sp>
    </p:spTree>
    <p:extLst>
      <p:ext uri="{BB962C8B-B14F-4D97-AF65-F5344CB8AC3E}">
        <p14:creationId xmlns:p14="http://schemas.microsoft.com/office/powerpoint/2010/main" val="1769208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88815"/>
            <a:ext cx="5852160" cy="4730687"/>
          </a:xfrm>
        </p:spPr>
        <p:txBody>
          <a:bodyPr rtlCol="0"/>
          <a:lstStyle/>
          <a:p>
            <a:pPr rtl="0"/>
            <a:r>
              <a:rPr lang="es-US" sz="1000"/>
              <a:t>1926.651(c)</a:t>
            </a:r>
          </a:p>
          <a:p>
            <a:pPr rtl="0"/>
            <a:r>
              <a:rPr lang="es-US" sz="1000"/>
              <a:t>Acceso y salida -</a:t>
            </a:r>
          </a:p>
          <a:p>
            <a:pPr rtl="0"/>
            <a:endParaRPr lang="en-US" sz="500" dirty="0"/>
          </a:p>
          <a:p>
            <a:pPr rtl="0"/>
            <a:r>
              <a:rPr lang="es-US" sz="1000"/>
              <a:t>1926.651(c)(1)</a:t>
            </a:r>
          </a:p>
          <a:p>
            <a:pPr rtl="0"/>
            <a:r>
              <a:rPr lang="es-US" sz="1000"/>
              <a:t>Rampas estructurales.</a:t>
            </a:r>
          </a:p>
          <a:p>
            <a:pPr rtl="0"/>
            <a:endParaRPr lang="en-US" sz="500" dirty="0"/>
          </a:p>
          <a:p>
            <a:pPr rtl="0"/>
            <a:r>
              <a:rPr lang="es-US" sz="1000"/>
              <a:t>1926.651(c)(1)(i)</a:t>
            </a:r>
          </a:p>
          <a:p>
            <a:pPr rtl="0"/>
            <a:r>
              <a:rPr lang="es-US" sz="1000"/>
              <a:t>Las rampas estructurales que solo usan los trabajadores como medio de acceso o salida de excavaciones deben ser diseñadas por una persona competente. Las rampas estructurales utilizadas para el acceso o la salida del equipo deben ser diseñadas por una persona competente cualificada en diseño estructural y deben construirse de acuerdo con el diseño.</a:t>
            </a:r>
          </a:p>
          <a:p>
            <a:pPr rtl="0"/>
            <a:endParaRPr lang="en-US" sz="500" dirty="0"/>
          </a:p>
          <a:p>
            <a:pPr rtl="0"/>
            <a:r>
              <a:rPr lang="es-US" sz="1000"/>
              <a:t>1926.651(c)(1)(ii)</a:t>
            </a:r>
          </a:p>
          <a:p>
            <a:pPr rtl="0"/>
            <a:r>
              <a:rPr lang="es-US" sz="1000"/>
              <a:t>Las rampas y corredores construidos con dos o más elementos estructurales deberán tener los elementos estructurales conectados entre sí para evitar el desplazamiento.</a:t>
            </a:r>
          </a:p>
          <a:p>
            <a:pPr rtl="0"/>
            <a:endParaRPr lang="en-US" sz="500" dirty="0"/>
          </a:p>
          <a:p>
            <a:pPr rtl="0"/>
            <a:r>
              <a:rPr lang="es-US" sz="1000"/>
              <a:t>1926.651(b)(1)(iii)</a:t>
            </a:r>
          </a:p>
          <a:p>
            <a:pPr rtl="0"/>
            <a:r>
              <a:rPr lang="es-US" sz="1000"/>
              <a:t>Los elementos estructurales utilizados para rampas y corredores deberán ser de grosor uniforme.</a:t>
            </a:r>
          </a:p>
          <a:p>
            <a:pPr rtl="0"/>
            <a:endParaRPr lang="en-US" sz="500" dirty="0"/>
          </a:p>
          <a:p>
            <a:pPr rtl="0"/>
            <a:r>
              <a:rPr lang="es-US" sz="1000"/>
              <a:t>1926.651(c)(1)(iv)</a:t>
            </a:r>
          </a:p>
          <a:p>
            <a:pPr rtl="0"/>
            <a:r>
              <a:rPr lang="es-US" sz="1000"/>
              <a:t>Los listones u otros medios apropiados que se utilicen para conectar los elementos estructurales del corredor se deben sujetar al fondo del corredor o se deben sujetar de manera que se eviten los tropiezos.</a:t>
            </a:r>
          </a:p>
          <a:p>
            <a:pPr rtl="0"/>
            <a:endParaRPr lang="en-US" sz="500" dirty="0"/>
          </a:p>
          <a:p>
            <a:pPr rtl="0"/>
            <a:r>
              <a:rPr lang="es-US" sz="1000"/>
              <a:t>1926.651(c)(1)(v)</a:t>
            </a:r>
          </a:p>
          <a:p>
            <a:pPr rtl="0"/>
            <a:r>
              <a:rPr lang="es-US" sz="1000"/>
              <a:t>Las rampas estructurales que se utilizan en lugar de los escalones deben estar provistas de listones u otros tratamientos superficiales en la superficie superior para evitar resbalones.</a:t>
            </a:r>
          </a:p>
          <a:p>
            <a:pPr rtl="0"/>
            <a:endParaRPr lang="en-US" sz="500" dirty="0"/>
          </a:p>
          <a:p>
            <a:pPr rtl="0"/>
            <a:r>
              <a:rPr lang="es-US" sz="1000"/>
              <a:t>1926.651(c)(2)</a:t>
            </a:r>
          </a:p>
          <a:p>
            <a:pPr rtl="0"/>
            <a:r>
              <a:rPr lang="es-US" sz="1000"/>
              <a:t>Medios de salida de excavaciones de zanjas. Se debe ubicar una escalera, rampa u otro medio seguro de salida en las excavaciones de zanjas que tengan 4 pies (1,22 m) o más de profundidad para que los trabajadores no requieran más de 25 pies (7,62 m) de recorrido lateral.</a:t>
            </a:r>
          </a:p>
        </p:txBody>
      </p:sp>
    </p:spTree>
    <p:extLst>
      <p:ext uri="{BB962C8B-B14F-4D97-AF65-F5344CB8AC3E}">
        <p14:creationId xmlns:p14="http://schemas.microsoft.com/office/powerpoint/2010/main" val="403245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C3E72B5-85CF-4B3F-8E83-F8AF90B971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29411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Las zanjas de 4 pies o más de profundidad deben estar provistas de un medio de salida fijo.</a:t>
            </a:r>
          </a:p>
          <a:p>
            <a:pPr rtl="0"/>
            <a:endParaRPr lang="en-US" dirty="0"/>
          </a:p>
          <a:p>
            <a:pPr rtl="0"/>
            <a:r>
              <a:rPr lang="es-US"/>
              <a:t>El espacio entre escaleras u otros medios de salida debe ser tal que el trabajador no tenga que recorrer más de 25 pies lateralmente hasta el medio de salida más cercano. </a:t>
            </a:r>
          </a:p>
          <a:p>
            <a:pPr rtl="0"/>
            <a:endParaRPr lang="en-US" dirty="0"/>
          </a:p>
        </p:txBody>
      </p:sp>
    </p:spTree>
    <p:extLst>
      <p:ext uri="{BB962C8B-B14F-4D97-AF65-F5344CB8AC3E}">
        <p14:creationId xmlns:p14="http://schemas.microsoft.com/office/powerpoint/2010/main" val="39253307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sistemas fabricados/diseñados son los mejores para usar en la mayoría de las situaciones.  Evite usar lo que queda alrededor del proyecto que puede no ser lo más adecuado. </a:t>
            </a:r>
          </a:p>
          <a:p>
            <a:pPr rtl="0"/>
            <a:endParaRPr lang="en-US" dirty="0"/>
          </a:p>
        </p:txBody>
      </p:sp>
    </p:spTree>
    <p:extLst>
      <p:ext uri="{BB962C8B-B14F-4D97-AF65-F5344CB8AC3E}">
        <p14:creationId xmlns:p14="http://schemas.microsoft.com/office/powerpoint/2010/main" val="464101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Buenos ejemplos de uso del acceso adecuado</a:t>
            </a:r>
          </a:p>
        </p:txBody>
      </p:sp>
    </p:spTree>
    <p:extLst>
      <p:ext uri="{BB962C8B-B14F-4D97-AF65-F5344CB8AC3E}">
        <p14:creationId xmlns:p14="http://schemas.microsoft.com/office/powerpoint/2010/main" val="42080066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Cualquier movimiento grande y pesado cerca de una excavación produce vibraciones en el suelo circundante. Este movimiento puede resultar en la falla del suelo. La maquinaria en movimiento, el tráfico cercano, el clavado de pilotes y las voladuras provocan vibraciones en los suelos circundantes.</a:t>
            </a:r>
          </a:p>
          <a:p>
            <a:pPr rtl="0"/>
            <a:r>
              <a:rPr lang="es-US"/>
              <a:t>Las fallas del suelo relacionadas con las vibraciones pueden ocurrir en todo tipo de terreno. Sin embargo, ciertos tipos de suelos son más susceptibles a fallas por vibración que otros. Por ejemplo, los suelos arenosos toleran menos vibraciones que los suelos arcillosos.</a:t>
            </a:r>
          </a:p>
          <a:p>
            <a:pPr rtl="0"/>
            <a:r>
              <a:rPr lang="es-US"/>
              <a:t>Dado que las condiciones reales del suelo pueden ser una mezcla de más de un tipo de suelo, es mejor ir a lo seguro al planificar la pendiente de una excavación.</a:t>
            </a:r>
          </a:p>
        </p:txBody>
      </p:sp>
    </p:spTree>
    <p:extLst>
      <p:ext uri="{BB962C8B-B14F-4D97-AF65-F5344CB8AC3E}">
        <p14:creationId xmlns:p14="http://schemas.microsoft.com/office/powerpoint/2010/main" val="3828941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Sin un control de tráfico adecuado, siempre existe la posibilidad de que un miembro del público en general y su vehículo puedan ingresar al área de trabajo y crear una situación peligrosa.  Estos peligros se esperan en todos los proyectos adyacentes a carreteras. </a:t>
            </a:r>
          </a:p>
        </p:txBody>
      </p:sp>
    </p:spTree>
    <p:extLst>
      <p:ext uri="{BB962C8B-B14F-4D97-AF65-F5344CB8AC3E}">
        <p14:creationId xmlns:p14="http://schemas.microsoft.com/office/powerpoint/2010/main" val="2626149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procedimientos para proteger a los trabajadores de resultar lesionados o muertos por el tráfico de vehículos incluyen:</a:t>
            </a:r>
          </a:p>
          <a:p>
            <a:pPr rtl="0"/>
            <a:endParaRPr lang="en-US" dirty="0"/>
          </a:p>
          <a:p>
            <a:pPr rtl="0"/>
            <a:r>
              <a:rPr lang="es-US"/>
              <a:t>Proporcionar a los trabajadores chalecos de advertencia u otras prendas adecuadas marcadas o fabricadas con materiales reflectantes o de alta visibilidad y exigirles que los usen.</a:t>
            </a:r>
          </a:p>
          <a:p>
            <a:pPr rtl="0"/>
            <a:r>
              <a:rPr lang="es-US"/>
              <a:t>Requerir que haya una persona designada y capacitada que controle el tráfico de vehículos junto con letreros, señales y barricadas cuando sea necesario.</a:t>
            </a:r>
          </a:p>
          <a:p>
            <a:pPr rtl="0"/>
            <a:endParaRPr lang="en-US" dirty="0"/>
          </a:p>
          <a:p>
            <a:pPr rtl="0"/>
            <a:r>
              <a:rPr lang="es-US"/>
              <a:t>1926.651(d)</a:t>
            </a:r>
          </a:p>
          <a:p>
            <a:pPr rtl="0"/>
            <a:r>
              <a:rPr lang="es-US"/>
              <a:t>Exposición al tráfico vehicular. Los trabajadores expuestos al tráfico de vehículos públicos deben recibir y usar chalecos de advertencia u otras prendas adecuadas marcadas o fabricadas con material reflectante o de alta visibilidad.</a:t>
            </a:r>
          </a:p>
        </p:txBody>
      </p:sp>
    </p:spTree>
    <p:extLst>
      <p:ext uri="{BB962C8B-B14F-4D97-AF65-F5344CB8AC3E}">
        <p14:creationId xmlns:p14="http://schemas.microsoft.com/office/powerpoint/2010/main" val="4188448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trabajadores expuestos al tráfico de vehículos públicos deben recibir y usar chalecos de advertencia u otras prendas adecuadas marcadas o fabricadas con material reflectante o de alta visibilidad.</a:t>
            </a:r>
          </a:p>
          <a:p>
            <a:pPr rtl="0"/>
            <a:endParaRPr lang="en-US" dirty="0"/>
          </a:p>
          <a:p>
            <a:pPr rtl="0"/>
            <a:r>
              <a:rPr lang="es-US"/>
              <a:t>Las fotos muestran una buena configuración de la zona de trabajo. </a:t>
            </a:r>
          </a:p>
        </p:txBody>
      </p:sp>
    </p:spTree>
    <p:extLst>
      <p:ext uri="{BB962C8B-B14F-4D97-AF65-F5344CB8AC3E}">
        <p14:creationId xmlns:p14="http://schemas.microsoft.com/office/powerpoint/2010/main" val="4012010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Sistemas de alerta para equipos móviles. Se deben tomar las siguientes medidas para evitar que los vehículos caigan accidentalmente en la zanja:</a:t>
            </a:r>
          </a:p>
          <a:p>
            <a:pPr marL="171450" indent="-171450" rtl="0">
              <a:buFont typeface="Arial" panose="020B0604020202020204" pitchFamily="34" charset="0"/>
              <a:buChar char="•"/>
            </a:pPr>
            <a:r>
              <a:rPr lang="es-US"/>
              <a:t>Deben instalarse barricadas donde sea necesario. Se deben utilizar señales manuales o mecánicas según sea necesario. </a:t>
            </a:r>
          </a:p>
          <a:p>
            <a:pPr marL="171450" indent="-171450" rtl="0">
              <a:buFont typeface="Arial" panose="020B0604020202020204" pitchFamily="34" charset="0"/>
              <a:buChar char="•"/>
            </a:pPr>
            <a:r>
              <a:rPr lang="es-US"/>
              <a:t>Deben instalarse topes de parada si existe el peligro de que los vehículos caigan a la zanja. </a:t>
            </a:r>
          </a:p>
          <a:p>
            <a:pPr marL="171450" indent="-171450" rtl="0">
              <a:buFont typeface="Arial" panose="020B0604020202020204" pitchFamily="34" charset="0"/>
              <a:buChar char="•"/>
            </a:pPr>
            <a:r>
              <a:rPr lang="es-US"/>
              <a:t>El suelo debe escalonarse lejos de la excavación; esto ayudará en el control del vehículo y la canalización del agua pluviales.</a:t>
            </a:r>
          </a:p>
          <a:p>
            <a:pPr rtl="0"/>
            <a:endParaRPr lang="en-US" dirty="0"/>
          </a:p>
        </p:txBody>
      </p:sp>
    </p:spTree>
    <p:extLst>
      <p:ext uri="{BB962C8B-B14F-4D97-AF65-F5344CB8AC3E}">
        <p14:creationId xmlns:p14="http://schemas.microsoft.com/office/powerpoint/2010/main" val="29651139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Sistemas de alerta para equipos móviles. Se deben tomar las siguientes medidas para evitar que los vehículos caigan accidentalmente en la zanja:</a:t>
            </a:r>
          </a:p>
          <a:p>
            <a:pPr marL="171450" indent="-171450" rtl="0">
              <a:buFont typeface="Arial" panose="020B0604020202020204" pitchFamily="34" charset="0"/>
              <a:buChar char="•"/>
            </a:pPr>
            <a:r>
              <a:rPr lang="es-US"/>
              <a:t>Deben instalarse barricadas donde sea necesario. Se deben utilizar señales manuales o mecánicas según sea necesario. </a:t>
            </a:r>
          </a:p>
          <a:p>
            <a:pPr marL="171450" indent="-171450" rtl="0">
              <a:buFont typeface="Arial" panose="020B0604020202020204" pitchFamily="34" charset="0"/>
              <a:buChar char="•"/>
            </a:pPr>
            <a:r>
              <a:rPr lang="es-US"/>
              <a:t>Deben instalarse topes de parada si existe el peligro de que los vehículos caigan a la zanja. </a:t>
            </a:r>
          </a:p>
          <a:p>
            <a:pPr marL="171450" indent="-171450" rtl="0">
              <a:buFont typeface="Arial" panose="020B0604020202020204" pitchFamily="34" charset="0"/>
              <a:buChar char="•"/>
            </a:pPr>
            <a:r>
              <a:rPr lang="es-US"/>
              <a:t>El suelo debe escalonarse lejos de la excavación; esto ayudará en el control del vehículo y la canalización del agua pluviales.</a:t>
            </a:r>
          </a:p>
          <a:p>
            <a:pPr marL="171450" indent="-171450" rtl="0">
              <a:buFont typeface="Arial" panose="020B0604020202020204" pitchFamily="34" charset="0"/>
              <a:buChar char="•"/>
            </a:pPr>
            <a:endParaRPr lang="en-US" dirty="0"/>
          </a:p>
        </p:txBody>
      </p:sp>
    </p:spTree>
    <p:extLst>
      <p:ext uri="{BB962C8B-B14F-4D97-AF65-F5344CB8AC3E}">
        <p14:creationId xmlns:p14="http://schemas.microsoft.com/office/powerpoint/2010/main" val="5870915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1926.651(f)</a:t>
            </a:r>
          </a:p>
          <a:p>
            <a:pPr rtl="0"/>
            <a:r>
              <a:rPr lang="es-US"/>
              <a:t>Sistema de alerta para equipos móviles. Cuando se opera equipo móvil junto a una excavación, o cuando se requiere que dicho equipo se acerque al borde de una excavación, y el operario no tiene una vista clara y directa del borde de la excavación, se debe utilizar un sistema de advertencia como barricadas, señales manuales o mecánicas, o topes de parada. Si es posible, la pendiente debe estar alejada de la excavación.</a:t>
            </a:r>
          </a:p>
        </p:txBody>
      </p:sp>
    </p:spTree>
    <p:extLst>
      <p:ext uri="{BB962C8B-B14F-4D97-AF65-F5344CB8AC3E}">
        <p14:creationId xmlns:p14="http://schemas.microsoft.com/office/powerpoint/2010/main" val="197859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peligros de “atrapamiento” matan a los trabajadores de diversas formas. Estas incluyen: los derrumbes y otros riesgos de los trabajos de excavación; las partes del cuerpo que se introducen en la maquinaria no protegida; la permanencia en el radio de giro de las grúas y otros equipos de construcción; el atrapamiento entre equipos y objetos fijos.</a:t>
            </a:r>
          </a:p>
          <a:p>
            <a:pPr rtl="0"/>
            <a:endParaRPr lang="en-US" dirty="0"/>
          </a:p>
          <a:p>
            <a:pPr rtl="0"/>
            <a:r>
              <a:rPr lang="es-US"/>
              <a:t>Los peligros de excavación son comunes en los sitios de construcción. Estos trabajadores tienen más del doble de probabilidades de morir que los trabajadores de cualquier otro tipo de trabajo de construcción. Las excavaciones y zanjas son inestables por naturaleza y existen muchos tipos de peligros graves al realizar este tipo de trabajo.</a:t>
            </a:r>
          </a:p>
          <a:p>
            <a:pPr rtl="0"/>
            <a:endParaRPr lang="en-US" dirty="0"/>
          </a:p>
          <a:p>
            <a:pPr rtl="0"/>
            <a:r>
              <a:rPr lang="es-US"/>
              <a:t>Ambas fotos muestran el resultado de una excavación y/o zanja sin protección.  La foto de la derecha muestra evidencias de trabajadores que han estado o están a punto de trabajar en la zanja.  La foto de la izquierda muestra una “operación de recuperación de un cuerpo” a raíz de un derrumbe en una excavación sin protección.  El resultado de este accidente fue la muerte de un trabajador.</a:t>
            </a:r>
          </a:p>
          <a:p>
            <a:pPr rtl="0"/>
            <a:endParaRPr lang="en-US" dirty="0"/>
          </a:p>
        </p:txBody>
      </p:sp>
    </p:spTree>
    <p:extLst>
      <p:ext uri="{BB962C8B-B14F-4D97-AF65-F5344CB8AC3E}">
        <p14:creationId xmlns:p14="http://schemas.microsoft.com/office/powerpoint/2010/main" val="23974265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46113" y="1239838"/>
            <a:ext cx="5759450" cy="3240087"/>
          </a:xfrm>
        </p:spPr>
      </p:sp>
      <p:sp>
        <p:nvSpPr>
          <p:cNvPr id="3" name="Notes Placeholder 2"/>
          <p:cNvSpPr>
            <a:spLocks noGrp="1"/>
          </p:cNvSpPr>
          <p:nvPr>
            <p:ph type="body" idx="1"/>
          </p:nvPr>
        </p:nvSpPr>
        <p:spPr/>
        <p:txBody>
          <a:bodyPr rtlCol="0"/>
          <a:lstStyle/>
          <a:p>
            <a:pPr rtl="0"/>
            <a:r>
              <a:rPr lang="es-US"/>
              <a:t>Esta foto muestra la necesidad de algún tipo de sistema de alerta, para que el equipo no se acerque demasiado a la excavación protegida.  Se puede usar un tope de parada, cercas o cinta de advertencia si no perjudica la visión del operario.</a:t>
            </a:r>
          </a:p>
        </p:txBody>
      </p:sp>
    </p:spTree>
    <p:extLst>
      <p:ext uri="{BB962C8B-B14F-4D97-AF65-F5344CB8AC3E}">
        <p14:creationId xmlns:p14="http://schemas.microsoft.com/office/powerpoint/2010/main" val="36136690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 deben tomar las siguientes medidas para evitar que los vehículos caigan accidentalmente en la zanja:</a:t>
            </a:r>
          </a:p>
          <a:p>
            <a:pPr rtl="0"/>
            <a:endParaRPr lang="en-US" dirty="0"/>
          </a:p>
          <a:p>
            <a:pPr marL="171450" indent="-171450" rtl="0">
              <a:buFont typeface="Arial" panose="020B0604020202020204" pitchFamily="34" charset="0"/>
              <a:buChar char="•"/>
            </a:pPr>
            <a:r>
              <a:rPr lang="es-US"/>
              <a:t>Deben instalarse barricadas donde sea necesario.</a:t>
            </a:r>
          </a:p>
          <a:p>
            <a:pPr marL="171450" indent="-171450" rtl="0">
              <a:buFont typeface="Arial" panose="020B0604020202020204" pitchFamily="34" charset="0"/>
              <a:buChar char="•"/>
            </a:pPr>
            <a:r>
              <a:rPr lang="es-US"/>
              <a:t>Se deben utilizar señales manuales o mecánicas según sea necesario.</a:t>
            </a:r>
          </a:p>
          <a:p>
            <a:pPr marL="171450" indent="-171450" rtl="0">
              <a:buFont typeface="Arial" panose="020B0604020202020204" pitchFamily="34" charset="0"/>
              <a:buChar char="•"/>
            </a:pPr>
            <a:r>
              <a:rPr lang="es-US"/>
              <a:t>Deben instalarse topes de parada si existe el peligro de que los vehículos caigan a la zanja.</a:t>
            </a:r>
          </a:p>
          <a:p>
            <a:pPr marL="171450" indent="-171450" rtl="0">
              <a:buFont typeface="Arial" panose="020B0604020202020204" pitchFamily="34" charset="0"/>
              <a:buChar char="•"/>
            </a:pPr>
            <a:r>
              <a:rPr lang="es-US"/>
              <a:t>El suelo debe escalonarse lejos de la excavación; esto ayudará en el control del vehículo y la canalización del agua pluviales.</a:t>
            </a:r>
          </a:p>
          <a:p>
            <a:pPr rtl="0"/>
            <a:endParaRPr lang="en-US" dirty="0"/>
          </a:p>
        </p:txBody>
      </p:sp>
    </p:spTree>
    <p:extLst>
      <p:ext uri="{BB962C8B-B14F-4D97-AF65-F5344CB8AC3E}">
        <p14:creationId xmlns:p14="http://schemas.microsoft.com/office/powerpoint/2010/main" val="23245361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Hay que asegurarse de buscar siempre formas de proteger a las personas de los equipos.  </a:t>
            </a:r>
          </a:p>
        </p:txBody>
      </p:sp>
    </p:spTree>
    <p:extLst>
      <p:ext uri="{BB962C8B-B14F-4D97-AF65-F5344CB8AC3E}">
        <p14:creationId xmlns:p14="http://schemas.microsoft.com/office/powerpoint/2010/main" val="8634544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2509109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trabajadores deben estar protegidos de cargas u objetos que caigan del equipo de elevación o excavación. Los procedimientos diseñados para asegurar su protección incluyen:</a:t>
            </a:r>
          </a:p>
          <a:p>
            <a:pPr rtl="0"/>
            <a:endParaRPr lang="en-US" dirty="0"/>
          </a:p>
          <a:p>
            <a:pPr marL="171450" indent="-171450" rtl="0">
              <a:buFont typeface="Arial" panose="020B0604020202020204" pitchFamily="34" charset="0"/>
              <a:buChar char="•"/>
            </a:pPr>
            <a:r>
              <a:rPr lang="es-US"/>
              <a:t>Los trabajadores no pueden trabajar debajo de cargas alzadas.</a:t>
            </a:r>
          </a:p>
          <a:p>
            <a:pPr marL="171450" indent="-171450" rtl="0">
              <a:buFont typeface="Arial" panose="020B0604020202020204" pitchFamily="34" charset="0"/>
              <a:buChar char="•"/>
            </a:pPr>
            <a:r>
              <a:rPr lang="es-US"/>
              <a:t>Se requiere que los trabajadores se mantengan alejados del equipo que se está cargando o descargando.</a:t>
            </a:r>
          </a:p>
          <a:p>
            <a:pPr marL="171450" indent="-171450" rtl="0">
              <a:buFont typeface="Arial" panose="020B0604020202020204" pitchFamily="34" charset="0"/>
              <a:buChar char="•"/>
            </a:pPr>
            <a:r>
              <a:rPr lang="es-US"/>
              <a:t>Los operarios de equipo o los conductores de camiones pueden permanecer en su equipo durante la carga y descarga si el equipo está debidamente equipado con un protector de cabina o un toldo adecuado.</a:t>
            </a:r>
          </a:p>
          <a:p>
            <a:pPr marL="171450" indent="-171450" rtl="0">
              <a:buFont typeface="Arial" panose="020B0604020202020204" pitchFamily="34" charset="0"/>
              <a:buChar char="•"/>
            </a:pPr>
            <a:endParaRPr lang="en-US" dirty="0"/>
          </a:p>
          <a:p>
            <a:pPr rtl="0"/>
            <a:r>
              <a:rPr lang="es-US"/>
              <a:t>1926.651(e)</a:t>
            </a:r>
          </a:p>
          <a:p>
            <a:pPr rtl="0"/>
            <a:r>
              <a:rPr lang="es-US"/>
              <a:t>Exposición a caída de cargas. No se permitirá que ningún empleado se sitúe debajo de cargas manipuladas por equipos de elevación o excavación. Se requerirá que los trabajadores se mantengan alejados de cualquier vehículo que se cargue o descargue para evitar ser golpeados por cualquier derrame o caída de materiales. Los operarios pueden permanecer en las cabinas de los vehículos que se cargan o descargan cuando los vehículos están equipados, de acuerdo con §1926.601(b)(6), para brindar protección adecuada al operario durante las operaciones de carga y descarga</a:t>
            </a:r>
          </a:p>
        </p:txBody>
      </p:sp>
    </p:spTree>
    <p:extLst>
      <p:ext uri="{BB962C8B-B14F-4D97-AF65-F5344CB8AC3E}">
        <p14:creationId xmlns:p14="http://schemas.microsoft.com/office/powerpoint/2010/main" val="22305559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Las áreas rellenadas pueden tener menor capacidad de soporte.</a:t>
            </a:r>
          </a:p>
          <a:p>
            <a:pPr rtl="0"/>
            <a:endParaRPr lang="en-US" dirty="0"/>
          </a:p>
          <a:p>
            <a:pPr rtl="0"/>
            <a:r>
              <a:rPr lang="es-US"/>
              <a:t>No instale nada sobre áreas rellenadas a menos que el relleno esté compactado adecuadamente y se hayan utilizado superficies de soporte o bases de los estabilizadores de mayor tamaño</a:t>
            </a:r>
          </a:p>
          <a:p>
            <a:pPr rtl="0"/>
            <a:endParaRPr lang="en-US" dirty="0"/>
          </a:p>
        </p:txBody>
      </p:sp>
    </p:spTree>
    <p:extLst>
      <p:ext uri="{BB962C8B-B14F-4D97-AF65-F5344CB8AC3E}">
        <p14:creationId xmlns:p14="http://schemas.microsoft.com/office/powerpoint/2010/main" val="41789116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1721142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Exposición a caída de cargas. Los trabajadores deben estar protegidos de cargas u objetos que caigan del equipo de elevación o excavación. Los procedimientos diseñados para asegurar su protección incluyen:</a:t>
            </a:r>
          </a:p>
          <a:p>
            <a:pPr rtl="0"/>
            <a:endParaRPr lang="en-US" dirty="0"/>
          </a:p>
          <a:p>
            <a:pPr rtl="0"/>
            <a:r>
              <a:rPr lang="es-US"/>
              <a:t>Los trabajadores no pueden trabajar debajo de cargas alzadas. Se requiere que los trabajadores se mantengan alejados del equipo que se está cargando o descargando. Los operarios de equipo o los conductores de camiones pueden permanecer en su equipo durante la carga y descarga si el equipo está debidamente equipado con un protector de cabina o un toldo adecuado</a:t>
            </a:r>
          </a:p>
        </p:txBody>
      </p:sp>
    </p:spTree>
    <p:extLst>
      <p:ext uri="{BB962C8B-B14F-4D97-AF65-F5344CB8AC3E}">
        <p14:creationId xmlns:p14="http://schemas.microsoft.com/office/powerpoint/2010/main" val="31730126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Deben usarse cuerdas de seguridad para que no se tenga que situar bajo la carga</a:t>
            </a:r>
          </a:p>
        </p:txBody>
      </p:sp>
    </p:spTree>
    <p:extLst>
      <p:ext uri="{BB962C8B-B14F-4D97-AF65-F5344CB8AC3E}">
        <p14:creationId xmlns:p14="http://schemas.microsoft.com/office/powerpoint/2010/main" val="21279959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Ambas fotos muestran posibles fuentes de atmósferas peligrosas que pueden crear condiciones para clasificar algunas excavaciones como espacios confinados.  </a:t>
            </a:r>
          </a:p>
          <a:p>
            <a:pPr rtl="0"/>
            <a:endParaRPr lang="en-US" dirty="0"/>
          </a:p>
          <a:p>
            <a:pPr rtl="0"/>
            <a:r>
              <a:rPr lang="es-US"/>
              <a:t>La foto de la derecha muestra que las operaciones del personal pueden crear atmósferas peligrosas que deberían haberse anticipado. La foto de la izquierda muestra una situación diferente en la que la tubería ahora abierta puede ser una fuente de atmósferas peligrosas.  Con la posibilidad de que ambas causas estén presentes en el proyecto, debería estar en uso un medidor de gas diseñado específicamente para lo que pueda encontrar en el proyecto.  </a:t>
            </a:r>
          </a:p>
        </p:txBody>
      </p:sp>
    </p:spTree>
    <p:extLst>
      <p:ext uri="{BB962C8B-B14F-4D97-AF65-F5344CB8AC3E}">
        <p14:creationId xmlns:p14="http://schemas.microsoft.com/office/powerpoint/2010/main" val="2619232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 derrumbes de zanjas o derrumbamientos representan el mayor riesgo para la vida de los trabajadores. Para evitar derrumbamientos:</a:t>
            </a:r>
          </a:p>
          <a:p>
            <a:pPr rtl="0"/>
            <a:endParaRPr lang="en-US" dirty="0"/>
          </a:p>
          <a:p>
            <a:pPr marL="171450" indent="-171450" rtl="0">
              <a:buFont typeface="Arial" panose="020B0604020202020204" pitchFamily="34" charset="0"/>
              <a:buChar char="•"/>
            </a:pPr>
            <a:r>
              <a:rPr lang="es-US"/>
              <a:t>INCLINAR o bancar los muros de la zanja</a:t>
            </a:r>
          </a:p>
          <a:p>
            <a:pPr marL="171450" indent="-171450" rtl="0">
              <a:buFont typeface="Arial" panose="020B0604020202020204" pitchFamily="34" charset="0"/>
              <a:buChar char="•"/>
            </a:pPr>
            <a:r>
              <a:rPr lang="es-US"/>
              <a:t>APUNTALAR los muros de zanja con soportes, o</a:t>
            </a:r>
          </a:p>
          <a:p>
            <a:pPr marL="171450" indent="-171450" rtl="0">
              <a:buFont typeface="Arial" panose="020B0604020202020204" pitchFamily="34" charset="0"/>
              <a:buChar char="•"/>
            </a:pPr>
            <a:r>
              <a:rPr lang="es-US"/>
              <a:t>PROTEGER los muros de la zanja con cajas de zanja</a:t>
            </a:r>
          </a:p>
          <a:p>
            <a:pPr marL="171450" indent="-171450" rtl="0">
              <a:buFont typeface="Arial" panose="020B0604020202020204" pitchFamily="34" charset="0"/>
              <a:buChar char="•"/>
            </a:pPr>
            <a:r>
              <a:rPr lang="es-US"/>
              <a:t>MANTENERSE al margen</a:t>
            </a:r>
          </a:p>
          <a:p>
            <a:pPr rtl="0"/>
            <a:endParaRPr lang="en-US" dirty="0"/>
          </a:p>
          <a:p>
            <a:pPr rtl="0"/>
            <a:r>
              <a:rPr lang="es-US"/>
              <a:t>Los empleadores también deben asegurarse de que haya una forma segura de entrar y salir de la zanja. Mantenga los materiales alejados del borde de la zanja. Busque aguas estancadas o peligros atmosféricos. Nunca entre en una zanja a menos que haya sido inspeccionada adecuadamente.</a:t>
            </a:r>
          </a:p>
        </p:txBody>
      </p:sp>
    </p:spTree>
    <p:extLst>
      <p:ext uri="{BB962C8B-B14F-4D97-AF65-F5344CB8AC3E}">
        <p14:creationId xmlns:p14="http://schemas.microsoft.com/office/powerpoint/2010/main" val="11017946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76623"/>
            <a:ext cx="5852160" cy="4923409"/>
          </a:xfrm>
        </p:spPr>
        <p:txBody>
          <a:bodyPr rtlCol="0"/>
          <a:lstStyle/>
          <a:p>
            <a:pPr rtl="0"/>
            <a:r>
              <a:rPr lang="es-US" sz="1000"/>
              <a:t>1926.651(g)</a:t>
            </a:r>
          </a:p>
          <a:p>
            <a:pPr rtl="0"/>
            <a:r>
              <a:rPr lang="es-US" sz="1000"/>
              <a:t>Atmósferas peligrosas -</a:t>
            </a:r>
          </a:p>
          <a:p>
            <a:pPr rtl="0"/>
            <a:endParaRPr lang="en-US" sz="500" dirty="0"/>
          </a:p>
          <a:p>
            <a:pPr rtl="0"/>
            <a:r>
              <a:rPr lang="es-US" sz="1000"/>
              <a:t>1926.651(g)(1)</a:t>
            </a:r>
          </a:p>
          <a:p>
            <a:pPr rtl="0"/>
            <a:r>
              <a:rPr lang="es-US" sz="1000"/>
              <a:t>Análisis y controles. Además de los requisitos establecidos en las subpartes D y E de esta parte (29 CFR 1926.50 - 1926.107) para prevenir la exposición a niveles dañinos de contaminantes atmosféricos y para garantizar condiciones atmosféricas aceptables, se aplicarán los siguientes requisitos:</a:t>
            </a:r>
          </a:p>
          <a:p>
            <a:pPr rtl="0"/>
            <a:endParaRPr lang="en-US" sz="500" dirty="0"/>
          </a:p>
          <a:p>
            <a:pPr rtl="0"/>
            <a:r>
              <a:rPr lang="es-US" sz="1000"/>
              <a:t>1926.651(g)(1)(i)</a:t>
            </a:r>
          </a:p>
          <a:p>
            <a:pPr rtl="0"/>
            <a:r>
              <a:rPr lang="es-US" sz="1000"/>
              <a:t>Cuando exista una deficiencia de oxígeno (atmósferas que contengan menos del 19,5 % de oxígeno) o una atmósfera peligrosa, o se pueda esperar razonablemente que exista, como en las excavaciones en áreas de vertederos o en las excavaciones en áreas donde se almacenan sustancias peligrosas en las cercanías, las atmósferas en la excavación se probarán antes de que los trabajadores entren en las excavaciones de más de 4 pies (1,22 m) de profundidad.</a:t>
            </a:r>
          </a:p>
          <a:p>
            <a:pPr rtl="0"/>
            <a:endParaRPr lang="en-US" sz="500" dirty="0"/>
          </a:p>
          <a:p>
            <a:pPr rtl="0"/>
            <a:r>
              <a:rPr lang="es-US" sz="1000"/>
              <a:t>1926.651(g)(1)(ii)</a:t>
            </a:r>
          </a:p>
          <a:p>
            <a:pPr rtl="0"/>
            <a:r>
              <a:rPr lang="es-US" sz="1000"/>
              <a:t>Se deben tomar las precauciones adecuadas para evitar la exposición de los trabajadores a atmósferas que contengan menos del 19,5 % de oxígeno y otras atmósferas peligrosas. Estas precauciones incluyen proporcionar protección respiratoria o ventilación adecuadas de acuerdo con las subpartes D y E de esta parte, respectivamente.</a:t>
            </a:r>
          </a:p>
          <a:p>
            <a:pPr rtl="0"/>
            <a:endParaRPr lang="en-US" sz="500" dirty="0"/>
          </a:p>
          <a:p>
            <a:pPr rtl="0"/>
            <a:r>
              <a:rPr lang="es-US" sz="1000"/>
              <a:t>1926.651(g)(1)(iii)</a:t>
            </a:r>
          </a:p>
          <a:p>
            <a:pPr rtl="0"/>
            <a:r>
              <a:rPr lang="es-US" sz="1000"/>
              <a:t>Se deben tomar las precauciones adecuadas, como proporcionar ventilación, para evitar la exposición de los trabajadores a una atmósfera que contenga una concentración de un gas inflamable superior al 20 % del límite inferior de inflamabilidad del gas.</a:t>
            </a:r>
          </a:p>
          <a:p>
            <a:pPr rtl="0"/>
            <a:endParaRPr lang="en-US" sz="500" dirty="0"/>
          </a:p>
          <a:p>
            <a:pPr rtl="0"/>
            <a:r>
              <a:rPr lang="es-US" sz="1000"/>
              <a:t>1926.651(g)(1)(iv)</a:t>
            </a:r>
          </a:p>
          <a:p>
            <a:pPr rtl="0"/>
            <a:r>
              <a:rPr lang="es-US" sz="1000"/>
              <a:t>Cuando se utilizan controles destinados a reducir el nivel de contaminantes atmosféricos a niveles aceptables, se deben realizar análisis con la frecuencia necesaria para garantizar que la atmósfera permanezca segura.</a:t>
            </a:r>
          </a:p>
          <a:p>
            <a:pPr rtl="0"/>
            <a:endParaRPr lang="en-US" sz="500" dirty="0"/>
          </a:p>
          <a:p>
            <a:pPr rtl="0"/>
            <a:r>
              <a:rPr lang="es-US" sz="1000"/>
              <a:t>1926.651(g)(2)</a:t>
            </a:r>
          </a:p>
          <a:p>
            <a:pPr rtl="0"/>
            <a:r>
              <a:rPr lang="es-US" sz="1000"/>
              <a:t>Equipo de rescate de emergencia.</a:t>
            </a:r>
          </a:p>
          <a:p>
            <a:pPr rtl="0"/>
            <a:endParaRPr lang="en-US" sz="500" dirty="0"/>
          </a:p>
          <a:p>
            <a:pPr rtl="0"/>
            <a:r>
              <a:rPr lang="es-US" sz="1000"/>
              <a:t>1926.651(g)(2)(i)</a:t>
            </a:r>
          </a:p>
          <a:p>
            <a:pPr rtl="0"/>
            <a:r>
              <a:rPr lang="es-US" sz="1000"/>
              <a:t>El equipo de rescate de emergencia, como un aparato respiratorio, un arnés y una cuerda de seguridad, o una camilla tipo canasta, debe estar fácilmente disponible donde existan condiciones atmosféricas peligrosas o se pueda esperar razonablemente que se desarrolle durante el trabajo en una excavación. Este equipo deberá contar con asistencia cuando se utilice.</a:t>
            </a:r>
          </a:p>
        </p:txBody>
      </p:sp>
    </p:spTree>
    <p:extLst>
      <p:ext uri="{BB962C8B-B14F-4D97-AF65-F5344CB8AC3E}">
        <p14:creationId xmlns:p14="http://schemas.microsoft.com/office/powerpoint/2010/main" val="10192048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Todas las operaciones que involucren tales atmósferas deben realizarse de acuerdo con los requisitos de OSHA para la salud ocupacional y controles ambientales (ver 29 CFR Parte 1926 Subparte D) para equipos de protección individual y para equipos de salvamento (ver 29 CFR Parte 1926 Subparte E). Es posible que se requieran controles de ingeniería (por ejemplo, ventilación) y protección respiratoria.</a:t>
            </a:r>
          </a:p>
        </p:txBody>
      </p:sp>
    </p:spTree>
    <p:extLst>
      <p:ext uri="{BB962C8B-B14F-4D97-AF65-F5344CB8AC3E}">
        <p14:creationId xmlns:p14="http://schemas.microsoft.com/office/powerpoint/2010/main" val="2408122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Al realizar pruebas de contaminantes atmosféricos, se debe considerar lo siguiente:</a:t>
            </a:r>
          </a:p>
          <a:p>
            <a:pPr rtl="0"/>
            <a:endParaRPr lang="en-US" dirty="0"/>
          </a:p>
          <a:p>
            <a:pPr marL="171450" indent="-171450" rtl="0">
              <a:buFont typeface="Arial" panose="020B0604020202020204" pitchFamily="34" charset="0"/>
              <a:buChar char="•"/>
            </a:pPr>
            <a:r>
              <a:rPr lang="es-US"/>
              <a:t>Las pruebas deben realizarse antes de que los trabajadores ingresen a la zanja y deben realizarse con regularidad para garantizar que la zanja permanezca segura.</a:t>
            </a:r>
          </a:p>
          <a:p>
            <a:pPr marL="171450" indent="-171450" rtl="0">
              <a:buFont typeface="Arial" panose="020B0604020202020204" pitchFamily="34" charset="0"/>
              <a:buChar char="•"/>
            </a:pPr>
            <a:r>
              <a:rPr lang="es-US"/>
              <a:t>La frecuencia de las pruebas debe aumentarse si el equipo está operando en la zanja.</a:t>
            </a:r>
          </a:p>
          <a:p>
            <a:pPr marL="171450" indent="-171450" rtl="0">
              <a:buFont typeface="Arial" panose="020B0604020202020204" pitchFamily="34" charset="0"/>
              <a:buChar char="•"/>
            </a:pPr>
            <a:r>
              <a:rPr lang="es-US"/>
              <a:t>La frecuencia de las pruebas también debe aumentarse si se realizan trabajos de soldadura, corte o quema en la zanja.</a:t>
            </a:r>
          </a:p>
          <a:p>
            <a:pPr rtl="0"/>
            <a:endParaRPr lang="en-US" dirty="0"/>
          </a:p>
          <a:p>
            <a:pPr rtl="0"/>
            <a:r>
              <a:rPr lang="es-US"/>
              <a:t>Los trabajadores que deban usar protección respiratoria deberán estar capacitados, sometidos a una prueba de ajuste y estar inscritos en un programa de protección respiratoria. Algunas zanjas se clasifican como espacios confinados. Cuando esto ocurre, también se requiere el cumplimiento de la Norma para espacios confinados.</a:t>
            </a:r>
          </a:p>
        </p:txBody>
      </p:sp>
    </p:spTree>
    <p:extLst>
      <p:ext uri="{BB962C8B-B14F-4D97-AF65-F5344CB8AC3E}">
        <p14:creationId xmlns:p14="http://schemas.microsoft.com/office/powerpoint/2010/main" val="15775006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Se deben proporcionar métodos para controlar las aguas estancadas y la acumulación de agua y deben consistir en lo siguiente si se permite que los trabajadores trabajen en la excavación:</a:t>
            </a:r>
          </a:p>
          <a:p>
            <a:pPr rtl="0"/>
            <a:endParaRPr lang="en-US" dirty="0"/>
          </a:p>
          <a:p>
            <a:pPr marL="171450" indent="-171450" rtl="0">
              <a:buFont typeface="Arial" panose="020B0604020202020204" pitchFamily="34" charset="0"/>
              <a:buChar char="•"/>
            </a:pPr>
            <a:r>
              <a:rPr lang="es-US"/>
              <a:t>Uso de sistemas especiales de soporte o protección aprobados por un ingeniero profesional registrado.</a:t>
            </a:r>
          </a:p>
          <a:p>
            <a:pPr marL="171450" indent="-171450" rtl="0">
              <a:buFont typeface="Arial" panose="020B0604020202020204" pitchFamily="34" charset="0"/>
              <a:buChar char="•"/>
            </a:pPr>
            <a:r>
              <a:rPr lang="es-US"/>
              <a:t>Equipo de retirada del agua, es decir, bien apuntado, usado y monitoreado por una persona competente.</a:t>
            </a:r>
          </a:p>
          <a:p>
            <a:pPr marL="171450" indent="-171450" rtl="0">
              <a:buFont typeface="Arial" panose="020B0604020202020204" pitchFamily="34" charset="0"/>
              <a:buChar char="•"/>
            </a:pPr>
            <a:r>
              <a:rPr lang="es-US"/>
              <a:t>Arneses de seguridad y cuerdas de salvamento utilizados de conformidad con 29 CFR 1926.104.</a:t>
            </a:r>
          </a:p>
          <a:p>
            <a:pPr marL="171450" indent="-171450" rtl="0">
              <a:buFont typeface="Arial" panose="020B0604020202020204" pitchFamily="34" charset="0"/>
              <a:buChar char="•"/>
            </a:pPr>
            <a:r>
              <a:rPr lang="es-US"/>
              <a:t>Las aguas superficiales se desvían de la zanja.</a:t>
            </a:r>
          </a:p>
          <a:p>
            <a:pPr marL="171450" indent="-171450" rtl="0">
              <a:buFont typeface="Arial" panose="020B0604020202020204" pitchFamily="34" charset="0"/>
              <a:buChar char="•"/>
            </a:pPr>
            <a:r>
              <a:rPr lang="es-US"/>
              <a:t>Los trabajadores salen de la zanja durante las tormentas.</a:t>
            </a:r>
          </a:p>
          <a:p>
            <a:pPr marL="171450" indent="-171450" rtl="0">
              <a:buFont typeface="Arial" panose="020B0604020202020204" pitchFamily="34" charset="0"/>
              <a:buChar char="•"/>
            </a:pPr>
            <a:r>
              <a:rPr lang="es-US"/>
              <a:t>Las zanjas cuidadosamente inspeccionadas por una persona competente después de que llueva y antes de que se permita a los trabajadores volver a entrar en la zanja.</a:t>
            </a:r>
          </a:p>
        </p:txBody>
      </p:sp>
    </p:spTree>
    <p:extLst>
      <p:ext uri="{BB962C8B-B14F-4D97-AF65-F5344CB8AC3E}">
        <p14:creationId xmlns:p14="http://schemas.microsoft.com/office/powerpoint/2010/main" val="29699121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40238"/>
            <a:ext cx="5852160" cy="4279583"/>
          </a:xfrm>
        </p:spPr>
        <p:txBody>
          <a:bodyPr rtlCol="0"/>
          <a:lstStyle/>
          <a:p>
            <a:pPr rtl="0"/>
            <a:r>
              <a:rPr lang="es-US"/>
              <a:t>1926.651(h)</a:t>
            </a:r>
          </a:p>
          <a:p>
            <a:pPr rtl="0"/>
            <a:r>
              <a:rPr lang="es-US"/>
              <a:t>Protección contra los peligros asociados con la acumulación de agua.</a:t>
            </a:r>
          </a:p>
          <a:p>
            <a:pPr rtl="0"/>
            <a:endParaRPr lang="en-US" dirty="0"/>
          </a:p>
          <a:p>
            <a:pPr rtl="0"/>
            <a:r>
              <a:rPr lang="es-US"/>
              <a:t>1926.651(h)(1)</a:t>
            </a:r>
          </a:p>
          <a:p>
            <a:pPr rtl="0"/>
            <a:r>
              <a:rPr lang="es-US"/>
              <a:t>Los trabajadores no deberán trabajar en excavaciones en las que haya agua acumulada o en excavaciones en las que se acumule agua, a menos que se hayan tomado las precauciones adecuadas para proteger a los trabajadores contra los peligros que plantea la acumulación de agua. Las precauciones necesarias para proteger a los trabajadores varían adecuadamente con cada situación, pero podrían incluir sistemas especiales de soporte o protección para protegerse de derrumbes, remoción de agua para controlar el nivel de acumulación de agua o el uso de un arnés de seguridad y una cuerda de salvamento.</a:t>
            </a:r>
          </a:p>
          <a:p>
            <a:pPr rtl="0"/>
            <a:endParaRPr lang="en-US" dirty="0"/>
          </a:p>
          <a:p>
            <a:pPr rtl="0"/>
            <a:r>
              <a:rPr lang="es-US"/>
              <a:t>1926.651(h)(2)</a:t>
            </a:r>
          </a:p>
          <a:p>
            <a:pPr rtl="0"/>
            <a:r>
              <a:rPr lang="es-US"/>
              <a:t>Si el agua se controla o se evita que se acumule mediante el uso de equipo de remoción de agua, el equipo y las operaciones de remoción de agua deben estar monitoreados por una persona competente para asegurar un funcionamiento adecuado.</a:t>
            </a:r>
          </a:p>
          <a:p>
            <a:pPr rtl="0"/>
            <a:endParaRPr lang="en-US" dirty="0"/>
          </a:p>
          <a:p>
            <a:pPr rtl="0"/>
            <a:r>
              <a:rPr lang="es-US"/>
              <a:t>1926.651(h)(3)</a:t>
            </a:r>
          </a:p>
          <a:p>
            <a:pPr rtl="0"/>
            <a:r>
              <a:rPr lang="es-US"/>
              <a:t>Si el trabajo de excavación interrumpe el drenaje natural del agua superficial (como arroyos), se deben usar zanjas de desvío, diques u otros medios adecuados para evitar que el agua superficial ingrese a la excavación y para proporcionar un drenaje adecuado del área adyacente a la excavación. Las excavaciones sujetas a escorrentía de lluvias intensas requerirán una inspección por parte de una persona competente y el cumplimiento de los párrafos (h)(1) y (h)(2) de esta sección.</a:t>
            </a:r>
          </a:p>
        </p:txBody>
      </p:sp>
    </p:spTree>
    <p:extLst>
      <p:ext uri="{BB962C8B-B14F-4D97-AF65-F5344CB8AC3E}">
        <p14:creationId xmlns:p14="http://schemas.microsoft.com/office/powerpoint/2010/main" val="5626547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40238"/>
            <a:ext cx="5852160" cy="4279583"/>
          </a:xfrm>
        </p:spPr>
        <p:txBody>
          <a:bodyPr rtlCol="0"/>
          <a:lstStyle/>
          <a:p>
            <a:pPr rtl="0"/>
            <a:r>
              <a:rPr lang="es-US"/>
              <a:t>1926.651(h)</a:t>
            </a:r>
          </a:p>
          <a:p>
            <a:pPr rtl="0"/>
            <a:r>
              <a:rPr lang="es-US"/>
              <a:t>Protección contra los peligros asociados con la acumulación de agua.</a:t>
            </a:r>
          </a:p>
          <a:p>
            <a:pPr rtl="0"/>
            <a:endParaRPr lang="en-US" dirty="0"/>
          </a:p>
          <a:p>
            <a:pPr rtl="0"/>
            <a:r>
              <a:rPr lang="es-US"/>
              <a:t>1926.651(h)(1)</a:t>
            </a:r>
          </a:p>
          <a:p>
            <a:pPr rtl="0"/>
            <a:r>
              <a:rPr lang="es-US"/>
              <a:t>Los trabajadores no deberán trabajar en excavaciones en las que haya agua acumulada o en excavaciones en las que se acumule agua, a menos que se hayan tomado las precauciones adecuadas para proteger a los trabajadores contra los peligros que plantea la acumulación de agua. Las precauciones necesarias para proteger a los trabajadores varían adecuadamente con cada situación, pero podrían incluir sistemas especiales de soporte o protección para protegerse de derrumbes, remoción de agua para controlar el nivel de acumulación de agua o el uso de un arnés de seguridad y una cuerda de salvamento.</a:t>
            </a:r>
          </a:p>
          <a:p>
            <a:pPr rtl="0"/>
            <a:endParaRPr lang="en-US" dirty="0"/>
          </a:p>
          <a:p>
            <a:pPr rtl="0"/>
            <a:r>
              <a:rPr lang="es-US"/>
              <a:t>1926.651(h)(2)</a:t>
            </a:r>
          </a:p>
          <a:p>
            <a:pPr rtl="0"/>
            <a:r>
              <a:rPr lang="es-US"/>
              <a:t>Si el agua se controla o se evita que se acumule mediante el uso de equipo de remoción de agua, el equipo y las operaciones de remoción de agua deben estar monitoreados por una persona competente para asegurar un funcionamiento adecuado.</a:t>
            </a:r>
          </a:p>
          <a:p>
            <a:pPr rtl="0"/>
            <a:endParaRPr lang="en-US" dirty="0"/>
          </a:p>
          <a:p>
            <a:pPr rtl="0"/>
            <a:r>
              <a:rPr lang="es-US"/>
              <a:t>1926.651(h)(3)</a:t>
            </a:r>
          </a:p>
          <a:p>
            <a:pPr rtl="0"/>
            <a:r>
              <a:rPr lang="es-US"/>
              <a:t>Si el trabajo de excavación interrumpe el drenaje natural del agua superficial (como arroyos), se deben usar zanjas de desvío, diques u otros medios adecuados para evitar que el agua superficial ingrese a la excavación y para proporcionar un drenaje adecuado del área adyacente a la excavación. Las excavaciones sujetas a escorrentía de lluvias intensas requerirán una inspección por parte de una persona competente y el cumplimiento de los párrafos (h)(1) y (h)(2) de esta sección.</a:t>
            </a:r>
          </a:p>
        </p:txBody>
      </p:sp>
    </p:spTree>
    <p:extLst>
      <p:ext uri="{BB962C8B-B14F-4D97-AF65-F5344CB8AC3E}">
        <p14:creationId xmlns:p14="http://schemas.microsoft.com/office/powerpoint/2010/main" val="37175102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Debe haber un sistema para controlar la acumulación de agua, como bombas de desagüe, sumideros o algún otro tipo de sistema de drenaje.  </a:t>
            </a:r>
          </a:p>
        </p:txBody>
      </p:sp>
    </p:spTree>
    <p:extLst>
      <p:ext uri="{BB962C8B-B14F-4D97-AF65-F5344CB8AC3E}">
        <p14:creationId xmlns:p14="http://schemas.microsoft.com/office/powerpoint/2010/main" val="37085612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Tree>
    <p:extLst>
      <p:ext uri="{BB962C8B-B14F-4D97-AF65-F5344CB8AC3E}">
        <p14:creationId xmlns:p14="http://schemas.microsoft.com/office/powerpoint/2010/main" val="2886166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Debe estar protegido de los derrumbamientos porque la tierra irá a donde quiera.</a:t>
            </a:r>
          </a:p>
          <a:p>
            <a:pPr rtl="0"/>
            <a:endParaRPr lang="en-US" dirty="0"/>
          </a:p>
          <a:p>
            <a:pPr rtl="0"/>
            <a:r>
              <a:rPr lang="es-US"/>
              <a:t>Esta foto muestra lo que llamamos protección de zanjas.  Mientras el personal trabajaba dentro de la protección del escudo, no se vio afectado por la gran superficie de suelo que se desprendió de la pared de excavación y se derrumbó.   </a:t>
            </a:r>
          </a:p>
        </p:txBody>
      </p:sp>
    </p:spTree>
    <p:extLst>
      <p:ext uri="{BB962C8B-B14F-4D97-AF65-F5344CB8AC3E}">
        <p14:creationId xmlns:p14="http://schemas.microsoft.com/office/powerpoint/2010/main" val="1661680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1926.652(a)(1)(ii)</a:t>
            </a:r>
          </a:p>
          <a:p>
            <a:pPr rtl="0"/>
            <a:r>
              <a:rPr lang="es-US"/>
              <a:t>Las excavaciones tienen menos de 5 pies (1,52 m) de profundidad y el examen del terreno por una persona competente no proporciona indicios de un posible derrumbamiento</a:t>
            </a:r>
          </a:p>
          <a:p>
            <a:pPr rtl="0"/>
            <a:endParaRPr lang="en-US" dirty="0"/>
          </a:p>
          <a:p>
            <a:pPr rtl="0"/>
            <a:r>
              <a:rPr lang="es-US"/>
              <a:t>La persona competente debe sacar a los trabajadores de la excavación ante cualquier evidencia de una situación que pueda causar un derrumbe (incluso si tiene menos de 5 ft de profundidad), como acumulación de agua en la zanja o problemas en el sistema de protección. (La persona competente también debe tomar medidas para otros tipos de riesgos, como la caída de cargas o atmósferas peligrosas).</a:t>
            </a:r>
          </a:p>
          <a:p>
            <a:pPr rtl="0"/>
            <a:endParaRPr lang="en-US" dirty="0"/>
          </a:p>
          <a:p>
            <a:pPr rtl="0"/>
            <a:r>
              <a:rPr lang="es-US"/>
              <a:t>Esta foto muestra a los trabajadores en una zanja que tiene menos de 5 ft de profundidad y que puede que no requiera algún tipo de protección contra derrumbamientos. Aún así, tenemos que ser diligentes para otras situaciones peligrosas. Se debe mantener el acceso y también la persona competente debe inspeccionar para detectar problemas peligrosos.  </a:t>
            </a:r>
          </a:p>
          <a:p>
            <a:pPr rtl="0"/>
            <a:endParaRPr lang="en-US" dirty="0"/>
          </a:p>
          <a:p>
            <a:pPr rtl="0"/>
            <a:endParaRPr lang="en-US" dirty="0"/>
          </a:p>
        </p:txBody>
      </p:sp>
    </p:spTree>
    <p:extLst>
      <p:ext uri="{BB962C8B-B14F-4D97-AF65-F5344CB8AC3E}">
        <p14:creationId xmlns:p14="http://schemas.microsoft.com/office/powerpoint/2010/main" val="2595361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Los</a:t>
            </a:r>
            <a:r>
              <a:rPr lang="es-US" b="1"/>
              <a:t> obstáculos del subsuelo</a:t>
            </a:r>
            <a:r>
              <a:rPr lang="es-US"/>
              <a:t> incluyen servicios públicos subterráneos, cimientos, arroyos, capas freáticas, bóvedas de transformadores y anomalías geológicas.</a:t>
            </a:r>
          </a:p>
          <a:p>
            <a:pPr rtl="0"/>
            <a:endParaRPr lang="en-US" dirty="0"/>
          </a:p>
          <a:p>
            <a:pPr rtl="0"/>
            <a:r>
              <a:rPr lang="es-US"/>
              <a:t>1926.651(a)</a:t>
            </a:r>
          </a:p>
          <a:p>
            <a:pPr rtl="0"/>
            <a:r>
              <a:rPr lang="es-US" b="1"/>
              <a:t>Objetos en la superficie.</a:t>
            </a:r>
            <a:r>
              <a:rPr lang="es-US"/>
              <a:t> Todos los obstáculo en la superficie que estén ubicados de manera que creen un peligro para los trabajadores deben eliminarse o apoyarse, según sea necesario, para proteger a los trabajadores.</a:t>
            </a:r>
          </a:p>
          <a:p>
            <a:pPr rtl="0"/>
            <a:endParaRPr lang="en-US" dirty="0"/>
          </a:p>
          <a:p>
            <a:pPr rtl="0"/>
            <a:r>
              <a:rPr lang="es-US"/>
              <a:t>La imagen de la derecha ilustra la protección del servicio de cruce mientras que la foto de la izquierda demuestra la falta de protección de un objeto (piedra suelta/canto rodado) que podría lesionar o matar. </a:t>
            </a:r>
          </a:p>
        </p:txBody>
      </p:sp>
    </p:spTree>
    <p:extLst>
      <p:ext uri="{BB962C8B-B14F-4D97-AF65-F5344CB8AC3E}">
        <p14:creationId xmlns:p14="http://schemas.microsoft.com/office/powerpoint/2010/main" val="531482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Las fotos indican situaciones para evitar cosas similares que podrían caerle encima mientras estás en la zanja o excavación. Estas fotos también muestran que ciertas situaciones a las que nos enfrentamos en el terreno pueden requerir experiencia en ingeniería sobre cómo proteger estructuras y servicios públicos. </a:t>
            </a:r>
          </a:p>
        </p:txBody>
      </p:sp>
    </p:spTree>
    <p:extLst>
      <p:ext uri="{BB962C8B-B14F-4D97-AF65-F5344CB8AC3E}">
        <p14:creationId xmlns:p14="http://schemas.microsoft.com/office/powerpoint/2010/main" val="185358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es-US"/>
              <a:t>Como puede ver en la foto de la izquierda, algunas cosas no se pueden anticipar, como fauna o cosas que descubre mientras excava.   Con una buena planificación previa, puede estar preparado y evitar la mayoría de estos riesgos.  </a:t>
            </a:r>
          </a:p>
        </p:txBody>
      </p:sp>
    </p:spTree>
    <p:extLst>
      <p:ext uri="{BB962C8B-B14F-4D97-AF65-F5344CB8AC3E}">
        <p14:creationId xmlns:p14="http://schemas.microsoft.com/office/powerpoint/2010/main" val="33336648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1973616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13435332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9982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3740556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2657904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rtlCol="0" anchor="ctr">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rtlCol="0">
            <a:noAutofit/>
          </a:bodyPr>
          <a:lstStyle>
            <a:lvl1pPr marL="0" indent="0">
              <a:buNone/>
              <a:defRPr sz="1100" i="0">
                <a:latin typeface="Nunito" pitchFamily="2" charset="77"/>
                <a:cs typeface="Times New Roman" panose="02020603050405020304" pitchFamily="18" charset="0"/>
              </a:defRPr>
            </a:lvl1pPr>
          </a:lstStyle>
          <a:p>
            <a:pPr rtl="0"/>
            <a:r>
              <a:rPr lang="es-US"/>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rtlCol="0">
            <a:normAutofit/>
          </a:bodyPr>
          <a:lstStyle>
            <a:lvl1pPr marL="0" indent="0" algn="ctr">
              <a:buFontTx/>
              <a:buNone/>
              <a:defRPr sz="4400" b="1" i="0">
                <a:latin typeface="Poppins" pitchFamily="2" charset="77"/>
                <a:cs typeface="Poppins" pitchFamily="2" charset="77"/>
              </a:defRPr>
            </a:lvl1pPr>
          </a:lstStyle>
          <a:p>
            <a:pPr rtl="0"/>
            <a:r>
              <a:rPr lang="es-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rtlCol="0" anchor="ctr">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rtlCol="0">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r>
              <a:rPr lang="es-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rtlCol="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pPr rtl="0"/>
            <a:endParaRPr lang="en-US" dirty="0"/>
          </a:p>
          <a:p>
            <a:pPr rtl="0"/>
            <a:r>
              <a:rPr lang="es-US"/>
              <a:t>Insert or Drag and Drop Image Here</a:t>
            </a:r>
          </a:p>
          <a:p>
            <a:pPr rtl="0"/>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rtlCol="0">
            <a:normAutofit/>
          </a:bodyPr>
          <a:lstStyle>
            <a:lvl1pPr marL="0" indent="0">
              <a:buFontTx/>
              <a:buNone/>
              <a:defRPr sz="3200" b="1" i="0">
                <a:latin typeface="Poppins" pitchFamily="2" charset="77"/>
                <a:cs typeface="Poppins" pitchFamily="2" charset="77"/>
              </a:defRPr>
            </a:lvl1pPr>
          </a:lstStyle>
          <a:p>
            <a:pPr rtl="0"/>
            <a:r>
              <a:rPr lang="es-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rtlCol="0">
            <a:noAutofit/>
          </a:bodyPr>
          <a:lstStyle>
            <a:lvl1pPr marL="0" indent="0">
              <a:buFontTx/>
              <a:buNone/>
              <a:defRPr sz="1000">
                <a:latin typeface="Nunito" pitchFamily="2" charset="77"/>
              </a:defRPr>
            </a:lvl1pPr>
          </a:lstStyle>
          <a:p>
            <a:pPr lvl="0" rtl="0"/>
            <a:r>
              <a:rPr lang="es-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US" sz="1000">
                <a:solidFill>
                  <a:srgbClr val="4E4E4E"/>
                </a:solidFill>
                <a:latin typeface="Nunito" pitchFamily="2" charset="77"/>
                <a:ea typeface="Cambria" panose="02040503050406030204" pitchFamily="18" charset="0"/>
              </a:rPr>
              <a:t>©</a:t>
            </a:r>
            <a:r>
              <a:rPr lang="es-US" sz="100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pitchFamily="2" charset="77"/>
              </a:defRPr>
            </a:lvl1pPr>
          </a:lstStyle>
          <a:p>
            <a:pPr lvl="0" rtl="0"/>
            <a:r>
              <a:rPr lang="es-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rtlCol="0">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s-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rtlCol="0">
            <a:normAutofit/>
          </a:bodyPr>
          <a:lstStyle>
            <a:lvl1pPr marL="0" indent="0">
              <a:buFontTx/>
              <a:buNone/>
              <a:defRPr sz="1800" b="1" i="0">
                <a:solidFill>
                  <a:srgbClr val="EA0029"/>
                </a:solidFill>
                <a:latin typeface="Poppins" pitchFamily="2" charset="77"/>
                <a:cs typeface="Poppins" pitchFamily="2" charset="77"/>
              </a:defRPr>
            </a:lvl1pPr>
          </a:lstStyle>
          <a:p>
            <a:pPr lvl="0" rtl="0"/>
            <a:r>
              <a:rPr lang="es-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rtlCol="0">
            <a:normAutofit/>
          </a:bodyPr>
          <a:lstStyle>
            <a:lvl1pPr marL="0" indent="0">
              <a:buFontTx/>
              <a:buNone/>
              <a:defRPr sz="8000" b="1" i="0">
                <a:solidFill>
                  <a:srgbClr val="221F1F"/>
                </a:solidFill>
                <a:latin typeface="Poppins" pitchFamily="2" charset="77"/>
                <a:cs typeface="Poppins" pitchFamily="2" charset="77"/>
              </a:defRPr>
            </a:lvl1pPr>
          </a:lstStyle>
          <a:p>
            <a:pPr lvl="0" rtl="0"/>
            <a:r>
              <a:rPr lang="es-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rtlCol="0"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rtl="0"/>
            <a:r>
              <a:rPr lang="es-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Tree>
    <p:extLst>
      <p:ext uri="{BB962C8B-B14F-4D97-AF65-F5344CB8AC3E}">
        <p14:creationId xmlns:p14="http://schemas.microsoft.com/office/powerpoint/2010/main" val="2708525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rtlCol="0">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pPr rtl="0"/>
            <a:r>
              <a:rPr lang="es-US"/>
              <a:t>Point One</a:t>
            </a:r>
          </a:p>
          <a:p>
            <a:pPr rtl="0"/>
            <a:r>
              <a:rPr lang="es-US"/>
              <a:t>Point Two</a:t>
            </a:r>
          </a:p>
          <a:p>
            <a:pPr rtl="0"/>
            <a:r>
              <a:rPr lang="es-US"/>
              <a:t>Point Three</a:t>
            </a:r>
          </a:p>
          <a:p>
            <a:pPr rtl="0"/>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rtlCol="0">
            <a:normAutofit/>
          </a:bodyPr>
          <a:lstStyle>
            <a:lvl1pPr marL="0" indent="0" algn="l">
              <a:buFontTx/>
              <a:buNone/>
              <a:defRPr sz="4400" b="1" i="0">
                <a:latin typeface="Poppins" pitchFamily="2" charset="77"/>
                <a:cs typeface="Poppins" pitchFamily="2" charset="77"/>
              </a:defRPr>
            </a:lvl1pPr>
          </a:lstStyle>
          <a:p>
            <a:pPr rtl="0"/>
            <a:r>
              <a:rPr lang="es-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s-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rtlCol="0">
            <a:noAutofit/>
          </a:bodyPr>
          <a:lstStyle>
            <a:lvl1pPr marL="0" indent="0">
              <a:buFontTx/>
              <a:buNone/>
              <a:defRPr sz="1000" b="0" i="0">
                <a:latin typeface="Nunito Light" pitchFamily="2" charset="77"/>
              </a:defRPr>
            </a:lvl1pPr>
          </a:lstStyle>
          <a:p>
            <a:pPr lvl="0" rtl="0"/>
            <a:r>
              <a:rPr lang="es-US"/>
              <a:t>Presentation Name </a:t>
            </a:r>
          </a:p>
        </p:txBody>
      </p:sp>
    </p:spTree>
    <p:extLst>
      <p:ext uri="{BB962C8B-B14F-4D97-AF65-F5344CB8AC3E}">
        <p14:creationId xmlns:p14="http://schemas.microsoft.com/office/powerpoint/2010/main" val="1207627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234631"/>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8.png"/><Relationship Id="rId4" Type="http://schemas.openxmlformats.org/officeDocument/2006/relationships/image" Target="../media/image36.png"/><Relationship Id="rId9"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gif"/><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1.png"/><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5.png"/></Relationships>
</file>

<file path=ppt/slides/_rels/slide3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73.png"/><Relationship Id="rId4" Type="http://schemas.openxmlformats.org/officeDocument/2006/relationships/image" Target="../media/image7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5255942" cy="914400"/>
          </a:xfrm>
        </p:spPr>
        <p:txBody>
          <a:bodyPr rtlCol="0">
            <a:normAutofit/>
          </a:bodyPr>
          <a:lstStyle/>
          <a:p>
            <a:pPr rtl="0"/>
            <a:r>
              <a:rPr lang="es-US" sz="5400">
                <a:latin typeface="Nunito Light" pitchFamily="2" charset="77"/>
              </a:rPr>
              <a:t>Riesgos </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rtlCol="0">
            <a:normAutofit fontScale="92500"/>
          </a:bodyPr>
          <a:lstStyle/>
          <a:p>
            <a:pPr rtl="0"/>
            <a:r>
              <a:rPr lang="es-US" sz="1400" dirty="0"/>
              <a:t>Oct. de 2021 – Sep. </a:t>
            </a:r>
            <a:r>
              <a:rPr lang="es-US" sz="1400"/>
              <a:t>de 2022</a:t>
            </a:r>
            <a:endParaRPr lang="es-US" sz="1400" dirty="0"/>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0686829" cy="2400451"/>
          </a:xfrm>
        </p:spPr>
        <p:txBody>
          <a:bodyPr rtlCol="0">
            <a:normAutofit/>
          </a:bodyPr>
          <a:lstStyle/>
          <a:p>
            <a:pPr rtl="0"/>
            <a:r>
              <a:rPr lang="es-US" sz="7200"/>
              <a:t>Excavación y apertura de zanjas </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rtlCol="0">
            <a:normAutofit/>
          </a:bodyPr>
          <a:lstStyle/>
          <a:p>
            <a:pPr rtl="0"/>
            <a:r>
              <a:rPr lang="es-US" sz="1600"/>
              <a:t>Beca de Capacitación Susan Harwood de AGC-OSHA</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a:xfrm>
            <a:off x="1024320" y="1871831"/>
            <a:ext cx="10061022" cy="3310665"/>
          </a:xfrm>
        </p:spPr>
        <p:txBody>
          <a:bodyPr rtlCol="0"/>
          <a:lstStyle/>
          <a:p>
            <a:pPr rtl="0"/>
            <a:r>
              <a:rPr lang="es-US" sz="1600"/>
              <a:t>La </a:t>
            </a:r>
            <a:r>
              <a:rPr lang="es-US" sz="1600" b="1"/>
              <a:t>estabilidad de las estructuras adyacentes</a:t>
            </a:r>
            <a:r>
              <a:rPr lang="es-US" sz="1600"/>
              <a:t> se refiere a la estabilidad de los cimientos de las estructuras adyacentes cuya ubicación puede crear sobrecargas, cambios en las condiciones del suelo u otras alteraciones que tienen el potencial de extenderse hacia la zona de falla de la excavación o zanja.</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a:xfrm>
            <a:off x="731520" y="461115"/>
            <a:ext cx="8890782" cy="914400"/>
          </a:xfrm>
        </p:spPr>
        <p:txBody>
          <a:bodyPr rtlCol="0">
            <a:normAutofit fontScale="92500"/>
          </a:bodyPr>
          <a:lstStyle/>
          <a:p>
            <a:pPr rtl="0"/>
            <a:r>
              <a:rPr lang="es-US" sz="3600"/>
              <a:t>Estabilidad de estructuras adyacentes</a:t>
            </a:r>
          </a:p>
        </p:txBody>
      </p:sp>
      <p:pic>
        <p:nvPicPr>
          <p:cNvPr id="6" name="Picture 5">
            <a:extLst>
              <a:ext uri="{FF2B5EF4-FFF2-40B4-BE49-F238E27FC236}">
                <a16:creationId xmlns:a16="http://schemas.microsoft.com/office/drawing/2014/main" id="{646EB475-F096-41A8-8828-8988A969F93D}"/>
              </a:ext>
            </a:extLst>
          </p:cNvPr>
          <p:cNvPicPr>
            <a:picLocks noChangeAspect="1"/>
          </p:cNvPicPr>
          <p:nvPr/>
        </p:nvPicPr>
        <p:blipFill>
          <a:blip r:embed="rId3"/>
          <a:stretch>
            <a:fillRect/>
          </a:stretch>
        </p:blipFill>
        <p:spPr>
          <a:xfrm>
            <a:off x="3496091" y="2898016"/>
            <a:ext cx="3724979" cy="3225064"/>
          </a:xfrm>
          <a:prstGeom prst="rect">
            <a:avLst/>
          </a:prstGeom>
        </p:spPr>
      </p:pic>
      <p:sp>
        <p:nvSpPr>
          <p:cNvPr id="7"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581602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6A534B0-81E6-4264-A357-1A32C6C2A848}"/>
              </a:ext>
            </a:extLst>
          </p:cNvPr>
          <p:cNvPicPr>
            <a:picLocks noChangeAspect="1"/>
          </p:cNvPicPr>
          <p:nvPr/>
        </p:nvPicPr>
        <p:blipFill>
          <a:blip r:embed="rId3"/>
          <a:stretch>
            <a:fillRect/>
          </a:stretch>
        </p:blipFill>
        <p:spPr>
          <a:xfrm>
            <a:off x="954088" y="1754608"/>
            <a:ext cx="4773582" cy="3584759"/>
          </a:xfrm>
          <a:prstGeom prst="rect">
            <a:avLst/>
          </a:prstGeom>
        </p:spPr>
      </p:pic>
      <p:pic>
        <p:nvPicPr>
          <p:cNvPr id="6" name="Picture 5">
            <a:extLst>
              <a:ext uri="{FF2B5EF4-FFF2-40B4-BE49-F238E27FC236}">
                <a16:creationId xmlns:a16="http://schemas.microsoft.com/office/drawing/2014/main" id="{E2876E3F-B2BB-47F3-887E-5B76BB6C84DB}"/>
              </a:ext>
            </a:extLst>
          </p:cNvPr>
          <p:cNvPicPr>
            <a:picLocks noChangeAspect="1"/>
          </p:cNvPicPr>
          <p:nvPr/>
        </p:nvPicPr>
        <p:blipFill>
          <a:blip r:embed="rId4"/>
          <a:stretch>
            <a:fillRect/>
          </a:stretch>
        </p:blipFill>
        <p:spPr>
          <a:xfrm>
            <a:off x="7010400" y="2296138"/>
            <a:ext cx="4312367" cy="2721991"/>
          </a:xfrm>
          <a:prstGeom prst="rect">
            <a:avLst/>
          </a:prstGeom>
        </p:spPr>
      </p:pic>
      <p:pic>
        <p:nvPicPr>
          <p:cNvPr id="2" name="Picture 1">
            <a:extLst>
              <a:ext uri="{FF2B5EF4-FFF2-40B4-BE49-F238E27FC236}">
                <a16:creationId xmlns:a16="http://schemas.microsoft.com/office/drawing/2014/main" id="{D329B6A3-12AF-4D60-BAF8-A2D6F6BD44DD}"/>
              </a:ext>
            </a:extLst>
          </p:cNvPr>
          <p:cNvPicPr>
            <a:picLocks noChangeAspect="1"/>
          </p:cNvPicPr>
          <p:nvPr/>
        </p:nvPicPr>
        <p:blipFill>
          <a:blip r:embed="rId5"/>
          <a:stretch>
            <a:fillRect/>
          </a:stretch>
        </p:blipFill>
        <p:spPr>
          <a:xfrm>
            <a:off x="3695675" y="3833524"/>
            <a:ext cx="1505843" cy="1505843"/>
          </a:xfrm>
          <a:prstGeom prst="rect">
            <a:avLst/>
          </a:prstGeom>
        </p:spPr>
      </p:pic>
      <p:pic>
        <p:nvPicPr>
          <p:cNvPr id="7" name="Picture 6">
            <a:extLst>
              <a:ext uri="{FF2B5EF4-FFF2-40B4-BE49-F238E27FC236}">
                <a16:creationId xmlns:a16="http://schemas.microsoft.com/office/drawing/2014/main" id="{61E79228-F451-496C-A2FF-A9A21E450FD0}"/>
              </a:ext>
            </a:extLst>
          </p:cNvPr>
          <p:cNvPicPr>
            <a:picLocks noChangeAspect="1"/>
          </p:cNvPicPr>
          <p:nvPr/>
        </p:nvPicPr>
        <p:blipFill>
          <a:blip r:embed="rId5"/>
          <a:stretch>
            <a:fillRect/>
          </a:stretch>
        </p:blipFill>
        <p:spPr>
          <a:xfrm>
            <a:off x="8625795" y="2794065"/>
            <a:ext cx="1505843" cy="1505843"/>
          </a:xfrm>
          <a:prstGeom prst="rect">
            <a:avLst/>
          </a:prstGeom>
        </p:spPr>
      </p:pic>
      <p:sp>
        <p:nvSpPr>
          <p:cNvPr id="9"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a:xfrm>
            <a:off x="731520" y="461115"/>
            <a:ext cx="8890782" cy="914400"/>
          </a:xfrm>
        </p:spPr>
        <p:txBody>
          <a:bodyPr rtlCol="0">
            <a:normAutofit fontScale="92500"/>
          </a:bodyPr>
          <a:lstStyle/>
          <a:p>
            <a:pPr rtl="0"/>
            <a:r>
              <a:rPr lang="es-US" sz="3600"/>
              <a:t>Estabilidad de estructuras adyacentes</a:t>
            </a:r>
          </a:p>
        </p:txBody>
      </p:sp>
      <p:sp>
        <p:nvSpPr>
          <p:cNvPr id="11"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400844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B0F7A-C591-42E8-83C8-0915B79D6A06}"/>
              </a:ext>
            </a:extLst>
          </p:cNvPr>
          <p:cNvSpPr>
            <a:spLocks noGrp="1"/>
          </p:cNvSpPr>
          <p:nvPr>
            <p:ph type="body" sz="quarter" idx="10"/>
          </p:nvPr>
        </p:nvSpPr>
        <p:spPr/>
        <p:txBody>
          <a:bodyPr rtlCol="0">
            <a:normAutofit/>
          </a:bodyPr>
          <a:lstStyle/>
          <a:p>
            <a:pPr rtl="0"/>
            <a:r>
              <a:rPr lang="es-US" sz="1600"/>
              <a:t>Se debe desalentar el cruce de zanjas en la superficie; sin embargo, si se deben cruzar zanjas, dichos cruces solo se permiten bajo las siguientes condiciones:</a:t>
            </a:r>
          </a:p>
          <a:p>
            <a:pPr rtl="0"/>
            <a:r>
              <a:rPr lang="es-US" sz="1600"/>
              <a:t>Los cruces de vehículos deben diseñarse e instalarse bajo la supervisión de un ingeniero profesional registrado.</a:t>
            </a:r>
          </a:p>
          <a:p>
            <a:pPr rtl="0"/>
            <a:r>
              <a:rPr lang="es-US" sz="1600"/>
              <a:t>Se deben proporcionar pasarelas o puentes para el tránsito peatonal. Estas estructuras deberán:</a:t>
            </a:r>
          </a:p>
          <a:p>
            <a:pPr lvl="2" rtl="0"/>
            <a:r>
              <a:rPr lang="es-US" sz="1800"/>
              <a:t>tener un factor de seguridad de 4;</a:t>
            </a:r>
          </a:p>
          <a:p>
            <a:pPr lvl="2" rtl="0"/>
            <a:r>
              <a:rPr lang="es-US" sz="1800"/>
              <a:t>tener un espacio libre mínimo de 20 in (0,51 m);</a:t>
            </a:r>
          </a:p>
          <a:p>
            <a:pPr lvl="2" rtl="0"/>
            <a:r>
              <a:rPr lang="es-US" sz="1800"/>
              <a:t>estar equipadas con rieles estándar; y</a:t>
            </a:r>
          </a:p>
          <a:p>
            <a:pPr lvl="2" rtl="0"/>
            <a:r>
              <a:rPr lang="es-US" sz="1800"/>
              <a:t>extenderse un mínimo de 24 pulgadas (0,61 m) más allá del borde de la superficie de la zanja.</a:t>
            </a:r>
          </a:p>
          <a:p>
            <a:pPr rtl="0"/>
            <a:endParaRPr lang="en-US" sz="1600" dirty="0"/>
          </a:p>
        </p:txBody>
      </p:sp>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rtlCol="0">
            <a:normAutofit fontScale="92500"/>
          </a:bodyPr>
          <a:lstStyle/>
          <a:p>
            <a:pPr rtl="0"/>
            <a:r>
              <a:rPr lang="es-US" sz="3600"/>
              <a:t>Cruce de la superficie de las zanjas</a:t>
            </a:r>
          </a:p>
        </p:txBody>
      </p:sp>
      <p:sp>
        <p:nvSpPr>
          <p:cNvPr id="6"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3670075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1F994E-E43D-4C0A-BD90-47B89A7804A7}"/>
              </a:ext>
            </a:extLst>
          </p:cNvPr>
          <p:cNvPicPr>
            <a:picLocks noChangeAspect="1"/>
          </p:cNvPicPr>
          <p:nvPr/>
        </p:nvPicPr>
        <p:blipFill>
          <a:blip r:embed="rId3"/>
          <a:stretch>
            <a:fillRect/>
          </a:stretch>
        </p:blipFill>
        <p:spPr>
          <a:xfrm>
            <a:off x="6579577" y="1915424"/>
            <a:ext cx="4588104" cy="3444607"/>
          </a:xfrm>
          <a:prstGeom prst="rect">
            <a:avLst/>
          </a:prstGeom>
        </p:spPr>
      </p:pic>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rtlCol="0">
            <a:normAutofit fontScale="92500"/>
          </a:bodyPr>
          <a:lstStyle/>
          <a:p>
            <a:pPr rtl="0"/>
            <a:r>
              <a:rPr lang="es-US" sz="3600"/>
              <a:t>Cruce de la superficie de las zanjas</a:t>
            </a:r>
          </a:p>
        </p:txBody>
      </p:sp>
      <p:pic>
        <p:nvPicPr>
          <p:cNvPr id="6" name="Picture 5">
            <a:extLst>
              <a:ext uri="{FF2B5EF4-FFF2-40B4-BE49-F238E27FC236}">
                <a16:creationId xmlns:a16="http://schemas.microsoft.com/office/drawing/2014/main" id="{CEA4B920-3A3E-4B46-85F7-8799E36106FC}"/>
              </a:ext>
            </a:extLst>
          </p:cNvPr>
          <p:cNvPicPr>
            <a:picLocks noChangeAspect="1"/>
          </p:cNvPicPr>
          <p:nvPr/>
        </p:nvPicPr>
        <p:blipFill>
          <a:blip r:embed="rId4"/>
          <a:stretch>
            <a:fillRect/>
          </a:stretch>
        </p:blipFill>
        <p:spPr>
          <a:xfrm>
            <a:off x="1024320" y="1915425"/>
            <a:ext cx="4594380" cy="3444607"/>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4085362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E694D0-5959-4CA1-87CC-DCE54798EC0F}"/>
              </a:ext>
            </a:extLst>
          </p:cNvPr>
          <p:cNvPicPr>
            <a:picLocks noChangeAspect="1"/>
          </p:cNvPicPr>
          <p:nvPr/>
        </p:nvPicPr>
        <p:blipFill>
          <a:blip r:embed="rId3"/>
          <a:stretch>
            <a:fillRect/>
          </a:stretch>
        </p:blipFill>
        <p:spPr>
          <a:xfrm>
            <a:off x="865179" y="1927009"/>
            <a:ext cx="3487214" cy="2591025"/>
          </a:xfrm>
          <a:prstGeom prst="rect">
            <a:avLst/>
          </a:prstGeom>
        </p:spPr>
      </p:pic>
      <p:sp>
        <p:nvSpPr>
          <p:cNvPr id="3" name="Text Placeholder 2">
            <a:extLst>
              <a:ext uri="{FF2B5EF4-FFF2-40B4-BE49-F238E27FC236}">
                <a16:creationId xmlns:a16="http://schemas.microsoft.com/office/drawing/2014/main" id="{9B2A2E9B-46CB-416A-868D-5BC09E8974B1}"/>
              </a:ext>
            </a:extLst>
          </p:cNvPr>
          <p:cNvSpPr>
            <a:spLocks noGrp="1"/>
          </p:cNvSpPr>
          <p:nvPr>
            <p:ph type="body" sz="quarter" idx="13"/>
          </p:nvPr>
        </p:nvSpPr>
        <p:spPr>
          <a:xfrm>
            <a:off x="1024320" y="461115"/>
            <a:ext cx="8453975" cy="914400"/>
          </a:xfrm>
        </p:spPr>
        <p:txBody>
          <a:bodyPr rtlCol="0">
            <a:normAutofit fontScale="92500"/>
          </a:bodyPr>
          <a:lstStyle/>
          <a:p>
            <a:pPr rtl="0"/>
            <a:r>
              <a:rPr lang="es-US" sz="3600"/>
              <a:t>Protección de piedras y suelos sueltos</a:t>
            </a:r>
          </a:p>
        </p:txBody>
      </p:sp>
      <p:pic>
        <p:nvPicPr>
          <p:cNvPr id="6" name="Picture 5">
            <a:extLst>
              <a:ext uri="{FF2B5EF4-FFF2-40B4-BE49-F238E27FC236}">
                <a16:creationId xmlns:a16="http://schemas.microsoft.com/office/drawing/2014/main" id="{7A8170F0-A55E-447C-9223-62EE57A75B20}"/>
              </a:ext>
            </a:extLst>
          </p:cNvPr>
          <p:cNvPicPr>
            <a:picLocks noChangeAspect="1"/>
          </p:cNvPicPr>
          <p:nvPr/>
        </p:nvPicPr>
        <p:blipFill>
          <a:blip r:embed="rId4"/>
          <a:stretch>
            <a:fillRect/>
          </a:stretch>
        </p:blipFill>
        <p:spPr>
          <a:xfrm>
            <a:off x="6096000" y="1761049"/>
            <a:ext cx="4762500" cy="3571875"/>
          </a:xfrm>
          <a:prstGeom prst="rect">
            <a:avLst/>
          </a:prstGeom>
        </p:spPr>
      </p:pic>
      <p:pic>
        <p:nvPicPr>
          <p:cNvPr id="2" name="Picture 1">
            <a:extLst>
              <a:ext uri="{FF2B5EF4-FFF2-40B4-BE49-F238E27FC236}">
                <a16:creationId xmlns:a16="http://schemas.microsoft.com/office/drawing/2014/main" id="{EA35A33C-9817-4072-B986-AAF617C3147E}"/>
              </a:ext>
            </a:extLst>
          </p:cNvPr>
          <p:cNvPicPr>
            <a:picLocks noChangeAspect="1"/>
          </p:cNvPicPr>
          <p:nvPr/>
        </p:nvPicPr>
        <p:blipFill>
          <a:blip r:embed="rId5"/>
          <a:stretch>
            <a:fillRect/>
          </a:stretch>
        </p:blipFill>
        <p:spPr>
          <a:xfrm>
            <a:off x="8725374" y="3325007"/>
            <a:ext cx="1505843" cy="1505843"/>
          </a:xfrm>
          <a:prstGeom prst="rect">
            <a:avLst/>
          </a:prstGeom>
        </p:spPr>
      </p:pic>
      <p:pic>
        <p:nvPicPr>
          <p:cNvPr id="7" name="Picture 6">
            <a:extLst>
              <a:ext uri="{FF2B5EF4-FFF2-40B4-BE49-F238E27FC236}">
                <a16:creationId xmlns:a16="http://schemas.microsoft.com/office/drawing/2014/main" id="{D6452652-D72C-458C-9617-A44A9A0EC6E0}"/>
              </a:ext>
            </a:extLst>
          </p:cNvPr>
          <p:cNvPicPr>
            <a:picLocks noChangeAspect="1"/>
          </p:cNvPicPr>
          <p:nvPr/>
        </p:nvPicPr>
        <p:blipFill>
          <a:blip r:embed="rId5"/>
          <a:stretch>
            <a:fillRect/>
          </a:stretch>
        </p:blipFill>
        <p:spPr>
          <a:xfrm>
            <a:off x="3088863" y="3325007"/>
            <a:ext cx="1124088" cy="1124088"/>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104096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2A2E9B-46CB-416A-868D-5BC09E8974B1}"/>
              </a:ext>
            </a:extLst>
          </p:cNvPr>
          <p:cNvSpPr>
            <a:spLocks noGrp="1"/>
          </p:cNvSpPr>
          <p:nvPr>
            <p:ph type="body" sz="quarter" idx="13"/>
          </p:nvPr>
        </p:nvSpPr>
        <p:spPr>
          <a:xfrm>
            <a:off x="1024320" y="461115"/>
            <a:ext cx="8512970" cy="914400"/>
          </a:xfrm>
        </p:spPr>
        <p:txBody>
          <a:bodyPr rtlCol="0">
            <a:normAutofit fontScale="92500"/>
          </a:bodyPr>
          <a:lstStyle/>
          <a:p>
            <a:pPr rtl="0"/>
            <a:r>
              <a:rPr lang="es-US" sz="3600"/>
              <a:t>Protección de piedras y suelos sueltos</a:t>
            </a:r>
          </a:p>
        </p:txBody>
      </p:sp>
      <p:pic>
        <p:nvPicPr>
          <p:cNvPr id="2" name="Picture 1">
            <a:extLst>
              <a:ext uri="{FF2B5EF4-FFF2-40B4-BE49-F238E27FC236}">
                <a16:creationId xmlns:a16="http://schemas.microsoft.com/office/drawing/2014/main" id="{6F325510-EC7C-4943-A880-B8134F3C3CF5}"/>
              </a:ext>
            </a:extLst>
          </p:cNvPr>
          <p:cNvPicPr>
            <a:picLocks noChangeAspect="1"/>
          </p:cNvPicPr>
          <p:nvPr/>
        </p:nvPicPr>
        <p:blipFill>
          <a:blip r:embed="rId3"/>
          <a:stretch>
            <a:fillRect/>
          </a:stretch>
        </p:blipFill>
        <p:spPr>
          <a:xfrm>
            <a:off x="589935" y="1581390"/>
            <a:ext cx="5341643" cy="4051711"/>
          </a:xfrm>
          <a:prstGeom prst="rect">
            <a:avLst/>
          </a:prstGeom>
        </p:spPr>
      </p:pic>
      <p:pic>
        <p:nvPicPr>
          <p:cNvPr id="6" name="Picture 5">
            <a:extLst>
              <a:ext uri="{FF2B5EF4-FFF2-40B4-BE49-F238E27FC236}">
                <a16:creationId xmlns:a16="http://schemas.microsoft.com/office/drawing/2014/main" id="{B38E3AF0-56E7-482B-ADB4-6DFFA60A07D0}"/>
              </a:ext>
            </a:extLst>
          </p:cNvPr>
          <p:cNvPicPr>
            <a:picLocks noChangeAspect="1"/>
          </p:cNvPicPr>
          <p:nvPr/>
        </p:nvPicPr>
        <p:blipFill>
          <a:blip r:embed="rId4"/>
          <a:stretch>
            <a:fillRect/>
          </a:stretch>
        </p:blipFill>
        <p:spPr>
          <a:xfrm>
            <a:off x="6339118" y="1630523"/>
            <a:ext cx="5334462" cy="4002577"/>
          </a:xfrm>
          <a:prstGeom prst="rect">
            <a:avLst/>
          </a:prstGeom>
        </p:spPr>
      </p:pic>
      <p:pic>
        <p:nvPicPr>
          <p:cNvPr id="5" name="Picture 4">
            <a:extLst>
              <a:ext uri="{FF2B5EF4-FFF2-40B4-BE49-F238E27FC236}">
                <a16:creationId xmlns:a16="http://schemas.microsoft.com/office/drawing/2014/main" id="{7A7C3635-58B2-4147-B8D4-AA9E71889D3D}"/>
              </a:ext>
            </a:extLst>
          </p:cNvPr>
          <p:cNvPicPr>
            <a:picLocks noChangeAspect="1"/>
          </p:cNvPicPr>
          <p:nvPr/>
        </p:nvPicPr>
        <p:blipFill>
          <a:blip r:embed="rId5"/>
          <a:stretch>
            <a:fillRect/>
          </a:stretch>
        </p:blipFill>
        <p:spPr>
          <a:xfrm>
            <a:off x="1901788" y="2854323"/>
            <a:ext cx="1505843" cy="1505843"/>
          </a:xfrm>
          <a:prstGeom prst="rect">
            <a:avLst/>
          </a:prstGeom>
        </p:spPr>
      </p:pic>
      <p:pic>
        <p:nvPicPr>
          <p:cNvPr id="7" name="Picture 6">
            <a:extLst>
              <a:ext uri="{FF2B5EF4-FFF2-40B4-BE49-F238E27FC236}">
                <a16:creationId xmlns:a16="http://schemas.microsoft.com/office/drawing/2014/main" id="{F4BB7EB5-5B3D-47FB-AE4E-858F08DA36EE}"/>
              </a:ext>
            </a:extLst>
          </p:cNvPr>
          <p:cNvPicPr>
            <a:picLocks noChangeAspect="1"/>
          </p:cNvPicPr>
          <p:nvPr/>
        </p:nvPicPr>
        <p:blipFill>
          <a:blip r:embed="rId5"/>
          <a:stretch>
            <a:fillRect/>
          </a:stretch>
        </p:blipFill>
        <p:spPr>
          <a:xfrm>
            <a:off x="9537290" y="3429000"/>
            <a:ext cx="1505843" cy="1505843"/>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717108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4EB6F6E-6221-48C2-BD30-EA43B719F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7781" y="1832604"/>
            <a:ext cx="6381904" cy="3804147"/>
          </a:xfrm>
          <a:prstGeom prst="rect">
            <a:avLst/>
          </a:prstGeom>
        </p:spPr>
      </p:pic>
      <p:sp>
        <p:nvSpPr>
          <p:cNvPr id="3" name="Text Placeholder 2">
            <a:extLst>
              <a:ext uri="{FF2B5EF4-FFF2-40B4-BE49-F238E27FC236}">
                <a16:creationId xmlns:a16="http://schemas.microsoft.com/office/drawing/2014/main" id="{9B2A2E9B-46CB-416A-868D-5BC09E8974B1}"/>
              </a:ext>
            </a:extLst>
          </p:cNvPr>
          <p:cNvSpPr>
            <a:spLocks noGrp="1"/>
          </p:cNvSpPr>
          <p:nvPr>
            <p:ph type="body" sz="quarter" idx="13"/>
          </p:nvPr>
        </p:nvSpPr>
        <p:spPr>
          <a:xfrm>
            <a:off x="1024320" y="461115"/>
            <a:ext cx="8513575" cy="914400"/>
          </a:xfrm>
        </p:spPr>
        <p:txBody>
          <a:bodyPr rtlCol="0">
            <a:normAutofit fontScale="92500"/>
          </a:bodyPr>
          <a:lstStyle/>
          <a:p>
            <a:pPr rtl="0"/>
            <a:r>
              <a:rPr lang="es-US" sz="3600"/>
              <a:t>Protección de piedras y suelos sueltos</a:t>
            </a:r>
          </a:p>
        </p:txBody>
      </p:sp>
      <p:sp>
        <p:nvSpPr>
          <p:cNvPr id="6"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051692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2A2E9B-46CB-416A-868D-5BC09E8974B1}"/>
              </a:ext>
            </a:extLst>
          </p:cNvPr>
          <p:cNvSpPr>
            <a:spLocks noGrp="1"/>
          </p:cNvSpPr>
          <p:nvPr>
            <p:ph type="body" sz="quarter" idx="13"/>
          </p:nvPr>
        </p:nvSpPr>
        <p:spPr>
          <a:xfrm>
            <a:off x="1024320" y="461115"/>
            <a:ext cx="8541711" cy="914400"/>
          </a:xfrm>
        </p:spPr>
        <p:txBody>
          <a:bodyPr rtlCol="0">
            <a:normAutofit fontScale="92500"/>
          </a:bodyPr>
          <a:lstStyle/>
          <a:p>
            <a:pPr rtl="0"/>
            <a:r>
              <a:rPr lang="es-US" sz="3600"/>
              <a:t>Protección de piedras y suelos sueltos</a:t>
            </a:r>
          </a:p>
        </p:txBody>
      </p:sp>
      <p:pic>
        <p:nvPicPr>
          <p:cNvPr id="5" name="Picture 4">
            <a:extLst>
              <a:ext uri="{FF2B5EF4-FFF2-40B4-BE49-F238E27FC236}">
                <a16:creationId xmlns:a16="http://schemas.microsoft.com/office/drawing/2014/main" id="{BC5A9E7E-A016-4C14-893B-79FAE0B937AF}"/>
              </a:ext>
            </a:extLst>
          </p:cNvPr>
          <p:cNvPicPr>
            <a:picLocks noChangeAspect="1"/>
          </p:cNvPicPr>
          <p:nvPr/>
        </p:nvPicPr>
        <p:blipFill>
          <a:blip r:embed="rId3"/>
          <a:stretch>
            <a:fillRect/>
          </a:stretch>
        </p:blipFill>
        <p:spPr>
          <a:xfrm>
            <a:off x="828600" y="1934002"/>
            <a:ext cx="3511600" cy="2341067"/>
          </a:xfrm>
          <a:prstGeom prst="rect">
            <a:avLst/>
          </a:prstGeom>
        </p:spPr>
      </p:pic>
      <p:pic>
        <p:nvPicPr>
          <p:cNvPr id="2" name="Picture 1">
            <a:extLst>
              <a:ext uri="{FF2B5EF4-FFF2-40B4-BE49-F238E27FC236}">
                <a16:creationId xmlns:a16="http://schemas.microsoft.com/office/drawing/2014/main" id="{137813D3-6DCB-48BD-8FF8-664AE5F1D2D7}"/>
              </a:ext>
            </a:extLst>
          </p:cNvPr>
          <p:cNvPicPr>
            <a:picLocks noChangeAspect="1"/>
          </p:cNvPicPr>
          <p:nvPr/>
        </p:nvPicPr>
        <p:blipFill>
          <a:blip r:embed="rId4"/>
          <a:stretch>
            <a:fillRect/>
          </a:stretch>
        </p:blipFill>
        <p:spPr>
          <a:xfrm>
            <a:off x="5778295" y="1278193"/>
            <a:ext cx="3469558" cy="4626077"/>
          </a:xfrm>
          <a:prstGeom prst="rect">
            <a:avLst/>
          </a:prstGeom>
        </p:spPr>
      </p:pic>
      <p:pic>
        <p:nvPicPr>
          <p:cNvPr id="6" name="Picture 5">
            <a:extLst>
              <a:ext uri="{FF2B5EF4-FFF2-40B4-BE49-F238E27FC236}">
                <a16:creationId xmlns:a16="http://schemas.microsoft.com/office/drawing/2014/main" id="{358BD287-676F-4F4D-B1D2-4AE9669CE617}"/>
              </a:ext>
            </a:extLst>
          </p:cNvPr>
          <p:cNvPicPr>
            <a:picLocks noChangeAspect="1"/>
          </p:cNvPicPr>
          <p:nvPr/>
        </p:nvPicPr>
        <p:blipFill>
          <a:blip r:embed="rId5"/>
          <a:stretch>
            <a:fillRect/>
          </a:stretch>
        </p:blipFill>
        <p:spPr>
          <a:xfrm>
            <a:off x="7463913" y="2886971"/>
            <a:ext cx="1505843" cy="1505843"/>
          </a:xfrm>
          <a:prstGeom prst="rect">
            <a:avLst/>
          </a:prstGeom>
        </p:spPr>
      </p:pic>
      <p:pic>
        <p:nvPicPr>
          <p:cNvPr id="7" name="Picture 6">
            <a:extLst>
              <a:ext uri="{FF2B5EF4-FFF2-40B4-BE49-F238E27FC236}">
                <a16:creationId xmlns:a16="http://schemas.microsoft.com/office/drawing/2014/main" id="{FCCB949F-BC25-4F1E-BDD8-7A589D960E66}"/>
              </a:ext>
            </a:extLst>
          </p:cNvPr>
          <p:cNvPicPr>
            <a:picLocks noChangeAspect="1"/>
          </p:cNvPicPr>
          <p:nvPr/>
        </p:nvPicPr>
        <p:blipFill>
          <a:blip r:embed="rId5"/>
          <a:stretch>
            <a:fillRect/>
          </a:stretch>
        </p:blipFill>
        <p:spPr>
          <a:xfrm>
            <a:off x="731332" y="2567924"/>
            <a:ext cx="1505843" cy="1505843"/>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308884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rtlCol="0"/>
          <a:lstStyle/>
          <a:p>
            <a:pPr rtl="0"/>
            <a:r>
              <a:rPr lang="es-US" sz="4000"/>
              <a:t>Acceso y salida</a:t>
            </a:r>
          </a:p>
        </p:txBody>
      </p:sp>
      <p:pic>
        <p:nvPicPr>
          <p:cNvPr id="5" name="Picture 4">
            <a:extLst>
              <a:ext uri="{FF2B5EF4-FFF2-40B4-BE49-F238E27FC236}">
                <a16:creationId xmlns:a16="http://schemas.microsoft.com/office/drawing/2014/main" id="{E140DC9B-EEDF-4F61-B082-1B59BC5E0F94}"/>
              </a:ext>
            </a:extLst>
          </p:cNvPr>
          <p:cNvPicPr>
            <a:picLocks noChangeAspect="1"/>
          </p:cNvPicPr>
          <p:nvPr/>
        </p:nvPicPr>
        <p:blipFill>
          <a:blip r:embed="rId3"/>
          <a:stretch>
            <a:fillRect/>
          </a:stretch>
        </p:blipFill>
        <p:spPr>
          <a:xfrm>
            <a:off x="831368" y="2234080"/>
            <a:ext cx="3371380" cy="2389839"/>
          </a:xfrm>
          <a:prstGeom prst="rect">
            <a:avLst/>
          </a:prstGeom>
        </p:spPr>
      </p:pic>
      <p:pic>
        <p:nvPicPr>
          <p:cNvPr id="6" name="Picture 5">
            <a:extLst>
              <a:ext uri="{FF2B5EF4-FFF2-40B4-BE49-F238E27FC236}">
                <a16:creationId xmlns:a16="http://schemas.microsoft.com/office/drawing/2014/main" id="{512B1D29-9952-4C06-BA29-39FDC86E5E3E}"/>
              </a:ext>
            </a:extLst>
          </p:cNvPr>
          <p:cNvPicPr>
            <a:picLocks noChangeAspect="1"/>
          </p:cNvPicPr>
          <p:nvPr/>
        </p:nvPicPr>
        <p:blipFill>
          <a:blip r:embed="rId4"/>
          <a:stretch>
            <a:fillRect/>
          </a:stretch>
        </p:blipFill>
        <p:spPr>
          <a:xfrm>
            <a:off x="5108114" y="1289002"/>
            <a:ext cx="4871244" cy="4207230"/>
          </a:xfrm>
          <a:prstGeom prst="rect">
            <a:avLst/>
          </a:prstGeom>
        </p:spPr>
      </p:pic>
      <p:pic>
        <p:nvPicPr>
          <p:cNvPr id="2" name="Picture 1">
            <a:extLst>
              <a:ext uri="{FF2B5EF4-FFF2-40B4-BE49-F238E27FC236}">
                <a16:creationId xmlns:a16="http://schemas.microsoft.com/office/drawing/2014/main" id="{241F2777-F9A8-4BB5-9FEF-444ED5283896}"/>
              </a:ext>
            </a:extLst>
          </p:cNvPr>
          <p:cNvPicPr>
            <a:picLocks noChangeAspect="1"/>
          </p:cNvPicPr>
          <p:nvPr/>
        </p:nvPicPr>
        <p:blipFill>
          <a:blip r:embed="rId5"/>
          <a:stretch>
            <a:fillRect/>
          </a:stretch>
        </p:blipFill>
        <p:spPr>
          <a:xfrm>
            <a:off x="8247213" y="1481158"/>
            <a:ext cx="1505843" cy="1505843"/>
          </a:xfrm>
          <a:prstGeom prst="rect">
            <a:avLst/>
          </a:prstGeom>
        </p:spPr>
      </p:pic>
      <p:pic>
        <p:nvPicPr>
          <p:cNvPr id="7" name="Picture 6">
            <a:extLst>
              <a:ext uri="{FF2B5EF4-FFF2-40B4-BE49-F238E27FC236}">
                <a16:creationId xmlns:a16="http://schemas.microsoft.com/office/drawing/2014/main" id="{A3B8CDDA-31C4-42DF-8674-0B3E564BFA61}"/>
              </a:ext>
            </a:extLst>
          </p:cNvPr>
          <p:cNvPicPr>
            <a:picLocks noChangeAspect="1"/>
          </p:cNvPicPr>
          <p:nvPr/>
        </p:nvPicPr>
        <p:blipFill>
          <a:blip r:embed="rId5"/>
          <a:stretch>
            <a:fillRect/>
          </a:stretch>
        </p:blipFill>
        <p:spPr>
          <a:xfrm>
            <a:off x="2696905" y="2234079"/>
            <a:ext cx="1505843" cy="1505843"/>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319114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0F33CF-0B80-4698-9765-DD1E4CAAA902}"/>
              </a:ext>
            </a:extLst>
          </p:cNvPr>
          <p:cNvSpPr>
            <a:spLocks noGrp="1"/>
          </p:cNvSpPr>
          <p:nvPr>
            <p:ph type="body" sz="quarter" idx="10"/>
          </p:nvPr>
        </p:nvSpPr>
        <p:spPr/>
        <p:txBody>
          <a:bodyPr rtlCol="0">
            <a:normAutofit lnSpcReduction="10000"/>
          </a:bodyPr>
          <a:lstStyle/>
          <a:p>
            <a:pPr marL="0" indent="0" rtl="0">
              <a:buNone/>
            </a:pPr>
            <a:endParaRPr lang="en-US" sz="1200" dirty="0"/>
          </a:p>
          <a:p>
            <a:pPr rtl="0"/>
            <a:r>
              <a:rPr lang="es-US" sz="2400"/>
              <a:t>El acceso y la salida de la zanja requieren las siguientes condiciones:</a:t>
            </a:r>
          </a:p>
          <a:p>
            <a:pPr lvl="2" rtl="0"/>
            <a:r>
              <a:rPr lang="es-US" sz="1800"/>
              <a:t>Las zanjas de 4 ft o más de profundidad deben estar provistas de un medio de salida fijo.</a:t>
            </a:r>
          </a:p>
          <a:p>
            <a:pPr lvl="2" rtl="0"/>
            <a:r>
              <a:rPr lang="es-US" sz="1800"/>
              <a:t>El espacio entre escaleras u otros medios de salida debe ser tal que el trabajador no tenga que recorrer más de 25 ft lateralmente hasta el medio de salida más cercano.</a:t>
            </a:r>
          </a:p>
          <a:p>
            <a:pPr lvl="2" rtl="0"/>
            <a:r>
              <a:rPr lang="es-US" sz="1800"/>
              <a:t>Las escaleras deben estar aseguradas y extenderse un mínimo de 36 pulgadas (0,9 m) por encima del descanso.</a:t>
            </a:r>
          </a:p>
          <a:p>
            <a:pPr lvl="2" rtl="0"/>
            <a:r>
              <a:rPr lang="es-US" sz="1800"/>
              <a:t>Las escaleras de metal deben usarse con precaución, particularmente cuando </a:t>
            </a:r>
            <a:br>
              <a:rPr lang="es-US" sz="1800"/>
            </a:br>
            <a:r>
              <a:rPr lang="es-US" sz="1800"/>
              <a:t>hay servicios eléctricos.</a:t>
            </a:r>
          </a:p>
          <a:p>
            <a:pPr rtl="0"/>
            <a:endParaRPr lang="en-US" sz="1200" dirty="0"/>
          </a:p>
        </p:txBody>
      </p:sp>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rtlCol="0"/>
          <a:lstStyle/>
          <a:p>
            <a:pPr rtl="0"/>
            <a:r>
              <a:rPr lang="es-US" sz="4000"/>
              <a:t>Acceso y salida</a:t>
            </a:r>
          </a:p>
        </p:txBody>
      </p:sp>
      <p:sp>
        <p:nvSpPr>
          <p:cNvPr id="6"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2801433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33178-BF92-4D34-8DAD-8BC42738590B}"/>
              </a:ext>
            </a:extLst>
          </p:cNvPr>
          <p:cNvSpPr>
            <a:spLocks noGrp="1"/>
          </p:cNvSpPr>
          <p:nvPr>
            <p:ph type="body" sz="quarter" idx="10"/>
          </p:nvPr>
        </p:nvSpPr>
        <p:spPr>
          <a:xfrm>
            <a:off x="388620" y="1871831"/>
            <a:ext cx="11418570" cy="3310665"/>
          </a:xfrm>
        </p:spPr>
        <p:txBody>
          <a:bodyPr rtlCol="0">
            <a:normAutofit/>
          </a:bodyPr>
          <a:lstStyle/>
          <a:p>
            <a:pPr rtl="0"/>
            <a:r>
              <a:rPr lang="es-US" sz="2400"/>
              <a:t>Peligros asociados con excavaciones y apertura de zanjas.</a:t>
            </a:r>
          </a:p>
          <a:p>
            <a:pPr rtl="0"/>
            <a:r>
              <a:rPr lang="es-US" sz="2400"/>
              <a:t>Métodos sugeridos para identificar y controlar riesgos.</a:t>
            </a:r>
          </a:p>
          <a:p>
            <a:pPr rtl="0"/>
            <a:r>
              <a:rPr lang="es-US" sz="2400"/>
              <a:t>Medidas recomendadas y sugerencias para documentar todas las inspecciones de riesgos. </a:t>
            </a:r>
          </a:p>
          <a:p>
            <a:pPr rtl="0"/>
            <a:endParaRPr lang="en-US" sz="2400" dirty="0"/>
          </a:p>
          <a:p>
            <a:pPr rtl="0"/>
            <a:endParaRPr lang="en-US" sz="2400" dirty="0"/>
          </a:p>
        </p:txBody>
      </p:sp>
      <p:sp>
        <p:nvSpPr>
          <p:cNvPr id="3" name="Text Placeholder 2">
            <a:extLst>
              <a:ext uri="{FF2B5EF4-FFF2-40B4-BE49-F238E27FC236}">
                <a16:creationId xmlns:a16="http://schemas.microsoft.com/office/drawing/2014/main" id="{04C3EC2C-6C5B-4349-A80E-EB478A89152F}"/>
              </a:ext>
            </a:extLst>
          </p:cNvPr>
          <p:cNvSpPr>
            <a:spLocks noGrp="1"/>
          </p:cNvSpPr>
          <p:nvPr>
            <p:ph type="body" sz="quarter" idx="13"/>
          </p:nvPr>
        </p:nvSpPr>
        <p:spPr>
          <a:xfrm>
            <a:off x="388620" y="461115"/>
            <a:ext cx="8990097" cy="914400"/>
          </a:xfrm>
        </p:spPr>
        <p:txBody>
          <a:bodyPr rtlCol="0"/>
          <a:lstStyle/>
          <a:p>
            <a:pPr rtl="0"/>
            <a:r>
              <a:rPr lang="es-US" sz="4000"/>
              <a:t>Objetivos de aprendizaje</a:t>
            </a:r>
          </a:p>
        </p:txBody>
      </p:sp>
      <p:sp>
        <p:nvSpPr>
          <p:cNvPr id="4"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rtlCol="0"/>
          <a:lstStyle/>
          <a:p>
            <a:pPr rtl="0"/>
            <a:r>
              <a:rPr lang="es-US" sz="900"/>
              <a:t>Riesgos </a:t>
            </a:r>
          </a:p>
        </p:txBody>
      </p:sp>
    </p:spTree>
    <p:extLst>
      <p:ext uri="{BB962C8B-B14F-4D97-AF65-F5344CB8AC3E}">
        <p14:creationId xmlns:p14="http://schemas.microsoft.com/office/powerpoint/2010/main" val="2116308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rtlCol="0"/>
          <a:lstStyle/>
          <a:p>
            <a:pPr rtl="0"/>
            <a:r>
              <a:rPr lang="es-US" sz="4000"/>
              <a:t>Acceso y salida</a:t>
            </a:r>
          </a:p>
        </p:txBody>
      </p:sp>
      <p:pic>
        <p:nvPicPr>
          <p:cNvPr id="5" name="Picture 4">
            <a:extLst>
              <a:ext uri="{FF2B5EF4-FFF2-40B4-BE49-F238E27FC236}">
                <a16:creationId xmlns:a16="http://schemas.microsoft.com/office/drawing/2014/main" id="{ECDAB9C9-69F6-46CE-95AD-6FF67F0B16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5297" y="2276639"/>
            <a:ext cx="5121869" cy="2737341"/>
          </a:xfrm>
          <a:prstGeom prst="rect">
            <a:avLst/>
          </a:prstGeom>
        </p:spPr>
      </p:pic>
      <p:sp>
        <p:nvSpPr>
          <p:cNvPr id="6"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7381870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rtlCol="0"/>
          <a:lstStyle/>
          <a:p>
            <a:pPr rtl="0"/>
            <a:r>
              <a:rPr lang="es-US" sz="4000"/>
              <a:t>Acceso y salida</a:t>
            </a:r>
          </a:p>
        </p:txBody>
      </p:sp>
      <p:pic>
        <p:nvPicPr>
          <p:cNvPr id="6" name="Picture 5">
            <a:extLst>
              <a:ext uri="{FF2B5EF4-FFF2-40B4-BE49-F238E27FC236}">
                <a16:creationId xmlns:a16="http://schemas.microsoft.com/office/drawing/2014/main" id="{4B5AB57F-3B5B-4C43-ADFE-AAF001729412}"/>
              </a:ext>
            </a:extLst>
          </p:cNvPr>
          <p:cNvPicPr>
            <a:picLocks noChangeAspect="1"/>
          </p:cNvPicPr>
          <p:nvPr/>
        </p:nvPicPr>
        <p:blipFill>
          <a:blip r:embed="rId3"/>
          <a:stretch>
            <a:fillRect/>
          </a:stretch>
        </p:blipFill>
        <p:spPr>
          <a:xfrm>
            <a:off x="692326" y="1922949"/>
            <a:ext cx="5950212" cy="3267739"/>
          </a:xfrm>
          <a:prstGeom prst="rect">
            <a:avLst/>
          </a:prstGeom>
        </p:spPr>
      </p:pic>
      <p:pic>
        <p:nvPicPr>
          <p:cNvPr id="8" name="Picture 7">
            <a:extLst>
              <a:ext uri="{FF2B5EF4-FFF2-40B4-BE49-F238E27FC236}">
                <a16:creationId xmlns:a16="http://schemas.microsoft.com/office/drawing/2014/main" id="{48777186-EFD9-4098-9FD8-D4DE0D6E63AA}"/>
              </a:ext>
            </a:extLst>
          </p:cNvPr>
          <p:cNvPicPr>
            <a:picLocks noChangeAspect="1"/>
          </p:cNvPicPr>
          <p:nvPr/>
        </p:nvPicPr>
        <p:blipFill>
          <a:blip r:embed="rId4"/>
          <a:stretch>
            <a:fillRect/>
          </a:stretch>
        </p:blipFill>
        <p:spPr>
          <a:xfrm>
            <a:off x="7358197" y="1633363"/>
            <a:ext cx="3846909" cy="3846909"/>
          </a:xfrm>
          <a:prstGeom prst="rect">
            <a:avLst/>
          </a:prstGeom>
        </p:spPr>
      </p:pic>
      <p:sp>
        <p:nvSpPr>
          <p:cNvPr id="7"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3475322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rtlCol="0"/>
          <a:lstStyle/>
          <a:p>
            <a:pPr rtl="0"/>
            <a:r>
              <a:rPr lang="es-US" sz="4000"/>
              <a:t>Acceso y salida</a:t>
            </a:r>
          </a:p>
        </p:txBody>
      </p:sp>
      <p:pic>
        <p:nvPicPr>
          <p:cNvPr id="5" name="Picture 4">
            <a:extLst>
              <a:ext uri="{FF2B5EF4-FFF2-40B4-BE49-F238E27FC236}">
                <a16:creationId xmlns:a16="http://schemas.microsoft.com/office/drawing/2014/main" id="{BA9A4B8E-7E9B-4FEA-85B5-56F2FBCAD6A6}"/>
              </a:ext>
            </a:extLst>
          </p:cNvPr>
          <p:cNvPicPr>
            <a:picLocks noChangeAspect="1"/>
          </p:cNvPicPr>
          <p:nvPr/>
        </p:nvPicPr>
        <p:blipFill>
          <a:blip r:embed="rId3"/>
          <a:stretch>
            <a:fillRect/>
          </a:stretch>
        </p:blipFill>
        <p:spPr>
          <a:xfrm>
            <a:off x="303356" y="3929833"/>
            <a:ext cx="2644705" cy="1931526"/>
          </a:xfrm>
          <a:prstGeom prst="rect">
            <a:avLst/>
          </a:prstGeom>
        </p:spPr>
      </p:pic>
      <p:pic>
        <p:nvPicPr>
          <p:cNvPr id="6" name="Picture 5">
            <a:extLst>
              <a:ext uri="{FF2B5EF4-FFF2-40B4-BE49-F238E27FC236}">
                <a16:creationId xmlns:a16="http://schemas.microsoft.com/office/drawing/2014/main" id="{87F1DEA7-4A68-4A7D-9AC9-83F9F1F27614}"/>
              </a:ext>
            </a:extLst>
          </p:cNvPr>
          <p:cNvPicPr>
            <a:picLocks noChangeAspect="1"/>
          </p:cNvPicPr>
          <p:nvPr/>
        </p:nvPicPr>
        <p:blipFill>
          <a:blip r:embed="rId4"/>
          <a:stretch>
            <a:fillRect/>
          </a:stretch>
        </p:blipFill>
        <p:spPr>
          <a:xfrm>
            <a:off x="3340082" y="1460799"/>
            <a:ext cx="3148361" cy="2362345"/>
          </a:xfrm>
          <a:prstGeom prst="rect">
            <a:avLst/>
          </a:prstGeom>
        </p:spPr>
      </p:pic>
      <p:pic>
        <p:nvPicPr>
          <p:cNvPr id="7" name="Picture 6">
            <a:extLst>
              <a:ext uri="{FF2B5EF4-FFF2-40B4-BE49-F238E27FC236}">
                <a16:creationId xmlns:a16="http://schemas.microsoft.com/office/drawing/2014/main" id="{83ED888F-2C85-4998-94CE-4D8EAEE5BF5B}"/>
              </a:ext>
            </a:extLst>
          </p:cNvPr>
          <p:cNvPicPr>
            <a:picLocks noChangeAspect="1"/>
          </p:cNvPicPr>
          <p:nvPr/>
        </p:nvPicPr>
        <p:blipFill>
          <a:blip r:embed="rId5"/>
          <a:stretch>
            <a:fillRect/>
          </a:stretch>
        </p:blipFill>
        <p:spPr>
          <a:xfrm>
            <a:off x="6808096" y="3823144"/>
            <a:ext cx="3511600" cy="2341067"/>
          </a:xfrm>
          <a:prstGeom prst="rect">
            <a:avLst/>
          </a:prstGeom>
        </p:spPr>
      </p:pic>
      <p:pic>
        <p:nvPicPr>
          <p:cNvPr id="8" name="Picture 7">
            <a:extLst>
              <a:ext uri="{FF2B5EF4-FFF2-40B4-BE49-F238E27FC236}">
                <a16:creationId xmlns:a16="http://schemas.microsoft.com/office/drawing/2014/main" id="{A801011B-B7B6-4CEF-B1F9-894E403459BD}"/>
              </a:ext>
            </a:extLst>
          </p:cNvPr>
          <p:cNvPicPr>
            <a:picLocks noChangeAspect="1"/>
          </p:cNvPicPr>
          <p:nvPr/>
        </p:nvPicPr>
        <p:blipFill>
          <a:blip r:embed="rId6"/>
          <a:stretch>
            <a:fillRect/>
          </a:stretch>
        </p:blipFill>
        <p:spPr>
          <a:xfrm>
            <a:off x="6928338" y="461115"/>
            <a:ext cx="2140557" cy="2856271"/>
          </a:xfrm>
          <a:prstGeom prst="rect">
            <a:avLst/>
          </a:prstGeom>
        </p:spPr>
      </p:pic>
      <p:pic>
        <p:nvPicPr>
          <p:cNvPr id="9" name="Picture 8">
            <a:extLst>
              <a:ext uri="{FF2B5EF4-FFF2-40B4-BE49-F238E27FC236}">
                <a16:creationId xmlns:a16="http://schemas.microsoft.com/office/drawing/2014/main" id="{C2FF9712-C9E1-4388-9225-8F9E10DB4F43}"/>
              </a:ext>
            </a:extLst>
          </p:cNvPr>
          <p:cNvPicPr>
            <a:picLocks noChangeAspect="1"/>
          </p:cNvPicPr>
          <p:nvPr/>
        </p:nvPicPr>
        <p:blipFill>
          <a:blip r:embed="rId7"/>
          <a:stretch>
            <a:fillRect/>
          </a:stretch>
        </p:blipFill>
        <p:spPr>
          <a:xfrm>
            <a:off x="4385186" y="4389260"/>
            <a:ext cx="2024597" cy="1518448"/>
          </a:xfrm>
          <a:prstGeom prst="rect">
            <a:avLst/>
          </a:prstGeom>
        </p:spPr>
      </p:pic>
      <p:pic>
        <p:nvPicPr>
          <p:cNvPr id="10" name="Picture 9">
            <a:extLst>
              <a:ext uri="{FF2B5EF4-FFF2-40B4-BE49-F238E27FC236}">
                <a16:creationId xmlns:a16="http://schemas.microsoft.com/office/drawing/2014/main" id="{0A0BA133-9B50-4EDB-B983-D27E9C16D246}"/>
              </a:ext>
            </a:extLst>
          </p:cNvPr>
          <p:cNvPicPr>
            <a:picLocks noChangeAspect="1"/>
          </p:cNvPicPr>
          <p:nvPr/>
        </p:nvPicPr>
        <p:blipFill>
          <a:blip r:embed="rId8"/>
          <a:stretch>
            <a:fillRect/>
          </a:stretch>
        </p:blipFill>
        <p:spPr>
          <a:xfrm>
            <a:off x="797615" y="1320392"/>
            <a:ext cx="1836953" cy="2496124"/>
          </a:xfrm>
          <a:prstGeom prst="rect">
            <a:avLst/>
          </a:prstGeom>
        </p:spPr>
      </p:pic>
      <p:pic>
        <p:nvPicPr>
          <p:cNvPr id="11" name="Picture 10">
            <a:extLst>
              <a:ext uri="{FF2B5EF4-FFF2-40B4-BE49-F238E27FC236}">
                <a16:creationId xmlns:a16="http://schemas.microsoft.com/office/drawing/2014/main" id="{3B17C2D7-9F76-41D1-BA33-D4788E1843FB}"/>
              </a:ext>
            </a:extLst>
          </p:cNvPr>
          <p:cNvPicPr>
            <a:picLocks noChangeAspect="1"/>
          </p:cNvPicPr>
          <p:nvPr/>
        </p:nvPicPr>
        <p:blipFill>
          <a:blip r:embed="rId9"/>
          <a:stretch>
            <a:fillRect/>
          </a:stretch>
        </p:blipFill>
        <p:spPr>
          <a:xfrm>
            <a:off x="10084231" y="1320392"/>
            <a:ext cx="1518166" cy="2249873"/>
          </a:xfrm>
          <a:prstGeom prst="rect">
            <a:avLst/>
          </a:prstGeom>
        </p:spPr>
      </p:pic>
      <p:sp>
        <p:nvSpPr>
          <p:cNvPr id="12"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25371568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991797-17E2-4497-A035-2BB37CBF387C}"/>
              </a:ext>
            </a:extLst>
          </p:cNvPr>
          <p:cNvSpPr>
            <a:spLocks noGrp="1"/>
          </p:cNvSpPr>
          <p:nvPr>
            <p:ph type="body" sz="quarter" idx="13"/>
          </p:nvPr>
        </p:nvSpPr>
        <p:spPr/>
        <p:txBody>
          <a:bodyPr rtlCol="0"/>
          <a:lstStyle/>
          <a:p>
            <a:pPr rtl="0"/>
            <a:r>
              <a:rPr lang="es-US" sz="4000"/>
              <a:t>Exposición a vehículos</a:t>
            </a:r>
          </a:p>
        </p:txBody>
      </p:sp>
      <p:pic>
        <p:nvPicPr>
          <p:cNvPr id="2" name="Picture 1">
            <a:extLst>
              <a:ext uri="{FF2B5EF4-FFF2-40B4-BE49-F238E27FC236}">
                <a16:creationId xmlns:a16="http://schemas.microsoft.com/office/drawing/2014/main" id="{C7C6DE12-0481-4281-AD7B-972739602D1C}"/>
              </a:ext>
            </a:extLst>
          </p:cNvPr>
          <p:cNvPicPr>
            <a:picLocks noChangeAspect="1"/>
          </p:cNvPicPr>
          <p:nvPr/>
        </p:nvPicPr>
        <p:blipFill>
          <a:blip r:embed="rId3"/>
          <a:stretch>
            <a:fillRect/>
          </a:stretch>
        </p:blipFill>
        <p:spPr>
          <a:xfrm>
            <a:off x="847339" y="2074362"/>
            <a:ext cx="4194817" cy="3221977"/>
          </a:xfrm>
          <a:prstGeom prst="rect">
            <a:avLst/>
          </a:prstGeom>
        </p:spPr>
      </p:pic>
      <p:pic>
        <p:nvPicPr>
          <p:cNvPr id="6" name="Picture 5">
            <a:extLst>
              <a:ext uri="{FF2B5EF4-FFF2-40B4-BE49-F238E27FC236}">
                <a16:creationId xmlns:a16="http://schemas.microsoft.com/office/drawing/2014/main" id="{E79C9052-0BD3-4655-B69C-CED859F4B984}"/>
              </a:ext>
            </a:extLst>
          </p:cNvPr>
          <p:cNvPicPr>
            <a:picLocks noChangeAspect="1"/>
          </p:cNvPicPr>
          <p:nvPr/>
        </p:nvPicPr>
        <p:blipFill>
          <a:blip r:embed="rId4"/>
          <a:stretch>
            <a:fillRect/>
          </a:stretch>
        </p:blipFill>
        <p:spPr>
          <a:xfrm>
            <a:off x="6322143" y="2111233"/>
            <a:ext cx="4599732" cy="3063706"/>
          </a:xfrm>
          <a:prstGeom prst="rect">
            <a:avLst/>
          </a:prstGeom>
        </p:spPr>
      </p:pic>
      <p:pic>
        <p:nvPicPr>
          <p:cNvPr id="5" name="Picture 4">
            <a:extLst>
              <a:ext uri="{FF2B5EF4-FFF2-40B4-BE49-F238E27FC236}">
                <a16:creationId xmlns:a16="http://schemas.microsoft.com/office/drawing/2014/main" id="{3D2610C8-07EF-45E5-BE7A-0372648FEB5E}"/>
              </a:ext>
            </a:extLst>
          </p:cNvPr>
          <p:cNvPicPr>
            <a:picLocks noChangeAspect="1"/>
          </p:cNvPicPr>
          <p:nvPr/>
        </p:nvPicPr>
        <p:blipFill>
          <a:blip r:embed="rId5"/>
          <a:stretch>
            <a:fillRect/>
          </a:stretch>
        </p:blipFill>
        <p:spPr>
          <a:xfrm>
            <a:off x="3307801" y="3712389"/>
            <a:ext cx="1505843" cy="1505843"/>
          </a:xfrm>
          <a:prstGeom prst="rect">
            <a:avLst/>
          </a:prstGeom>
        </p:spPr>
      </p:pic>
      <p:pic>
        <p:nvPicPr>
          <p:cNvPr id="7" name="Picture 6">
            <a:extLst>
              <a:ext uri="{FF2B5EF4-FFF2-40B4-BE49-F238E27FC236}">
                <a16:creationId xmlns:a16="http://schemas.microsoft.com/office/drawing/2014/main" id="{B3F08C19-2FF5-48BE-9670-178E632C2E26}"/>
              </a:ext>
            </a:extLst>
          </p:cNvPr>
          <p:cNvPicPr>
            <a:picLocks noChangeAspect="1"/>
          </p:cNvPicPr>
          <p:nvPr/>
        </p:nvPicPr>
        <p:blipFill>
          <a:blip r:embed="rId5"/>
          <a:stretch>
            <a:fillRect/>
          </a:stretch>
        </p:blipFill>
        <p:spPr>
          <a:xfrm>
            <a:off x="6322143" y="3712388"/>
            <a:ext cx="1505843" cy="1505843"/>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35144743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991797-17E2-4497-A035-2BB37CBF387C}"/>
              </a:ext>
            </a:extLst>
          </p:cNvPr>
          <p:cNvSpPr>
            <a:spLocks noGrp="1"/>
          </p:cNvSpPr>
          <p:nvPr>
            <p:ph type="body" sz="quarter" idx="13"/>
          </p:nvPr>
        </p:nvSpPr>
        <p:spPr/>
        <p:txBody>
          <a:bodyPr rtlCol="0"/>
          <a:lstStyle/>
          <a:p>
            <a:pPr rtl="0"/>
            <a:r>
              <a:rPr lang="es-US" sz="4000"/>
              <a:t>Exposición a vehículos</a:t>
            </a:r>
          </a:p>
        </p:txBody>
      </p:sp>
      <p:pic>
        <p:nvPicPr>
          <p:cNvPr id="5" name="Picture 4">
            <a:extLst>
              <a:ext uri="{FF2B5EF4-FFF2-40B4-BE49-F238E27FC236}">
                <a16:creationId xmlns:a16="http://schemas.microsoft.com/office/drawing/2014/main" id="{3CDFC913-65BC-4894-A72C-78D07E40F2EC}"/>
              </a:ext>
            </a:extLst>
          </p:cNvPr>
          <p:cNvPicPr>
            <a:picLocks noChangeAspect="1"/>
          </p:cNvPicPr>
          <p:nvPr/>
        </p:nvPicPr>
        <p:blipFill>
          <a:blip r:embed="rId3"/>
          <a:stretch>
            <a:fillRect/>
          </a:stretch>
        </p:blipFill>
        <p:spPr>
          <a:xfrm>
            <a:off x="2762863" y="1568567"/>
            <a:ext cx="5230761" cy="3950395"/>
          </a:xfrm>
          <a:prstGeom prst="rect">
            <a:avLst/>
          </a:prstGeom>
        </p:spPr>
      </p:pic>
      <p:pic>
        <p:nvPicPr>
          <p:cNvPr id="2" name="Picture 1">
            <a:extLst>
              <a:ext uri="{FF2B5EF4-FFF2-40B4-BE49-F238E27FC236}">
                <a16:creationId xmlns:a16="http://schemas.microsoft.com/office/drawing/2014/main" id="{220BDAC6-F86A-41B2-AFB7-676AB9BF1E4C}"/>
              </a:ext>
            </a:extLst>
          </p:cNvPr>
          <p:cNvPicPr>
            <a:picLocks noChangeAspect="1"/>
          </p:cNvPicPr>
          <p:nvPr/>
        </p:nvPicPr>
        <p:blipFill>
          <a:blip r:embed="rId4"/>
          <a:stretch>
            <a:fillRect/>
          </a:stretch>
        </p:blipFill>
        <p:spPr>
          <a:xfrm>
            <a:off x="6096000" y="3830293"/>
            <a:ext cx="1505843" cy="1505843"/>
          </a:xfrm>
          <a:prstGeom prst="rect">
            <a:avLst/>
          </a:prstGeom>
        </p:spPr>
      </p:pic>
      <p:sp>
        <p:nvSpPr>
          <p:cNvPr id="7"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4617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985E8A-A7DE-4061-AB04-5DCE984F121B}"/>
              </a:ext>
            </a:extLst>
          </p:cNvPr>
          <p:cNvSpPr>
            <a:spLocks noGrp="1"/>
          </p:cNvSpPr>
          <p:nvPr>
            <p:ph type="body" sz="quarter" idx="10"/>
          </p:nvPr>
        </p:nvSpPr>
        <p:spPr/>
        <p:txBody>
          <a:bodyPr rtlCol="0">
            <a:normAutofit/>
          </a:bodyPr>
          <a:lstStyle/>
          <a:p>
            <a:pPr rtl="0"/>
            <a:r>
              <a:rPr lang="es-US" sz="2400"/>
              <a:t>Los procedimientos para proteger a los trabajadores de resultar lesionados o muertos por el tráfico de vehículos incluyen:</a:t>
            </a:r>
          </a:p>
          <a:p>
            <a:pPr lvl="2" rtl="0"/>
            <a:r>
              <a:rPr lang="es-US"/>
              <a:t>Proporcionar a los trabajadores chalecos de advertencia u otras prendas adecuadas marcadas o fabricadas con materiales reflectantes o de alta visibilidad y exigirles que los usen.</a:t>
            </a:r>
          </a:p>
          <a:p>
            <a:pPr lvl="2" rtl="0"/>
            <a:r>
              <a:rPr lang="es-US"/>
              <a:t>Requerir que haya una persona designada y capacitada que controle el tráfico de vehículos junto con letreros, señales y barricadas cuando sea necesario.</a:t>
            </a:r>
          </a:p>
          <a:p>
            <a:pPr rtl="0"/>
            <a:endParaRPr lang="en-US" sz="1600" dirty="0"/>
          </a:p>
        </p:txBody>
      </p:sp>
      <p:sp>
        <p:nvSpPr>
          <p:cNvPr id="3" name="Text Placeholder 2">
            <a:extLst>
              <a:ext uri="{FF2B5EF4-FFF2-40B4-BE49-F238E27FC236}">
                <a16:creationId xmlns:a16="http://schemas.microsoft.com/office/drawing/2014/main" id="{20991797-17E2-4497-A035-2BB37CBF387C}"/>
              </a:ext>
            </a:extLst>
          </p:cNvPr>
          <p:cNvSpPr>
            <a:spLocks noGrp="1"/>
          </p:cNvSpPr>
          <p:nvPr>
            <p:ph type="body" sz="quarter" idx="13"/>
          </p:nvPr>
        </p:nvSpPr>
        <p:spPr/>
        <p:txBody>
          <a:bodyPr rtlCol="0"/>
          <a:lstStyle/>
          <a:p>
            <a:pPr rtl="0"/>
            <a:r>
              <a:rPr lang="es-US" sz="4000"/>
              <a:t>Exposición a vehículos</a:t>
            </a:r>
          </a:p>
        </p:txBody>
      </p:sp>
      <p:sp>
        <p:nvSpPr>
          <p:cNvPr id="6"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6942361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991797-17E2-4497-A035-2BB37CBF387C}"/>
              </a:ext>
            </a:extLst>
          </p:cNvPr>
          <p:cNvSpPr>
            <a:spLocks noGrp="1"/>
          </p:cNvSpPr>
          <p:nvPr>
            <p:ph type="body" sz="quarter" idx="13"/>
          </p:nvPr>
        </p:nvSpPr>
        <p:spPr/>
        <p:txBody>
          <a:bodyPr rtlCol="0"/>
          <a:lstStyle/>
          <a:p>
            <a:pPr rtl="0"/>
            <a:r>
              <a:rPr lang="es-US" sz="4000"/>
              <a:t>Exposición a vehículos</a:t>
            </a:r>
          </a:p>
        </p:txBody>
      </p:sp>
      <p:pic>
        <p:nvPicPr>
          <p:cNvPr id="2" name="Picture 1">
            <a:extLst>
              <a:ext uri="{FF2B5EF4-FFF2-40B4-BE49-F238E27FC236}">
                <a16:creationId xmlns:a16="http://schemas.microsoft.com/office/drawing/2014/main" id="{8E2F152C-7D5F-4B4C-AE9A-E331B533BC3F}"/>
              </a:ext>
            </a:extLst>
          </p:cNvPr>
          <p:cNvPicPr>
            <a:picLocks noChangeAspect="1"/>
          </p:cNvPicPr>
          <p:nvPr/>
        </p:nvPicPr>
        <p:blipFill>
          <a:blip r:embed="rId3"/>
          <a:stretch>
            <a:fillRect/>
          </a:stretch>
        </p:blipFill>
        <p:spPr>
          <a:xfrm>
            <a:off x="1221352" y="1797109"/>
            <a:ext cx="4333875" cy="3263782"/>
          </a:xfrm>
          <a:prstGeom prst="rect">
            <a:avLst/>
          </a:prstGeom>
        </p:spPr>
      </p:pic>
      <p:pic>
        <p:nvPicPr>
          <p:cNvPr id="6" name="Picture 5">
            <a:extLst>
              <a:ext uri="{FF2B5EF4-FFF2-40B4-BE49-F238E27FC236}">
                <a16:creationId xmlns:a16="http://schemas.microsoft.com/office/drawing/2014/main" id="{9AC20C08-A9B9-42CB-9131-DC3025855165}"/>
              </a:ext>
            </a:extLst>
          </p:cNvPr>
          <p:cNvPicPr>
            <a:picLocks noChangeAspect="1"/>
          </p:cNvPicPr>
          <p:nvPr/>
        </p:nvPicPr>
        <p:blipFill>
          <a:blip r:embed="rId4"/>
          <a:stretch>
            <a:fillRect/>
          </a:stretch>
        </p:blipFill>
        <p:spPr>
          <a:xfrm>
            <a:off x="7221281" y="1612491"/>
            <a:ext cx="3229351" cy="1816510"/>
          </a:xfrm>
          <a:prstGeom prst="rect">
            <a:avLst/>
          </a:prstGeom>
        </p:spPr>
      </p:pic>
      <p:pic>
        <p:nvPicPr>
          <p:cNvPr id="7" name="Picture 6">
            <a:extLst>
              <a:ext uri="{FF2B5EF4-FFF2-40B4-BE49-F238E27FC236}">
                <a16:creationId xmlns:a16="http://schemas.microsoft.com/office/drawing/2014/main" id="{6DC7DD38-256C-42FC-BD56-F0768D1B48FC}"/>
              </a:ext>
            </a:extLst>
          </p:cNvPr>
          <p:cNvPicPr>
            <a:picLocks noChangeAspect="1"/>
          </p:cNvPicPr>
          <p:nvPr/>
        </p:nvPicPr>
        <p:blipFill>
          <a:blip r:embed="rId5"/>
          <a:stretch>
            <a:fillRect/>
          </a:stretch>
        </p:blipFill>
        <p:spPr>
          <a:xfrm>
            <a:off x="6549513" y="3801321"/>
            <a:ext cx="2514600" cy="2143125"/>
          </a:xfrm>
          <a:prstGeom prst="rect">
            <a:avLst/>
          </a:prstGeom>
        </p:spPr>
      </p:pic>
      <p:sp>
        <p:nvSpPr>
          <p:cNvPr id="8"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5161778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6B3FC8-33DF-47B6-80AC-2CA8135E9EFD}"/>
              </a:ext>
            </a:extLst>
          </p:cNvPr>
          <p:cNvSpPr>
            <a:spLocks noGrp="1"/>
          </p:cNvSpPr>
          <p:nvPr>
            <p:ph type="body" sz="quarter" idx="13"/>
          </p:nvPr>
        </p:nvSpPr>
        <p:spPr/>
        <p:txBody>
          <a:bodyPr rtlCol="0">
            <a:normAutofit fontScale="92500" lnSpcReduction="10000"/>
          </a:bodyPr>
          <a:lstStyle/>
          <a:p>
            <a:pPr rtl="0"/>
            <a:r>
              <a:rPr lang="es-US" sz="3600"/>
              <a:t>Sistemas de alerta para equipos móviles</a:t>
            </a:r>
          </a:p>
        </p:txBody>
      </p:sp>
      <p:pic>
        <p:nvPicPr>
          <p:cNvPr id="5" name="Picture 4">
            <a:extLst>
              <a:ext uri="{FF2B5EF4-FFF2-40B4-BE49-F238E27FC236}">
                <a16:creationId xmlns:a16="http://schemas.microsoft.com/office/drawing/2014/main" id="{A49EC250-B7B7-48DF-8015-23FBFE3E75C0}"/>
              </a:ext>
            </a:extLst>
          </p:cNvPr>
          <p:cNvPicPr>
            <a:picLocks noChangeAspect="1"/>
          </p:cNvPicPr>
          <p:nvPr/>
        </p:nvPicPr>
        <p:blipFill>
          <a:blip r:embed="rId3"/>
          <a:stretch>
            <a:fillRect/>
          </a:stretch>
        </p:blipFill>
        <p:spPr>
          <a:xfrm>
            <a:off x="636559" y="1538260"/>
            <a:ext cx="3639627" cy="2188654"/>
          </a:xfrm>
          <a:prstGeom prst="rect">
            <a:avLst/>
          </a:prstGeom>
        </p:spPr>
      </p:pic>
      <p:pic>
        <p:nvPicPr>
          <p:cNvPr id="6" name="Picture 5">
            <a:extLst>
              <a:ext uri="{FF2B5EF4-FFF2-40B4-BE49-F238E27FC236}">
                <a16:creationId xmlns:a16="http://schemas.microsoft.com/office/drawing/2014/main" id="{45438DC6-E904-4EDF-B2AE-BC43F40560E3}"/>
              </a:ext>
            </a:extLst>
          </p:cNvPr>
          <p:cNvPicPr>
            <a:picLocks noChangeAspect="1"/>
          </p:cNvPicPr>
          <p:nvPr/>
        </p:nvPicPr>
        <p:blipFill>
          <a:blip r:embed="rId4"/>
          <a:stretch>
            <a:fillRect/>
          </a:stretch>
        </p:blipFill>
        <p:spPr>
          <a:xfrm>
            <a:off x="4488100" y="2632587"/>
            <a:ext cx="2999492" cy="3456732"/>
          </a:xfrm>
          <a:prstGeom prst="rect">
            <a:avLst/>
          </a:prstGeom>
        </p:spPr>
      </p:pic>
      <p:pic>
        <p:nvPicPr>
          <p:cNvPr id="7" name="Picture 6">
            <a:extLst>
              <a:ext uri="{FF2B5EF4-FFF2-40B4-BE49-F238E27FC236}">
                <a16:creationId xmlns:a16="http://schemas.microsoft.com/office/drawing/2014/main" id="{7D0128F7-C4A8-4EC7-A852-037EF66C20F5}"/>
              </a:ext>
            </a:extLst>
          </p:cNvPr>
          <p:cNvPicPr>
            <a:picLocks noChangeAspect="1"/>
          </p:cNvPicPr>
          <p:nvPr/>
        </p:nvPicPr>
        <p:blipFill>
          <a:blip r:embed="rId5"/>
          <a:stretch>
            <a:fillRect/>
          </a:stretch>
        </p:blipFill>
        <p:spPr>
          <a:xfrm>
            <a:off x="8149269" y="1617904"/>
            <a:ext cx="3406172" cy="2550974"/>
          </a:xfrm>
          <a:prstGeom prst="rect">
            <a:avLst/>
          </a:prstGeom>
        </p:spPr>
      </p:pic>
      <p:pic>
        <p:nvPicPr>
          <p:cNvPr id="2" name="Picture 1">
            <a:extLst>
              <a:ext uri="{FF2B5EF4-FFF2-40B4-BE49-F238E27FC236}">
                <a16:creationId xmlns:a16="http://schemas.microsoft.com/office/drawing/2014/main" id="{32C028CD-E6F5-427C-9441-94E189FBC6F5}"/>
              </a:ext>
            </a:extLst>
          </p:cNvPr>
          <p:cNvPicPr>
            <a:picLocks noChangeAspect="1"/>
          </p:cNvPicPr>
          <p:nvPr/>
        </p:nvPicPr>
        <p:blipFill>
          <a:blip r:embed="rId6"/>
          <a:stretch>
            <a:fillRect/>
          </a:stretch>
        </p:blipFill>
        <p:spPr>
          <a:xfrm>
            <a:off x="4448596" y="4455717"/>
            <a:ext cx="1505843" cy="1505843"/>
          </a:xfrm>
          <a:prstGeom prst="rect">
            <a:avLst/>
          </a:prstGeom>
        </p:spPr>
      </p:pic>
      <p:pic>
        <p:nvPicPr>
          <p:cNvPr id="8" name="Picture 7">
            <a:extLst>
              <a:ext uri="{FF2B5EF4-FFF2-40B4-BE49-F238E27FC236}">
                <a16:creationId xmlns:a16="http://schemas.microsoft.com/office/drawing/2014/main" id="{3457807C-0545-4801-87B6-7B7BA20F0BF4}"/>
              </a:ext>
            </a:extLst>
          </p:cNvPr>
          <p:cNvPicPr>
            <a:picLocks noChangeAspect="1"/>
          </p:cNvPicPr>
          <p:nvPr/>
        </p:nvPicPr>
        <p:blipFill>
          <a:blip r:embed="rId6"/>
          <a:stretch>
            <a:fillRect/>
          </a:stretch>
        </p:blipFill>
        <p:spPr>
          <a:xfrm>
            <a:off x="10049598" y="1617904"/>
            <a:ext cx="1505843" cy="1505843"/>
          </a:xfrm>
          <a:prstGeom prst="rect">
            <a:avLst/>
          </a:prstGeom>
        </p:spPr>
      </p:pic>
      <p:pic>
        <p:nvPicPr>
          <p:cNvPr id="9" name="Picture 8">
            <a:extLst>
              <a:ext uri="{FF2B5EF4-FFF2-40B4-BE49-F238E27FC236}">
                <a16:creationId xmlns:a16="http://schemas.microsoft.com/office/drawing/2014/main" id="{F28B79BE-F893-43C3-BF2D-442C0FD811D8}"/>
              </a:ext>
            </a:extLst>
          </p:cNvPr>
          <p:cNvPicPr>
            <a:picLocks noChangeAspect="1"/>
          </p:cNvPicPr>
          <p:nvPr/>
        </p:nvPicPr>
        <p:blipFill>
          <a:blip r:embed="rId6"/>
          <a:stretch>
            <a:fillRect/>
          </a:stretch>
        </p:blipFill>
        <p:spPr>
          <a:xfrm>
            <a:off x="2770343" y="1587522"/>
            <a:ext cx="1505843" cy="1505843"/>
          </a:xfrm>
          <a:prstGeom prst="rect">
            <a:avLst/>
          </a:prstGeom>
        </p:spPr>
      </p:pic>
      <p:sp>
        <p:nvSpPr>
          <p:cNvPr id="11"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627518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DA8468-D486-45AA-999F-94F8A08BCBB3}"/>
              </a:ext>
            </a:extLst>
          </p:cNvPr>
          <p:cNvPicPr>
            <a:picLocks noChangeAspect="1"/>
          </p:cNvPicPr>
          <p:nvPr/>
        </p:nvPicPr>
        <p:blipFill>
          <a:blip r:embed="rId3"/>
          <a:stretch>
            <a:fillRect/>
          </a:stretch>
        </p:blipFill>
        <p:spPr>
          <a:xfrm>
            <a:off x="3596142" y="1666650"/>
            <a:ext cx="4090533" cy="4007241"/>
          </a:xfrm>
          <a:prstGeom prst="rect">
            <a:avLst/>
          </a:prstGeom>
        </p:spPr>
      </p:pic>
      <p:sp>
        <p:nvSpPr>
          <p:cNvPr id="3" name="Text Placeholder 2">
            <a:extLst>
              <a:ext uri="{FF2B5EF4-FFF2-40B4-BE49-F238E27FC236}">
                <a16:creationId xmlns:a16="http://schemas.microsoft.com/office/drawing/2014/main" id="{7E6B3FC8-33DF-47B6-80AC-2CA8135E9EFD}"/>
              </a:ext>
            </a:extLst>
          </p:cNvPr>
          <p:cNvSpPr>
            <a:spLocks noGrp="1"/>
          </p:cNvSpPr>
          <p:nvPr>
            <p:ph type="body" sz="quarter" idx="13"/>
          </p:nvPr>
        </p:nvSpPr>
        <p:spPr/>
        <p:txBody>
          <a:bodyPr rtlCol="0">
            <a:normAutofit fontScale="92500" lnSpcReduction="10000"/>
          </a:bodyPr>
          <a:lstStyle/>
          <a:p>
            <a:pPr rtl="0"/>
            <a:r>
              <a:rPr lang="es-US" sz="3600"/>
              <a:t>Sistemas de alerta para equipos móviles</a:t>
            </a:r>
          </a:p>
        </p:txBody>
      </p:sp>
      <p:pic>
        <p:nvPicPr>
          <p:cNvPr id="2" name="Picture 1">
            <a:extLst>
              <a:ext uri="{FF2B5EF4-FFF2-40B4-BE49-F238E27FC236}">
                <a16:creationId xmlns:a16="http://schemas.microsoft.com/office/drawing/2014/main" id="{7A42F150-E6A4-4115-AE46-1EC64D9BBA90}"/>
              </a:ext>
            </a:extLst>
          </p:cNvPr>
          <p:cNvPicPr>
            <a:picLocks noChangeAspect="1"/>
          </p:cNvPicPr>
          <p:nvPr/>
        </p:nvPicPr>
        <p:blipFill>
          <a:blip r:embed="rId4"/>
          <a:stretch>
            <a:fillRect/>
          </a:stretch>
        </p:blipFill>
        <p:spPr>
          <a:xfrm>
            <a:off x="3782120" y="3815094"/>
            <a:ext cx="1505843" cy="1505843"/>
          </a:xfrm>
          <a:prstGeom prst="rect">
            <a:avLst/>
          </a:prstGeom>
        </p:spPr>
      </p:pic>
      <p:sp>
        <p:nvSpPr>
          <p:cNvPr id="7"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2874184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0D4220-70E0-410D-8604-12EF19E29F5D}"/>
              </a:ext>
            </a:extLst>
          </p:cNvPr>
          <p:cNvSpPr>
            <a:spLocks noGrp="1"/>
          </p:cNvSpPr>
          <p:nvPr>
            <p:ph type="body" sz="quarter" idx="10"/>
          </p:nvPr>
        </p:nvSpPr>
        <p:spPr>
          <a:xfrm>
            <a:off x="1024320" y="1871831"/>
            <a:ext cx="9864074" cy="3310665"/>
          </a:xfrm>
        </p:spPr>
        <p:txBody>
          <a:bodyPr rtlCol="0">
            <a:normAutofit/>
          </a:bodyPr>
          <a:lstStyle/>
          <a:p>
            <a:pPr rtl="0"/>
            <a:r>
              <a:rPr lang="es-US" sz="2400"/>
              <a:t>Se deben tomar las siguientes medidas para evitar que los vehículos caigan accidentalmente en la zanja</a:t>
            </a:r>
            <a:r>
              <a:rPr lang="es-US" sz="1600"/>
              <a:t>:</a:t>
            </a:r>
          </a:p>
          <a:p>
            <a:pPr lvl="2" rtl="0"/>
            <a:r>
              <a:rPr lang="es-US"/>
              <a:t>Deben instalarse barricadas donde sea necesario.</a:t>
            </a:r>
          </a:p>
          <a:p>
            <a:pPr lvl="2" rtl="0"/>
            <a:r>
              <a:rPr lang="es-US"/>
              <a:t>Se deben utilizar señales manuales o mecánicas según sea necesario.</a:t>
            </a:r>
          </a:p>
          <a:p>
            <a:pPr lvl="2" rtl="0"/>
            <a:r>
              <a:rPr lang="es-US"/>
              <a:t>Deben instalarse topes de parada si existe el peligro de que los vehículos caigan a la zanja.</a:t>
            </a:r>
          </a:p>
          <a:p>
            <a:pPr lvl="2" rtl="0"/>
            <a:r>
              <a:rPr lang="es-US"/>
              <a:t>El suelo debe escalonarse lejos de la excavación; esto ayudará en el control de vehículos y la canalización de aguas pluviales</a:t>
            </a:r>
          </a:p>
          <a:p>
            <a:pPr rtl="0"/>
            <a:endParaRPr lang="en-US" sz="1600" dirty="0"/>
          </a:p>
        </p:txBody>
      </p:sp>
      <p:sp>
        <p:nvSpPr>
          <p:cNvPr id="3" name="Text Placeholder 2">
            <a:extLst>
              <a:ext uri="{FF2B5EF4-FFF2-40B4-BE49-F238E27FC236}">
                <a16:creationId xmlns:a16="http://schemas.microsoft.com/office/drawing/2014/main" id="{7E6B3FC8-33DF-47B6-80AC-2CA8135E9EFD}"/>
              </a:ext>
            </a:extLst>
          </p:cNvPr>
          <p:cNvSpPr>
            <a:spLocks noGrp="1"/>
          </p:cNvSpPr>
          <p:nvPr>
            <p:ph type="body" sz="quarter" idx="13"/>
          </p:nvPr>
        </p:nvSpPr>
        <p:spPr/>
        <p:txBody>
          <a:bodyPr rtlCol="0">
            <a:normAutofit fontScale="92500" lnSpcReduction="10000"/>
          </a:bodyPr>
          <a:lstStyle/>
          <a:p>
            <a:pPr rtl="0"/>
            <a:r>
              <a:rPr lang="es-US" sz="3600"/>
              <a:t>Sistemas de alerta para equipos móviles</a:t>
            </a:r>
          </a:p>
        </p:txBody>
      </p:sp>
      <p:sp>
        <p:nvSpPr>
          <p:cNvPr id="5"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2623530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a:xfrm>
            <a:off x="1230797" y="537659"/>
            <a:ext cx="8354397" cy="914400"/>
          </a:xfrm>
        </p:spPr>
        <p:txBody>
          <a:bodyPr rtlCol="0">
            <a:normAutofit fontScale="92500" lnSpcReduction="10000"/>
          </a:bodyPr>
          <a:lstStyle/>
          <a:p>
            <a:pPr rtl="0"/>
            <a:r>
              <a:rPr lang="es-US" sz="3600"/>
              <a:t>Derrumbamientos, atrapado </a:t>
            </a:r>
            <a:br>
              <a:rPr lang="es-US" sz="3600"/>
            </a:br>
            <a:r>
              <a:rPr lang="es-US" sz="3600"/>
              <a:t>en medio/sumergimiento </a:t>
            </a:r>
          </a:p>
        </p:txBody>
      </p:sp>
      <p:pic>
        <p:nvPicPr>
          <p:cNvPr id="5" name="Picture 4">
            <a:extLst>
              <a:ext uri="{FF2B5EF4-FFF2-40B4-BE49-F238E27FC236}">
                <a16:creationId xmlns:a16="http://schemas.microsoft.com/office/drawing/2014/main" id="{B5AE9D83-C539-4F2D-9927-97FCE8C314A9}"/>
              </a:ext>
            </a:extLst>
          </p:cNvPr>
          <p:cNvPicPr>
            <a:picLocks noChangeAspect="1"/>
          </p:cNvPicPr>
          <p:nvPr/>
        </p:nvPicPr>
        <p:blipFill>
          <a:blip r:embed="rId3"/>
          <a:stretch>
            <a:fillRect/>
          </a:stretch>
        </p:blipFill>
        <p:spPr>
          <a:xfrm>
            <a:off x="285494" y="2072427"/>
            <a:ext cx="3678311" cy="2755183"/>
          </a:xfrm>
          <a:prstGeom prst="rect">
            <a:avLst/>
          </a:prstGeom>
        </p:spPr>
      </p:pic>
      <p:pic>
        <p:nvPicPr>
          <p:cNvPr id="6" name="Picture 5">
            <a:extLst>
              <a:ext uri="{FF2B5EF4-FFF2-40B4-BE49-F238E27FC236}">
                <a16:creationId xmlns:a16="http://schemas.microsoft.com/office/drawing/2014/main" id="{85383AFE-69F5-4EA4-8EF6-CC35B9DBDA47}"/>
              </a:ext>
            </a:extLst>
          </p:cNvPr>
          <p:cNvPicPr>
            <a:picLocks noChangeAspect="1"/>
          </p:cNvPicPr>
          <p:nvPr/>
        </p:nvPicPr>
        <p:blipFill>
          <a:blip r:embed="rId4"/>
          <a:stretch>
            <a:fillRect/>
          </a:stretch>
        </p:blipFill>
        <p:spPr>
          <a:xfrm>
            <a:off x="5535561" y="1993769"/>
            <a:ext cx="4876800" cy="3000375"/>
          </a:xfrm>
          <a:prstGeom prst="rect">
            <a:avLst/>
          </a:prstGeom>
        </p:spPr>
      </p:pic>
      <p:pic>
        <p:nvPicPr>
          <p:cNvPr id="1026" name="Picture 2" descr="Slash cliparts">
            <a:extLst>
              <a:ext uri="{FF2B5EF4-FFF2-40B4-BE49-F238E27FC236}">
                <a16:creationId xmlns:a16="http://schemas.microsoft.com/office/drawing/2014/main" id="{E72A4340-F8E9-44D8-B3D7-8E289AC208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0524" y="2772696"/>
            <a:ext cx="1508250" cy="1508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EE1A315-9CF6-4DED-9995-F424A741B850}"/>
              </a:ext>
            </a:extLst>
          </p:cNvPr>
          <p:cNvPicPr>
            <a:picLocks noChangeAspect="1"/>
          </p:cNvPicPr>
          <p:nvPr/>
        </p:nvPicPr>
        <p:blipFill>
          <a:blip r:embed="rId6"/>
          <a:stretch>
            <a:fillRect/>
          </a:stretch>
        </p:blipFill>
        <p:spPr>
          <a:xfrm>
            <a:off x="6168988" y="2882556"/>
            <a:ext cx="1505843" cy="1505843"/>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rtlCol="0"/>
          <a:lstStyle/>
          <a:p>
            <a:pPr rtl="0"/>
            <a:r>
              <a:rPr lang="es-US" sz="900"/>
              <a:t>Riesgos </a:t>
            </a:r>
          </a:p>
        </p:txBody>
      </p:sp>
    </p:spTree>
    <p:extLst>
      <p:ext uri="{BB962C8B-B14F-4D97-AF65-F5344CB8AC3E}">
        <p14:creationId xmlns:p14="http://schemas.microsoft.com/office/powerpoint/2010/main" val="32713872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6B3FC8-33DF-47B6-80AC-2CA8135E9EFD}"/>
              </a:ext>
            </a:extLst>
          </p:cNvPr>
          <p:cNvSpPr>
            <a:spLocks noGrp="1"/>
          </p:cNvSpPr>
          <p:nvPr>
            <p:ph type="body" sz="quarter" idx="13"/>
          </p:nvPr>
        </p:nvSpPr>
        <p:spPr/>
        <p:txBody>
          <a:bodyPr rtlCol="0">
            <a:normAutofit fontScale="92500" lnSpcReduction="10000"/>
          </a:bodyPr>
          <a:lstStyle/>
          <a:p>
            <a:pPr rtl="0"/>
            <a:r>
              <a:rPr lang="es-US" sz="3600"/>
              <a:t>Sistemas de alerta para equipos móviles</a:t>
            </a:r>
          </a:p>
        </p:txBody>
      </p:sp>
      <p:pic>
        <p:nvPicPr>
          <p:cNvPr id="6" name="Picture 5">
            <a:extLst>
              <a:ext uri="{FF2B5EF4-FFF2-40B4-BE49-F238E27FC236}">
                <a16:creationId xmlns:a16="http://schemas.microsoft.com/office/drawing/2014/main" id="{1861D9DF-36F9-4366-8D3C-C63B3D202D33}"/>
              </a:ext>
            </a:extLst>
          </p:cNvPr>
          <p:cNvPicPr>
            <a:picLocks noChangeAspect="1"/>
          </p:cNvPicPr>
          <p:nvPr/>
        </p:nvPicPr>
        <p:blipFill>
          <a:blip r:embed="rId3"/>
          <a:stretch>
            <a:fillRect/>
          </a:stretch>
        </p:blipFill>
        <p:spPr>
          <a:xfrm>
            <a:off x="2762250" y="1500334"/>
            <a:ext cx="6667500" cy="4448175"/>
          </a:xfrm>
          <a:prstGeom prst="rect">
            <a:avLst/>
          </a:prstGeom>
        </p:spPr>
      </p:pic>
      <p:sp>
        <p:nvSpPr>
          <p:cNvPr id="7"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2597568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396CF5-F72A-4607-A9A2-8391EF1F348F}"/>
              </a:ext>
            </a:extLst>
          </p:cNvPr>
          <p:cNvSpPr>
            <a:spLocks noGrp="1"/>
          </p:cNvSpPr>
          <p:nvPr>
            <p:ph type="body" sz="quarter" idx="13"/>
          </p:nvPr>
        </p:nvSpPr>
        <p:spPr/>
        <p:txBody>
          <a:bodyPr rtlCol="0">
            <a:normAutofit fontScale="92500" lnSpcReduction="10000"/>
          </a:bodyPr>
          <a:lstStyle/>
          <a:p>
            <a:pPr rtl="0"/>
            <a:r>
              <a:rPr lang="es-US" sz="3600"/>
              <a:t>Sistemas de alerta para equipos móviles</a:t>
            </a:r>
          </a:p>
        </p:txBody>
      </p:sp>
      <p:pic>
        <p:nvPicPr>
          <p:cNvPr id="5" name="Picture 4">
            <a:extLst>
              <a:ext uri="{FF2B5EF4-FFF2-40B4-BE49-F238E27FC236}">
                <a16:creationId xmlns:a16="http://schemas.microsoft.com/office/drawing/2014/main" id="{71452187-CD67-4532-8C35-A2E6C2650361}"/>
              </a:ext>
            </a:extLst>
          </p:cNvPr>
          <p:cNvPicPr>
            <a:picLocks noChangeAspect="1"/>
          </p:cNvPicPr>
          <p:nvPr/>
        </p:nvPicPr>
        <p:blipFill>
          <a:blip r:embed="rId3"/>
          <a:stretch>
            <a:fillRect/>
          </a:stretch>
        </p:blipFill>
        <p:spPr>
          <a:xfrm>
            <a:off x="472307" y="1928198"/>
            <a:ext cx="4918543" cy="3273067"/>
          </a:xfrm>
          <a:prstGeom prst="rect">
            <a:avLst/>
          </a:prstGeom>
        </p:spPr>
      </p:pic>
      <p:pic>
        <p:nvPicPr>
          <p:cNvPr id="6" name="Picture 5">
            <a:extLst>
              <a:ext uri="{FF2B5EF4-FFF2-40B4-BE49-F238E27FC236}">
                <a16:creationId xmlns:a16="http://schemas.microsoft.com/office/drawing/2014/main" id="{076EDCC9-B0BF-4934-A1B6-E4DB451B3E0A}"/>
              </a:ext>
            </a:extLst>
          </p:cNvPr>
          <p:cNvPicPr>
            <a:picLocks noChangeAspect="1"/>
          </p:cNvPicPr>
          <p:nvPr/>
        </p:nvPicPr>
        <p:blipFill>
          <a:blip r:embed="rId4"/>
          <a:stretch>
            <a:fillRect/>
          </a:stretch>
        </p:blipFill>
        <p:spPr>
          <a:xfrm>
            <a:off x="9731785" y="2431907"/>
            <a:ext cx="1695450" cy="2371725"/>
          </a:xfrm>
          <a:prstGeom prst="rect">
            <a:avLst/>
          </a:prstGeom>
        </p:spPr>
      </p:pic>
      <p:pic>
        <p:nvPicPr>
          <p:cNvPr id="7" name="Picture 6">
            <a:extLst>
              <a:ext uri="{FF2B5EF4-FFF2-40B4-BE49-F238E27FC236}">
                <a16:creationId xmlns:a16="http://schemas.microsoft.com/office/drawing/2014/main" id="{F930831C-D23B-4922-940A-63C0B569BC50}"/>
              </a:ext>
            </a:extLst>
          </p:cNvPr>
          <p:cNvPicPr>
            <a:picLocks noChangeAspect="1"/>
          </p:cNvPicPr>
          <p:nvPr/>
        </p:nvPicPr>
        <p:blipFill>
          <a:blip r:embed="rId5"/>
          <a:stretch>
            <a:fillRect/>
          </a:stretch>
        </p:blipFill>
        <p:spPr>
          <a:xfrm>
            <a:off x="6329514" y="1375515"/>
            <a:ext cx="2438400" cy="1876425"/>
          </a:xfrm>
          <a:prstGeom prst="rect">
            <a:avLst/>
          </a:prstGeom>
        </p:spPr>
      </p:pic>
      <p:pic>
        <p:nvPicPr>
          <p:cNvPr id="8" name="Picture 7">
            <a:extLst>
              <a:ext uri="{FF2B5EF4-FFF2-40B4-BE49-F238E27FC236}">
                <a16:creationId xmlns:a16="http://schemas.microsoft.com/office/drawing/2014/main" id="{19D895C4-3402-4826-9B5D-1DEEF533DBCE}"/>
              </a:ext>
            </a:extLst>
          </p:cNvPr>
          <p:cNvPicPr>
            <a:picLocks noChangeAspect="1"/>
          </p:cNvPicPr>
          <p:nvPr/>
        </p:nvPicPr>
        <p:blipFill>
          <a:blip r:embed="rId6"/>
          <a:stretch>
            <a:fillRect/>
          </a:stretch>
        </p:blipFill>
        <p:spPr>
          <a:xfrm>
            <a:off x="5941034" y="3743552"/>
            <a:ext cx="2826880" cy="2120160"/>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29362908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396CF5-F72A-4607-A9A2-8391EF1F348F}"/>
              </a:ext>
            </a:extLst>
          </p:cNvPr>
          <p:cNvSpPr>
            <a:spLocks noGrp="1"/>
          </p:cNvSpPr>
          <p:nvPr>
            <p:ph type="body" sz="quarter" idx="13"/>
          </p:nvPr>
        </p:nvSpPr>
        <p:spPr/>
        <p:txBody>
          <a:bodyPr rtlCol="0">
            <a:normAutofit fontScale="92500" lnSpcReduction="10000"/>
          </a:bodyPr>
          <a:lstStyle/>
          <a:p>
            <a:pPr rtl="0"/>
            <a:r>
              <a:rPr lang="es-US" sz="3600"/>
              <a:t>Sistemas de alerta para equipos móviles</a:t>
            </a:r>
          </a:p>
        </p:txBody>
      </p:sp>
      <p:pic>
        <p:nvPicPr>
          <p:cNvPr id="5" name="Picture 4">
            <a:extLst>
              <a:ext uri="{FF2B5EF4-FFF2-40B4-BE49-F238E27FC236}">
                <a16:creationId xmlns:a16="http://schemas.microsoft.com/office/drawing/2014/main" id="{E2805805-84C5-48E6-9AA4-DD57169DB8AB}"/>
              </a:ext>
            </a:extLst>
          </p:cNvPr>
          <p:cNvPicPr>
            <a:picLocks noChangeAspect="1"/>
          </p:cNvPicPr>
          <p:nvPr/>
        </p:nvPicPr>
        <p:blipFill>
          <a:blip r:embed="rId3"/>
          <a:stretch>
            <a:fillRect/>
          </a:stretch>
        </p:blipFill>
        <p:spPr>
          <a:xfrm>
            <a:off x="1615109" y="2007366"/>
            <a:ext cx="3011831" cy="3321459"/>
          </a:xfrm>
          <a:prstGeom prst="rect">
            <a:avLst/>
          </a:prstGeom>
        </p:spPr>
      </p:pic>
      <p:pic>
        <p:nvPicPr>
          <p:cNvPr id="6" name="Picture 5">
            <a:extLst>
              <a:ext uri="{FF2B5EF4-FFF2-40B4-BE49-F238E27FC236}">
                <a16:creationId xmlns:a16="http://schemas.microsoft.com/office/drawing/2014/main" id="{3ED77E4A-1922-48E8-A38E-98B74DB10DD7}"/>
              </a:ext>
            </a:extLst>
          </p:cNvPr>
          <p:cNvPicPr>
            <a:picLocks noChangeAspect="1"/>
          </p:cNvPicPr>
          <p:nvPr/>
        </p:nvPicPr>
        <p:blipFill>
          <a:blip r:embed="rId4"/>
          <a:stretch>
            <a:fillRect/>
          </a:stretch>
        </p:blipFill>
        <p:spPr>
          <a:xfrm>
            <a:off x="5732206" y="2407210"/>
            <a:ext cx="3562504" cy="2521772"/>
          </a:xfrm>
          <a:prstGeom prst="rect">
            <a:avLst/>
          </a:prstGeom>
        </p:spPr>
      </p:pic>
      <p:pic>
        <p:nvPicPr>
          <p:cNvPr id="2" name="Picture 1">
            <a:extLst>
              <a:ext uri="{FF2B5EF4-FFF2-40B4-BE49-F238E27FC236}">
                <a16:creationId xmlns:a16="http://schemas.microsoft.com/office/drawing/2014/main" id="{D83CD74F-39BB-4DE0-956B-384FD4D0EDD8}"/>
              </a:ext>
            </a:extLst>
          </p:cNvPr>
          <p:cNvPicPr>
            <a:picLocks noChangeAspect="1"/>
          </p:cNvPicPr>
          <p:nvPr/>
        </p:nvPicPr>
        <p:blipFill>
          <a:blip r:embed="rId5"/>
          <a:stretch>
            <a:fillRect/>
          </a:stretch>
        </p:blipFill>
        <p:spPr>
          <a:xfrm>
            <a:off x="5732206" y="2407210"/>
            <a:ext cx="1505843" cy="1505843"/>
          </a:xfrm>
          <a:prstGeom prst="rect">
            <a:avLst/>
          </a:prstGeom>
        </p:spPr>
      </p:pic>
      <p:pic>
        <p:nvPicPr>
          <p:cNvPr id="7" name="Picture 6">
            <a:extLst>
              <a:ext uri="{FF2B5EF4-FFF2-40B4-BE49-F238E27FC236}">
                <a16:creationId xmlns:a16="http://schemas.microsoft.com/office/drawing/2014/main" id="{F81C980D-580B-4F51-9629-C537B742C1D6}"/>
              </a:ext>
            </a:extLst>
          </p:cNvPr>
          <p:cNvPicPr>
            <a:picLocks noChangeAspect="1"/>
          </p:cNvPicPr>
          <p:nvPr/>
        </p:nvPicPr>
        <p:blipFill>
          <a:blip r:embed="rId5"/>
          <a:stretch>
            <a:fillRect/>
          </a:stretch>
        </p:blipFill>
        <p:spPr>
          <a:xfrm>
            <a:off x="2969970" y="3822982"/>
            <a:ext cx="1505843" cy="1505843"/>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5960671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396CF5-F72A-4607-A9A2-8391EF1F348F}"/>
              </a:ext>
            </a:extLst>
          </p:cNvPr>
          <p:cNvSpPr>
            <a:spLocks noGrp="1"/>
          </p:cNvSpPr>
          <p:nvPr>
            <p:ph type="body" sz="quarter" idx="13"/>
          </p:nvPr>
        </p:nvSpPr>
        <p:spPr/>
        <p:txBody>
          <a:bodyPr rtlCol="0">
            <a:normAutofit fontScale="92500" lnSpcReduction="10000"/>
          </a:bodyPr>
          <a:lstStyle/>
          <a:p>
            <a:pPr rtl="0"/>
            <a:r>
              <a:rPr lang="es-US" sz="3600"/>
              <a:t>Sistemas de alerta para equipos móviles</a:t>
            </a:r>
          </a:p>
        </p:txBody>
      </p:sp>
      <p:pic>
        <p:nvPicPr>
          <p:cNvPr id="2" name="Picture 1">
            <a:extLst>
              <a:ext uri="{FF2B5EF4-FFF2-40B4-BE49-F238E27FC236}">
                <a16:creationId xmlns:a16="http://schemas.microsoft.com/office/drawing/2014/main" id="{D46B2511-57A0-4140-AA4D-D1B96C83E3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7042" y="2256414"/>
            <a:ext cx="3068248" cy="2999105"/>
          </a:xfrm>
          <a:prstGeom prst="rect">
            <a:avLst/>
          </a:prstGeom>
        </p:spPr>
      </p:pic>
      <p:pic>
        <p:nvPicPr>
          <p:cNvPr id="7" name="Picture 6">
            <a:extLst>
              <a:ext uri="{FF2B5EF4-FFF2-40B4-BE49-F238E27FC236}">
                <a16:creationId xmlns:a16="http://schemas.microsoft.com/office/drawing/2014/main" id="{8B545AD2-80E6-422D-8C10-6EDB13D2820C}"/>
              </a:ext>
            </a:extLst>
          </p:cNvPr>
          <p:cNvPicPr>
            <a:picLocks noChangeAspect="1"/>
          </p:cNvPicPr>
          <p:nvPr/>
        </p:nvPicPr>
        <p:blipFill>
          <a:blip r:embed="rId4"/>
          <a:stretch>
            <a:fillRect/>
          </a:stretch>
        </p:blipFill>
        <p:spPr>
          <a:xfrm>
            <a:off x="6538451" y="2264110"/>
            <a:ext cx="3675399" cy="3124089"/>
          </a:xfrm>
          <a:prstGeom prst="rect">
            <a:avLst/>
          </a:prstGeom>
        </p:spPr>
      </p:pic>
      <p:sp>
        <p:nvSpPr>
          <p:cNvPr id="8"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38118607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B30BDE-3108-4A4A-8326-603263CD896F}"/>
              </a:ext>
            </a:extLst>
          </p:cNvPr>
          <p:cNvPicPr>
            <a:picLocks noChangeAspect="1"/>
          </p:cNvPicPr>
          <p:nvPr/>
        </p:nvPicPr>
        <p:blipFill>
          <a:blip r:embed="rId3"/>
          <a:stretch>
            <a:fillRect/>
          </a:stretch>
        </p:blipFill>
        <p:spPr>
          <a:xfrm>
            <a:off x="767433" y="1914652"/>
            <a:ext cx="2956492" cy="2206578"/>
          </a:xfrm>
          <a:prstGeom prst="rect">
            <a:avLst/>
          </a:prstGeom>
        </p:spPr>
      </p:pic>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rtlCol="0">
            <a:normAutofit/>
          </a:bodyPr>
          <a:lstStyle/>
          <a:p>
            <a:pPr rtl="0"/>
            <a:r>
              <a:rPr lang="es-US" sz="4000"/>
              <a:t>Exposición a caída de cargas</a:t>
            </a:r>
          </a:p>
        </p:txBody>
      </p:sp>
      <p:pic>
        <p:nvPicPr>
          <p:cNvPr id="6" name="Picture 5">
            <a:extLst>
              <a:ext uri="{FF2B5EF4-FFF2-40B4-BE49-F238E27FC236}">
                <a16:creationId xmlns:a16="http://schemas.microsoft.com/office/drawing/2014/main" id="{DCA6EC70-3092-4A97-9234-A2F38C3AB9BA}"/>
              </a:ext>
            </a:extLst>
          </p:cNvPr>
          <p:cNvPicPr>
            <a:picLocks noChangeAspect="1"/>
          </p:cNvPicPr>
          <p:nvPr/>
        </p:nvPicPr>
        <p:blipFill>
          <a:blip r:embed="rId4"/>
          <a:stretch>
            <a:fillRect/>
          </a:stretch>
        </p:blipFill>
        <p:spPr>
          <a:xfrm>
            <a:off x="6988040" y="1161719"/>
            <a:ext cx="3514232" cy="4675239"/>
          </a:xfrm>
          <a:prstGeom prst="rect">
            <a:avLst/>
          </a:prstGeom>
        </p:spPr>
      </p:pic>
      <p:pic>
        <p:nvPicPr>
          <p:cNvPr id="7" name="Picture 6">
            <a:extLst>
              <a:ext uri="{FF2B5EF4-FFF2-40B4-BE49-F238E27FC236}">
                <a16:creationId xmlns:a16="http://schemas.microsoft.com/office/drawing/2014/main" id="{F651E711-6B89-4DE0-99CC-960A55858536}"/>
              </a:ext>
            </a:extLst>
          </p:cNvPr>
          <p:cNvPicPr>
            <a:picLocks noChangeAspect="1"/>
          </p:cNvPicPr>
          <p:nvPr/>
        </p:nvPicPr>
        <p:blipFill>
          <a:blip r:embed="rId5"/>
          <a:stretch>
            <a:fillRect/>
          </a:stretch>
        </p:blipFill>
        <p:spPr>
          <a:xfrm>
            <a:off x="4223199" y="3178006"/>
            <a:ext cx="2265567" cy="2944087"/>
          </a:xfrm>
          <a:prstGeom prst="rect">
            <a:avLst/>
          </a:prstGeom>
        </p:spPr>
      </p:pic>
      <p:pic>
        <p:nvPicPr>
          <p:cNvPr id="2" name="Picture 1">
            <a:extLst>
              <a:ext uri="{FF2B5EF4-FFF2-40B4-BE49-F238E27FC236}">
                <a16:creationId xmlns:a16="http://schemas.microsoft.com/office/drawing/2014/main" id="{522CD28D-4876-409C-BBC4-DE8A228AFC60}"/>
              </a:ext>
            </a:extLst>
          </p:cNvPr>
          <p:cNvPicPr>
            <a:picLocks noChangeAspect="1"/>
          </p:cNvPicPr>
          <p:nvPr/>
        </p:nvPicPr>
        <p:blipFill>
          <a:blip r:embed="rId6"/>
          <a:stretch>
            <a:fillRect/>
          </a:stretch>
        </p:blipFill>
        <p:spPr>
          <a:xfrm>
            <a:off x="5031757" y="4907811"/>
            <a:ext cx="622644" cy="622644"/>
          </a:xfrm>
          <a:prstGeom prst="rect">
            <a:avLst/>
          </a:prstGeom>
        </p:spPr>
      </p:pic>
      <p:pic>
        <p:nvPicPr>
          <p:cNvPr id="8" name="Picture 7">
            <a:extLst>
              <a:ext uri="{FF2B5EF4-FFF2-40B4-BE49-F238E27FC236}">
                <a16:creationId xmlns:a16="http://schemas.microsoft.com/office/drawing/2014/main" id="{ABC05CA6-C6D5-4811-840E-524FD2736018}"/>
              </a:ext>
            </a:extLst>
          </p:cNvPr>
          <p:cNvPicPr>
            <a:picLocks noChangeAspect="1"/>
          </p:cNvPicPr>
          <p:nvPr/>
        </p:nvPicPr>
        <p:blipFill>
          <a:blip r:embed="rId6"/>
          <a:stretch>
            <a:fillRect/>
          </a:stretch>
        </p:blipFill>
        <p:spPr>
          <a:xfrm>
            <a:off x="7119551" y="2738184"/>
            <a:ext cx="1256826" cy="1256826"/>
          </a:xfrm>
          <a:prstGeom prst="rect">
            <a:avLst/>
          </a:prstGeom>
        </p:spPr>
      </p:pic>
      <p:sp>
        <p:nvSpPr>
          <p:cNvPr id="10"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2584994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rtlCol="0">
            <a:normAutofit/>
          </a:bodyPr>
          <a:lstStyle/>
          <a:p>
            <a:pPr rtl="0"/>
            <a:r>
              <a:rPr lang="es-US" sz="4000"/>
              <a:t>Exposición a caída de cargas</a:t>
            </a:r>
          </a:p>
        </p:txBody>
      </p:sp>
      <p:pic>
        <p:nvPicPr>
          <p:cNvPr id="5" name="Picture 4">
            <a:extLst>
              <a:ext uri="{FF2B5EF4-FFF2-40B4-BE49-F238E27FC236}">
                <a16:creationId xmlns:a16="http://schemas.microsoft.com/office/drawing/2014/main" id="{65F2F4E5-BAE5-4022-AB73-DC16343C635D}"/>
              </a:ext>
            </a:extLst>
          </p:cNvPr>
          <p:cNvPicPr>
            <a:picLocks noChangeAspect="1"/>
          </p:cNvPicPr>
          <p:nvPr/>
        </p:nvPicPr>
        <p:blipFill>
          <a:blip r:embed="rId3"/>
          <a:stretch>
            <a:fillRect/>
          </a:stretch>
        </p:blipFill>
        <p:spPr>
          <a:xfrm>
            <a:off x="2595638" y="1720298"/>
            <a:ext cx="5604541" cy="3417403"/>
          </a:xfrm>
          <a:prstGeom prst="rect">
            <a:avLst/>
          </a:prstGeom>
        </p:spPr>
      </p:pic>
      <p:pic>
        <p:nvPicPr>
          <p:cNvPr id="2" name="Picture 1">
            <a:extLst>
              <a:ext uri="{FF2B5EF4-FFF2-40B4-BE49-F238E27FC236}">
                <a16:creationId xmlns:a16="http://schemas.microsoft.com/office/drawing/2014/main" id="{FEB20A62-C348-4F69-86E1-93D00B2C0A74}"/>
              </a:ext>
            </a:extLst>
          </p:cNvPr>
          <p:cNvPicPr>
            <a:picLocks noChangeAspect="1"/>
          </p:cNvPicPr>
          <p:nvPr/>
        </p:nvPicPr>
        <p:blipFill>
          <a:blip r:embed="rId4"/>
          <a:stretch>
            <a:fillRect/>
          </a:stretch>
        </p:blipFill>
        <p:spPr>
          <a:xfrm>
            <a:off x="4153375" y="3171748"/>
            <a:ext cx="1505843" cy="1505843"/>
          </a:xfrm>
          <a:prstGeom prst="rect">
            <a:avLst/>
          </a:prstGeom>
        </p:spPr>
      </p:pic>
      <p:sp>
        <p:nvSpPr>
          <p:cNvPr id="7"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6564908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CED59-C39B-434F-B321-74902BA1A8BA}"/>
              </a:ext>
            </a:extLst>
          </p:cNvPr>
          <p:cNvSpPr>
            <a:spLocks noGrp="1"/>
          </p:cNvSpPr>
          <p:nvPr>
            <p:ph type="body" sz="quarter" idx="10"/>
          </p:nvPr>
        </p:nvSpPr>
        <p:spPr>
          <a:xfrm>
            <a:off x="1024319" y="1871831"/>
            <a:ext cx="10075090" cy="3310665"/>
          </a:xfrm>
        </p:spPr>
        <p:txBody>
          <a:bodyPr rtlCol="0">
            <a:normAutofit/>
          </a:bodyPr>
          <a:lstStyle/>
          <a:p>
            <a:pPr rtl="0"/>
            <a:r>
              <a:rPr lang="es-US" sz="2000"/>
              <a:t>Los trabajadores deben estar protegidos de cargas u objetos que caigan del equipo de elevación o excavación. </a:t>
            </a:r>
          </a:p>
          <a:p>
            <a:pPr rtl="0"/>
            <a:r>
              <a:rPr lang="es-US" sz="2000"/>
              <a:t>Los procedimientos diseñados para asegurar su protección incluyen:</a:t>
            </a:r>
          </a:p>
          <a:p>
            <a:pPr marL="0" indent="0" rtl="0">
              <a:buNone/>
            </a:pPr>
            <a:endParaRPr lang="en-US" sz="800" dirty="0"/>
          </a:p>
          <a:p>
            <a:pPr lvl="2" rtl="0"/>
            <a:r>
              <a:rPr lang="es-US" sz="1800"/>
              <a:t>Los trabajadores no pueden trabajar debajo de cargas alzadas.</a:t>
            </a:r>
          </a:p>
          <a:p>
            <a:pPr lvl="2" rtl="0"/>
            <a:r>
              <a:rPr lang="es-US" sz="1800"/>
              <a:t>Se requiere que los trabajadores se mantengan alejados del equipo que se está cargando o descargando.</a:t>
            </a:r>
          </a:p>
          <a:p>
            <a:pPr lvl="2" rtl="0"/>
            <a:r>
              <a:rPr lang="es-US" sz="1800"/>
              <a:t>Los operarios de equipo o los conductores de camiones pueden permanecer</a:t>
            </a:r>
            <a:br>
              <a:rPr lang="es-US" sz="1800"/>
            </a:br>
            <a:r>
              <a:rPr lang="es-US" sz="1800"/>
              <a:t>en su equipo durante la carga y descarga si el equipo está debidamente equipado </a:t>
            </a:r>
            <a:br>
              <a:rPr lang="es-US" sz="1800"/>
            </a:br>
            <a:r>
              <a:rPr lang="es-US" sz="1800"/>
              <a:t>con un protector de cabina o un toldo adecuado.</a:t>
            </a:r>
          </a:p>
          <a:p>
            <a:pPr rtl="0"/>
            <a:endParaRPr lang="en-US" sz="1400" dirty="0"/>
          </a:p>
        </p:txBody>
      </p:sp>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rtlCol="0">
            <a:normAutofit/>
          </a:bodyPr>
          <a:lstStyle/>
          <a:p>
            <a:pPr rtl="0"/>
            <a:r>
              <a:rPr lang="es-US" sz="4000"/>
              <a:t>Exposición a caída de cargas</a:t>
            </a:r>
          </a:p>
        </p:txBody>
      </p:sp>
      <p:sp>
        <p:nvSpPr>
          <p:cNvPr id="6"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42353284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rtlCol="0">
            <a:normAutofit/>
          </a:bodyPr>
          <a:lstStyle/>
          <a:p>
            <a:pPr rtl="0"/>
            <a:r>
              <a:rPr lang="es-US" sz="4000"/>
              <a:t>Exposición a caída de cargas</a:t>
            </a:r>
          </a:p>
        </p:txBody>
      </p:sp>
      <p:pic>
        <p:nvPicPr>
          <p:cNvPr id="2" name="Picture 1">
            <a:extLst>
              <a:ext uri="{FF2B5EF4-FFF2-40B4-BE49-F238E27FC236}">
                <a16:creationId xmlns:a16="http://schemas.microsoft.com/office/drawing/2014/main" id="{D0CA5FE5-D6DA-4EDE-A8CF-BEDE60607DBF}"/>
              </a:ext>
            </a:extLst>
          </p:cNvPr>
          <p:cNvPicPr>
            <a:picLocks noChangeAspect="1"/>
          </p:cNvPicPr>
          <p:nvPr/>
        </p:nvPicPr>
        <p:blipFill>
          <a:blip r:embed="rId3"/>
          <a:stretch>
            <a:fillRect/>
          </a:stretch>
        </p:blipFill>
        <p:spPr>
          <a:xfrm>
            <a:off x="2647950" y="1375515"/>
            <a:ext cx="6896100" cy="4600575"/>
          </a:xfrm>
          <a:prstGeom prst="rect">
            <a:avLst/>
          </a:prstGeom>
        </p:spPr>
      </p:pic>
      <p:sp>
        <p:nvSpPr>
          <p:cNvPr id="6"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29130136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rtlCol="0">
            <a:normAutofit/>
          </a:bodyPr>
          <a:lstStyle/>
          <a:p>
            <a:pPr rtl="0"/>
            <a:r>
              <a:rPr lang="es-US" sz="4000"/>
              <a:t>Exposición a caída de cargas</a:t>
            </a:r>
          </a:p>
        </p:txBody>
      </p:sp>
      <p:pic>
        <p:nvPicPr>
          <p:cNvPr id="5" name="Picture 4">
            <a:extLst>
              <a:ext uri="{FF2B5EF4-FFF2-40B4-BE49-F238E27FC236}">
                <a16:creationId xmlns:a16="http://schemas.microsoft.com/office/drawing/2014/main" id="{C53250AC-FCF6-440F-BB20-0405CF69F4F8}"/>
              </a:ext>
            </a:extLst>
          </p:cNvPr>
          <p:cNvPicPr>
            <a:picLocks noChangeAspect="1"/>
          </p:cNvPicPr>
          <p:nvPr/>
        </p:nvPicPr>
        <p:blipFill>
          <a:blip r:embed="rId3"/>
          <a:stretch>
            <a:fillRect/>
          </a:stretch>
        </p:blipFill>
        <p:spPr>
          <a:xfrm>
            <a:off x="525463" y="1314063"/>
            <a:ext cx="4762500" cy="4762500"/>
          </a:xfrm>
          <a:prstGeom prst="rect">
            <a:avLst/>
          </a:prstGeom>
        </p:spPr>
      </p:pic>
      <p:pic>
        <p:nvPicPr>
          <p:cNvPr id="6" name="Picture 5">
            <a:extLst>
              <a:ext uri="{FF2B5EF4-FFF2-40B4-BE49-F238E27FC236}">
                <a16:creationId xmlns:a16="http://schemas.microsoft.com/office/drawing/2014/main" id="{A6C6DBCD-2EA8-4977-A972-DC9C5B242E2E}"/>
              </a:ext>
            </a:extLst>
          </p:cNvPr>
          <p:cNvPicPr>
            <a:picLocks noChangeAspect="1"/>
          </p:cNvPicPr>
          <p:nvPr/>
        </p:nvPicPr>
        <p:blipFill>
          <a:blip r:embed="rId4"/>
          <a:stretch>
            <a:fillRect/>
          </a:stretch>
        </p:blipFill>
        <p:spPr>
          <a:xfrm>
            <a:off x="6338529" y="1899697"/>
            <a:ext cx="4870245" cy="3652684"/>
          </a:xfrm>
          <a:prstGeom prst="rect">
            <a:avLst/>
          </a:prstGeom>
        </p:spPr>
      </p:pic>
      <p:pic>
        <p:nvPicPr>
          <p:cNvPr id="2" name="Picture 1">
            <a:extLst>
              <a:ext uri="{FF2B5EF4-FFF2-40B4-BE49-F238E27FC236}">
                <a16:creationId xmlns:a16="http://schemas.microsoft.com/office/drawing/2014/main" id="{18202E04-D097-4116-A946-43C671C2CE46}"/>
              </a:ext>
            </a:extLst>
          </p:cNvPr>
          <p:cNvPicPr>
            <a:picLocks noChangeAspect="1"/>
          </p:cNvPicPr>
          <p:nvPr/>
        </p:nvPicPr>
        <p:blipFill>
          <a:blip r:embed="rId5"/>
          <a:stretch>
            <a:fillRect/>
          </a:stretch>
        </p:blipFill>
        <p:spPr>
          <a:xfrm>
            <a:off x="1223362" y="1475541"/>
            <a:ext cx="1505843" cy="1505843"/>
          </a:xfrm>
          <a:prstGeom prst="rect">
            <a:avLst/>
          </a:prstGeom>
        </p:spPr>
      </p:pic>
      <p:pic>
        <p:nvPicPr>
          <p:cNvPr id="7" name="Picture 6">
            <a:extLst>
              <a:ext uri="{FF2B5EF4-FFF2-40B4-BE49-F238E27FC236}">
                <a16:creationId xmlns:a16="http://schemas.microsoft.com/office/drawing/2014/main" id="{0A89BA78-6B8B-431F-94D9-93D95781278C}"/>
              </a:ext>
            </a:extLst>
          </p:cNvPr>
          <p:cNvPicPr>
            <a:picLocks noChangeAspect="1"/>
          </p:cNvPicPr>
          <p:nvPr/>
        </p:nvPicPr>
        <p:blipFill>
          <a:blip r:embed="rId5"/>
          <a:stretch>
            <a:fillRect/>
          </a:stretch>
        </p:blipFill>
        <p:spPr>
          <a:xfrm>
            <a:off x="6338529" y="4016654"/>
            <a:ext cx="1505843" cy="1505843"/>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14754668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D010863-AD67-42AE-BD12-AEE2DDF706A2}"/>
              </a:ext>
            </a:extLst>
          </p:cNvPr>
          <p:cNvSpPr>
            <a:spLocks noGrp="1"/>
          </p:cNvSpPr>
          <p:nvPr>
            <p:ph type="body" sz="quarter" idx="13"/>
          </p:nvPr>
        </p:nvSpPr>
        <p:spPr/>
        <p:txBody>
          <a:bodyPr rtlCol="0">
            <a:normAutofit fontScale="92500" lnSpcReduction="10000"/>
          </a:bodyPr>
          <a:lstStyle/>
          <a:p>
            <a:pPr rtl="0"/>
            <a:r>
              <a:rPr lang="es-US" sz="3600"/>
              <a:t>Atmósferas peligrosas y espacios confinados</a:t>
            </a:r>
          </a:p>
        </p:txBody>
      </p:sp>
      <p:pic>
        <p:nvPicPr>
          <p:cNvPr id="2" name="Picture 1">
            <a:extLst>
              <a:ext uri="{FF2B5EF4-FFF2-40B4-BE49-F238E27FC236}">
                <a16:creationId xmlns:a16="http://schemas.microsoft.com/office/drawing/2014/main" id="{41D43645-2044-4D7C-8103-564A7EAD3E55}"/>
              </a:ext>
            </a:extLst>
          </p:cNvPr>
          <p:cNvPicPr>
            <a:picLocks noChangeAspect="1"/>
          </p:cNvPicPr>
          <p:nvPr/>
        </p:nvPicPr>
        <p:blipFill>
          <a:blip r:embed="rId3"/>
          <a:stretch>
            <a:fillRect/>
          </a:stretch>
        </p:blipFill>
        <p:spPr>
          <a:xfrm>
            <a:off x="1024320" y="1920363"/>
            <a:ext cx="3810000" cy="3390900"/>
          </a:xfrm>
          <a:prstGeom prst="rect">
            <a:avLst/>
          </a:prstGeom>
        </p:spPr>
      </p:pic>
      <p:pic>
        <p:nvPicPr>
          <p:cNvPr id="7" name="Picture 6">
            <a:extLst>
              <a:ext uri="{FF2B5EF4-FFF2-40B4-BE49-F238E27FC236}">
                <a16:creationId xmlns:a16="http://schemas.microsoft.com/office/drawing/2014/main" id="{C2447F38-4037-4721-AC65-08B6B69D3E75}"/>
              </a:ext>
            </a:extLst>
          </p:cNvPr>
          <p:cNvPicPr>
            <a:picLocks noChangeAspect="1"/>
          </p:cNvPicPr>
          <p:nvPr/>
        </p:nvPicPr>
        <p:blipFill>
          <a:blip r:embed="rId4"/>
          <a:stretch>
            <a:fillRect/>
          </a:stretch>
        </p:blipFill>
        <p:spPr>
          <a:xfrm>
            <a:off x="6362983" y="2122908"/>
            <a:ext cx="4804697" cy="3603523"/>
          </a:xfrm>
          <a:prstGeom prst="rect">
            <a:avLst/>
          </a:prstGeom>
        </p:spPr>
      </p:pic>
      <p:pic>
        <p:nvPicPr>
          <p:cNvPr id="5" name="Picture 4">
            <a:extLst>
              <a:ext uri="{FF2B5EF4-FFF2-40B4-BE49-F238E27FC236}">
                <a16:creationId xmlns:a16="http://schemas.microsoft.com/office/drawing/2014/main" id="{3785666C-9395-46EF-9906-348D3BB67FF3}"/>
              </a:ext>
            </a:extLst>
          </p:cNvPr>
          <p:cNvPicPr>
            <a:picLocks noChangeAspect="1"/>
          </p:cNvPicPr>
          <p:nvPr/>
        </p:nvPicPr>
        <p:blipFill>
          <a:blip r:embed="rId5"/>
          <a:stretch>
            <a:fillRect/>
          </a:stretch>
        </p:blipFill>
        <p:spPr>
          <a:xfrm>
            <a:off x="6848921" y="2109970"/>
            <a:ext cx="1505843" cy="1505843"/>
          </a:xfrm>
          <a:prstGeom prst="rect">
            <a:avLst/>
          </a:prstGeom>
        </p:spPr>
      </p:pic>
      <p:pic>
        <p:nvPicPr>
          <p:cNvPr id="6" name="Picture 5">
            <a:extLst>
              <a:ext uri="{FF2B5EF4-FFF2-40B4-BE49-F238E27FC236}">
                <a16:creationId xmlns:a16="http://schemas.microsoft.com/office/drawing/2014/main" id="{57DE4ECC-E8D4-41C1-A61C-5CB4E6E7E77B}"/>
              </a:ext>
            </a:extLst>
          </p:cNvPr>
          <p:cNvPicPr>
            <a:picLocks noChangeAspect="1"/>
          </p:cNvPicPr>
          <p:nvPr/>
        </p:nvPicPr>
        <p:blipFill>
          <a:blip r:embed="rId5"/>
          <a:stretch>
            <a:fillRect/>
          </a:stretch>
        </p:blipFill>
        <p:spPr>
          <a:xfrm>
            <a:off x="3160354" y="3615813"/>
            <a:ext cx="1505843" cy="1505843"/>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3895502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B0F7A-C591-42E8-83C8-0915B79D6A06}"/>
              </a:ext>
            </a:extLst>
          </p:cNvPr>
          <p:cNvSpPr>
            <a:spLocks noGrp="1"/>
          </p:cNvSpPr>
          <p:nvPr>
            <p:ph type="body" sz="quarter" idx="10"/>
          </p:nvPr>
        </p:nvSpPr>
        <p:spPr/>
        <p:txBody>
          <a:bodyPr rtlCol="0">
            <a:normAutofit/>
          </a:bodyPr>
          <a:lstStyle/>
          <a:p>
            <a:pPr rtl="0"/>
            <a:r>
              <a:rPr lang="es-US" sz="2400"/>
              <a:t>Inclínela</a:t>
            </a:r>
          </a:p>
          <a:p>
            <a:pPr rtl="0"/>
            <a:r>
              <a:rPr lang="es-US" sz="2400"/>
              <a:t>Apuntálela</a:t>
            </a:r>
          </a:p>
          <a:p>
            <a:pPr rtl="0"/>
            <a:r>
              <a:rPr lang="es-US" sz="2400"/>
              <a:t>Protéjala</a:t>
            </a:r>
          </a:p>
          <a:p>
            <a:pPr rtl="0"/>
            <a:r>
              <a:rPr lang="es-US" sz="2400"/>
              <a:t>Manténgase al margen</a:t>
            </a:r>
          </a:p>
        </p:txBody>
      </p:sp>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rtlCol="0">
            <a:normAutofit fontScale="92500" lnSpcReduction="10000"/>
          </a:bodyPr>
          <a:lstStyle/>
          <a:p>
            <a:pPr rtl="0"/>
            <a:r>
              <a:rPr lang="es-US" sz="3600"/>
              <a:t>Derrumbamientos, atrapado </a:t>
            </a:r>
            <a:br>
              <a:rPr lang="es-US" sz="3600"/>
            </a:br>
            <a:r>
              <a:rPr lang="es-US" sz="3600"/>
              <a:t>en medio/sumergimiento </a:t>
            </a:r>
          </a:p>
          <a:p>
            <a:pPr rtl="0"/>
            <a:endParaRPr lang="en-US" sz="3600" dirty="0"/>
          </a:p>
        </p:txBody>
      </p:sp>
      <p:pic>
        <p:nvPicPr>
          <p:cNvPr id="5" name="Picture 4">
            <a:extLst>
              <a:ext uri="{FF2B5EF4-FFF2-40B4-BE49-F238E27FC236}">
                <a16:creationId xmlns:a16="http://schemas.microsoft.com/office/drawing/2014/main" id="{24F60054-BE68-4165-A348-C481F9A279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7307" y="4463036"/>
            <a:ext cx="1586753" cy="1438919"/>
          </a:xfrm>
          <a:prstGeom prst="rect">
            <a:avLst/>
          </a:prstGeom>
        </p:spPr>
      </p:pic>
      <p:pic>
        <p:nvPicPr>
          <p:cNvPr id="6" name="Picture 5">
            <a:extLst>
              <a:ext uri="{FF2B5EF4-FFF2-40B4-BE49-F238E27FC236}">
                <a16:creationId xmlns:a16="http://schemas.microsoft.com/office/drawing/2014/main" id="{EA5646AA-BF53-4F0B-B543-B36E29941A82}"/>
              </a:ext>
            </a:extLst>
          </p:cNvPr>
          <p:cNvPicPr>
            <a:picLocks noChangeAspect="1"/>
          </p:cNvPicPr>
          <p:nvPr/>
        </p:nvPicPr>
        <p:blipFill>
          <a:blip r:embed="rId4"/>
          <a:stretch>
            <a:fillRect/>
          </a:stretch>
        </p:blipFill>
        <p:spPr>
          <a:xfrm>
            <a:off x="5712544" y="1319927"/>
            <a:ext cx="3837644" cy="4218146"/>
          </a:xfrm>
          <a:prstGeom prst="rect">
            <a:avLst/>
          </a:prstGeom>
        </p:spPr>
      </p:pic>
      <p:sp>
        <p:nvSpPr>
          <p:cNvPr id="8"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rtlCol="0"/>
          <a:lstStyle/>
          <a:p>
            <a:pPr rtl="0"/>
            <a:r>
              <a:rPr lang="es-US" sz="900"/>
              <a:t>Riesgos </a:t>
            </a:r>
          </a:p>
        </p:txBody>
      </p:sp>
    </p:spTree>
    <p:extLst>
      <p:ext uri="{BB962C8B-B14F-4D97-AF65-F5344CB8AC3E}">
        <p14:creationId xmlns:p14="http://schemas.microsoft.com/office/powerpoint/2010/main" val="956942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3FA4B6-22A9-4315-A4FF-6D3034EF64D3}"/>
              </a:ext>
            </a:extLst>
          </p:cNvPr>
          <p:cNvSpPr>
            <a:spLocks noGrp="1"/>
          </p:cNvSpPr>
          <p:nvPr>
            <p:ph type="body" sz="quarter" idx="10"/>
          </p:nvPr>
        </p:nvSpPr>
        <p:spPr/>
        <p:txBody>
          <a:bodyPr rtlCol="0"/>
          <a:lstStyle/>
          <a:p>
            <a:pPr rtl="0"/>
            <a:r>
              <a:rPr lang="es-US" sz="2400"/>
              <a:t>No se permitirá que los trabajadores trabajen en atmósferas peligrosas y/o tóxicas. Tales atmósferas incluyen aquellas con:</a:t>
            </a:r>
          </a:p>
          <a:p>
            <a:pPr lvl="2" rtl="0"/>
            <a:r>
              <a:rPr lang="es-US"/>
              <a:t>Menos del 19,5 % o más del 23,5 % de oxígeno;</a:t>
            </a:r>
          </a:p>
          <a:p>
            <a:pPr lvl="2" rtl="0"/>
            <a:r>
              <a:rPr lang="es-US"/>
              <a:t>Una concentración de gas combustible superior al 20 % del límite inferior de inflamabilidad</a:t>
            </a:r>
          </a:p>
          <a:p>
            <a:pPr marL="457200" lvl="1" indent="-457200" rtl="0">
              <a:buFont typeface="Arial" panose="020B0604020202020204" pitchFamily="34" charset="0"/>
              <a:buChar char="•"/>
            </a:pPr>
            <a:r>
              <a:rPr lang="es-US"/>
              <a:t>Todas las operaciones que involucren tales atmósferas deben realizarse de acuerdo con los requisitos de OSHA</a:t>
            </a:r>
          </a:p>
          <a:p>
            <a:pPr rtl="0"/>
            <a:endParaRPr lang="en-US" sz="1600" dirty="0"/>
          </a:p>
          <a:p>
            <a:pPr rtl="0"/>
            <a:endParaRPr lang="en-US" sz="1600" dirty="0"/>
          </a:p>
        </p:txBody>
      </p:sp>
      <p:sp>
        <p:nvSpPr>
          <p:cNvPr id="3" name="Text Placeholder 2">
            <a:extLst>
              <a:ext uri="{FF2B5EF4-FFF2-40B4-BE49-F238E27FC236}">
                <a16:creationId xmlns:a16="http://schemas.microsoft.com/office/drawing/2014/main" id="{5D010863-AD67-42AE-BD12-AEE2DDF706A2}"/>
              </a:ext>
            </a:extLst>
          </p:cNvPr>
          <p:cNvSpPr>
            <a:spLocks noGrp="1"/>
          </p:cNvSpPr>
          <p:nvPr>
            <p:ph type="body" sz="quarter" idx="13"/>
          </p:nvPr>
        </p:nvSpPr>
        <p:spPr/>
        <p:txBody>
          <a:bodyPr rtlCol="0">
            <a:normAutofit fontScale="92500" lnSpcReduction="10000"/>
          </a:bodyPr>
          <a:lstStyle/>
          <a:p>
            <a:pPr rtl="0"/>
            <a:r>
              <a:rPr lang="es-US" sz="3600"/>
              <a:t>Atmósferas peligrosas y espacios confinados</a:t>
            </a:r>
          </a:p>
        </p:txBody>
      </p:sp>
      <p:sp>
        <p:nvSpPr>
          <p:cNvPr id="5"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27045387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3FA4B6-22A9-4315-A4FF-6D3034EF64D3}"/>
              </a:ext>
            </a:extLst>
          </p:cNvPr>
          <p:cNvSpPr>
            <a:spLocks noGrp="1"/>
          </p:cNvSpPr>
          <p:nvPr>
            <p:ph type="body" sz="quarter" idx="10"/>
          </p:nvPr>
        </p:nvSpPr>
        <p:spPr/>
        <p:txBody>
          <a:bodyPr rtlCol="0">
            <a:normAutofit/>
          </a:bodyPr>
          <a:lstStyle/>
          <a:p>
            <a:pPr rtl="0"/>
            <a:r>
              <a:rPr lang="es-US" sz="2400"/>
              <a:t>Al realizar pruebas de contaminantes atmosféricos, se debe considerar lo siguiente:</a:t>
            </a:r>
          </a:p>
          <a:p>
            <a:pPr lvl="2" rtl="0"/>
            <a:r>
              <a:rPr lang="es-US"/>
              <a:t>Las pruebas deben realizarse antes de que los trabajadores ingresen a </a:t>
            </a:r>
            <a:br>
              <a:rPr lang="es-US"/>
            </a:br>
            <a:r>
              <a:rPr lang="es-US"/>
              <a:t>la zanja y deben realizarse con regularidad para garantizar que la zanja permanezca segura.</a:t>
            </a:r>
          </a:p>
          <a:p>
            <a:pPr lvl="2" rtl="0"/>
            <a:r>
              <a:rPr lang="es-US"/>
              <a:t>La frecuencia de las pruebas debe aumentarse si el equipo está operando en la zanja.</a:t>
            </a:r>
          </a:p>
          <a:p>
            <a:pPr lvl="2" rtl="0"/>
            <a:r>
              <a:rPr lang="es-US"/>
              <a:t>La frecuencia de las pruebas también debe aumentarse si se realizan trabajos de soldadura, corte o quema en la zanja.</a:t>
            </a:r>
          </a:p>
          <a:p>
            <a:pPr rtl="0"/>
            <a:endParaRPr lang="en-US" sz="1600" dirty="0"/>
          </a:p>
        </p:txBody>
      </p:sp>
      <p:sp>
        <p:nvSpPr>
          <p:cNvPr id="3" name="Text Placeholder 2">
            <a:extLst>
              <a:ext uri="{FF2B5EF4-FFF2-40B4-BE49-F238E27FC236}">
                <a16:creationId xmlns:a16="http://schemas.microsoft.com/office/drawing/2014/main" id="{5D010863-AD67-42AE-BD12-AEE2DDF706A2}"/>
              </a:ext>
            </a:extLst>
          </p:cNvPr>
          <p:cNvSpPr>
            <a:spLocks noGrp="1"/>
          </p:cNvSpPr>
          <p:nvPr>
            <p:ph type="body" sz="quarter" idx="13"/>
          </p:nvPr>
        </p:nvSpPr>
        <p:spPr/>
        <p:txBody>
          <a:bodyPr rtlCol="0">
            <a:normAutofit fontScale="92500" lnSpcReduction="10000"/>
          </a:bodyPr>
          <a:lstStyle/>
          <a:p>
            <a:pPr rtl="0"/>
            <a:r>
              <a:rPr lang="es-US" sz="3600"/>
              <a:t>Atmósferas peligrosas y espacios confinados</a:t>
            </a:r>
          </a:p>
        </p:txBody>
      </p:sp>
      <p:sp>
        <p:nvSpPr>
          <p:cNvPr id="6"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39869131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D010863-AD67-42AE-BD12-AEE2DDF706A2}"/>
              </a:ext>
            </a:extLst>
          </p:cNvPr>
          <p:cNvSpPr>
            <a:spLocks noGrp="1"/>
          </p:cNvSpPr>
          <p:nvPr>
            <p:ph type="body" sz="quarter" idx="13"/>
          </p:nvPr>
        </p:nvSpPr>
        <p:spPr/>
        <p:txBody>
          <a:bodyPr rtlCol="0">
            <a:normAutofit fontScale="92500" lnSpcReduction="10000"/>
          </a:bodyPr>
          <a:lstStyle/>
          <a:p>
            <a:pPr rtl="0"/>
            <a:r>
              <a:rPr lang="es-US" sz="3600"/>
              <a:t>Atmósferas peligrosas y espacios confinados</a:t>
            </a:r>
          </a:p>
        </p:txBody>
      </p:sp>
      <p:pic>
        <p:nvPicPr>
          <p:cNvPr id="2" name="Picture 1">
            <a:extLst>
              <a:ext uri="{FF2B5EF4-FFF2-40B4-BE49-F238E27FC236}">
                <a16:creationId xmlns:a16="http://schemas.microsoft.com/office/drawing/2014/main" id="{8C912C0D-BB30-4A70-8267-FBC490E7CD28}"/>
              </a:ext>
            </a:extLst>
          </p:cNvPr>
          <p:cNvPicPr>
            <a:picLocks noChangeAspect="1"/>
          </p:cNvPicPr>
          <p:nvPr/>
        </p:nvPicPr>
        <p:blipFill>
          <a:blip r:embed="rId3"/>
          <a:stretch>
            <a:fillRect/>
          </a:stretch>
        </p:blipFill>
        <p:spPr>
          <a:xfrm>
            <a:off x="822734" y="1653526"/>
            <a:ext cx="2816493" cy="1584277"/>
          </a:xfrm>
          <a:prstGeom prst="rect">
            <a:avLst/>
          </a:prstGeom>
        </p:spPr>
      </p:pic>
      <p:pic>
        <p:nvPicPr>
          <p:cNvPr id="8" name="Picture 7">
            <a:extLst>
              <a:ext uri="{FF2B5EF4-FFF2-40B4-BE49-F238E27FC236}">
                <a16:creationId xmlns:a16="http://schemas.microsoft.com/office/drawing/2014/main" id="{1E2140B7-0F70-4EB7-80F6-FF09FB96339C}"/>
              </a:ext>
            </a:extLst>
          </p:cNvPr>
          <p:cNvPicPr>
            <a:picLocks noChangeAspect="1"/>
          </p:cNvPicPr>
          <p:nvPr/>
        </p:nvPicPr>
        <p:blipFill>
          <a:blip r:embed="rId4"/>
          <a:stretch>
            <a:fillRect/>
          </a:stretch>
        </p:blipFill>
        <p:spPr>
          <a:xfrm>
            <a:off x="3838677" y="3352800"/>
            <a:ext cx="3293733" cy="2470300"/>
          </a:xfrm>
          <a:prstGeom prst="rect">
            <a:avLst/>
          </a:prstGeom>
        </p:spPr>
      </p:pic>
      <p:pic>
        <p:nvPicPr>
          <p:cNvPr id="10" name="Picture 9">
            <a:extLst>
              <a:ext uri="{FF2B5EF4-FFF2-40B4-BE49-F238E27FC236}">
                <a16:creationId xmlns:a16="http://schemas.microsoft.com/office/drawing/2014/main" id="{ADEEA68D-0F84-4130-B81A-CC3E5F1148BF}"/>
              </a:ext>
            </a:extLst>
          </p:cNvPr>
          <p:cNvPicPr>
            <a:picLocks noChangeAspect="1"/>
          </p:cNvPicPr>
          <p:nvPr/>
        </p:nvPicPr>
        <p:blipFill>
          <a:blip r:embed="rId5"/>
          <a:stretch>
            <a:fillRect/>
          </a:stretch>
        </p:blipFill>
        <p:spPr>
          <a:xfrm>
            <a:off x="7799274" y="1488086"/>
            <a:ext cx="3810330" cy="2859272"/>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42228243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9E91D48-B567-4FF2-8E96-8A001B9BF8FF}"/>
              </a:ext>
            </a:extLst>
          </p:cNvPr>
          <p:cNvSpPr>
            <a:spLocks noGrp="1"/>
          </p:cNvSpPr>
          <p:nvPr>
            <p:ph type="body" sz="quarter" idx="13"/>
          </p:nvPr>
        </p:nvSpPr>
        <p:spPr>
          <a:xfrm>
            <a:off x="1024321" y="461115"/>
            <a:ext cx="8021206" cy="914400"/>
          </a:xfrm>
        </p:spPr>
        <p:txBody>
          <a:bodyPr rtlCol="0">
            <a:normAutofit fontScale="92500" lnSpcReduction="10000"/>
          </a:bodyPr>
          <a:lstStyle/>
          <a:p>
            <a:pPr rtl="0"/>
            <a:r>
              <a:rPr lang="es-US" sz="3600"/>
              <a:t>Aguas estancadas y acumulación de agua</a:t>
            </a:r>
          </a:p>
        </p:txBody>
      </p:sp>
      <p:pic>
        <p:nvPicPr>
          <p:cNvPr id="5" name="Picture 4">
            <a:extLst>
              <a:ext uri="{FF2B5EF4-FFF2-40B4-BE49-F238E27FC236}">
                <a16:creationId xmlns:a16="http://schemas.microsoft.com/office/drawing/2014/main" id="{DBAD52B7-8405-4C19-948F-7ECCC8FC0136}"/>
              </a:ext>
            </a:extLst>
          </p:cNvPr>
          <p:cNvPicPr>
            <a:picLocks noChangeAspect="1"/>
          </p:cNvPicPr>
          <p:nvPr/>
        </p:nvPicPr>
        <p:blipFill>
          <a:blip r:embed="rId3"/>
          <a:stretch>
            <a:fillRect/>
          </a:stretch>
        </p:blipFill>
        <p:spPr>
          <a:xfrm>
            <a:off x="648253" y="2855963"/>
            <a:ext cx="1987468" cy="2542252"/>
          </a:xfrm>
          <a:prstGeom prst="rect">
            <a:avLst/>
          </a:prstGeom>
        </p:spPr>
      </p:pic>
      <p:pic>
        <p:nvPicPr>
          <p:cNvPr id="6" name="Picture 5">
            <a:extLst>
              <a:ext uri="{FF2B5EF4-FFF2-40B4-BE49-F238E27FC236}">
                <a16:creationId xmlns:a16="http://schemas.microsoft.com/office/drawing/2014/main" id="{8DA65BA5-CCD5-49AA-87FE-31B49810E973}"/>
              </a:ext>
            </a:extLst>
          </p:cNvPr>
          <p:cNvPicPr>
            <a:picLocks noChangeAspect="1"/>
          </p:cNvPicPr>
          <p:nvPr/>
        </p:nvPicPr>
        <p:blipFill>
          <a:blip r:embed="rId4"/>
          <a:stretch>
            <a:fillRect/>
          </a:stretch>
        </p:blipFill>
        <p:spPr>
          <a:xfrm>
            <a:off x="8254451" y="2334710"/>
            <a:ext cx="2840982" cy="3584759"/>
          </a:xfrm>
          <a:prstGeom prst="rect">
            <a:avLst/>
          </a:prstGeom>
        </p:spPr>
      </p:pic>
      <p:pic>
        <p:nvPicPr>
          <p:cNvPr id="7" name="Picture 6">
            <a:extLst>
              <a:ext uri="{FF2B5EF4-FFF2-40B4-BE49-F238E27FC236}">
                <a16:creationId xmlns:a16="http://schemas.microsoft.com/office/drawing/2014/main" id="{D8152F68-EBE9-4A6E-8259-0EC256227267}"/>
              </a:ext>
            </a:extLst>
          </p:cNvPr>
          <p:cNvPicPr>
            <a:picLocks noChangeAspect="1"/>
          </p:cNvPicPr>
          <p:nvPr/>
        </p:nvPicPr>
        <p:blipFill>
          <a:blip r:embed="rId5"/>
          <a:stretch>
            <a:fillRect/>
          </a:stretch>
        </p:blipFill>
        <p:spPr>
          <a:xfrm>
            <a:off x="3603222" y="1715423"/>
            <a:ext cx="3544830" cy="3969848"/>
          </a:xfrm>
          <a:prstGeom prst="rect">
            <a:avLst/>
          </a:prstGeom>
        </p:spPr>
      </p:pic>
      <p:pic>
        <p:nvPicPr>
          <p:cNvPr id="2" name="Picture 1">
            <a:extLst>
              <a:ext uri="{FF2B5EF4-FFF2-40B4-BE49-F238E27FC236}">
                <a16:creationId xmlns:a16="http://schemas.microsoft.com/office/drawing/2014/main" id="{A7BE8C89-583A-47B8-82A0-4C1DC9C66FAA}"/>
              </a:ext>
            </a:extLst>
          </p:cNvPr>
          <p:cNvPicPr>
            <a:picLocks noChangeAspect="1"/>
          </p:cNvPicPr>
          <p:nvPr/>
        </p:nvPicPr>
        <p:blipFill>
          <a:blip r:embed="rId6"/>
          <a:stretch>
            <a:fillRect/>
          </a:stretch>
        </p:blipFill>
        <p:spPr>
          <a:xfrm>
            <a:off x="5559388" y="1820671"/>
            <a:ext cx="1505843" cy="1505843"/>
          </a:xfrm>
          <a:prstGeom prst="rect">
            <a:avLst/>
          </a:prstGeom>
        </p:spPr>
      </p:pic>
      <p:pic>
        <p:nvPicPr>
          <p:cNvPr id="8" name="Picture 7">
            <a:extLst>
              <a:ext uri="{FF2B5EF4-FFF2-40B4-BE49-F238E27FC236}">
                <a16:creationId xmlns:a16="http://schemas.microsoft.com/office/drawing/2014/main" id="{01823BF6-197B-4821-A287-632F26128FBE}"/>
              </a:ext>
            </a:extLst>
          </p:cNvPr>
          <p:cNvPicPr>
            <a:picLocks noChangeAspect="1"/>
          </p:cNvPicPr>
          <p:nvPr/>
        </p:nvPicPr>
        <p:blipFill>
          <a:blip r:embed="rId6"/>
          <a:stretch>
            <a:fillRect/>
          </a:stretch>
        </p:blipFill>
        <p:spPr>
          <a:xfrm>
            <a:off x="9472626" y="2410607"/>
            <a:ext cx="1505843" cy="1505843"/>
          </a:xfrm>
          <a:prstGeom prst="rect">
            <a:avLst/>
          </a:prstGeom>
        </p:spPr>
      </p:pic>
      <p:pic>
        <p:nvPicPr>
          <p:cNvPr id="9" name="Picture 8">
            <a:extLst>
              <a:ext uri="{FF2B5EF4-FFF2-40B4-BE49-F238E27FC236}">
                <a16:creationId xmlns:a16="http://schemas.microsoft.com/office/drawing/2014/main" id="{18DCC35A-E316-481F-B6CE-D272A9A8D010}"/>
              </a:ext>
            </a:extLst>
          </p:cNvPr>
          <p:cNvPicPr>
            <a:picLocks noChangeAspect="1"/>
          </p:cNvPicPr>
          <p:nvPr/>
        </p:nvPicPr>
        <p:blipFill>
          <a:blip r:embed="rId6"/>
          <a:stretch>
            <a:fillRect/>
          </a:stretch>
        </p:blipFill>
        <p:spPr>
          <a:xfrm>
            <a:off x="816078" y="4407387"/>
            <a:ext cx="738095" cy="738095"/>
          </a:xfrm>
          <a:prstGeom prst="rect">
            <a:avLst/>
          </a:prstGeom>
        </p:spPr>
      </p:pic>
      <p:sp>
        <p:nvSpPr>
          <p:cNvPr id="11"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31274028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BB338F-9505-4CA6-AAC5-2C86AC2EEA69}"/>
              </a:ext>
            </a:extLst>
          </p:cNvPr>
          <p:cNvSpPr>
            <a:spLocks noGrp="1"/>
          </p:cNvSpPr>
          <p:nvPr>
            <p:ph type="body" sz="quarter" idx="10"/>
          </p:nvPr>
        </p:nvSpPr>
        <p:spPr>
          <a:xfrm>
            <a:off x="954088" y="1533224"/>
            <a:ext cx="10285998" cy="4257975"/>
          </a:xfrm>
        </p:spPr>
        <p:txBody>
          <a:bodyPr rtlCol="0">
            <a:normAutofit/>
          </a:bodyPr>
          <a:lstStyle/>
          <a:p>
            <a:pPr rtl="0"/>
            <a:r>
              <a:rPr lang="es-US" sz="2400"/>
              <a:t>Se deben proporcionar métodos para controlar las aguas estancadas </a:t>
            </a:r>
            <a:br>
              <a:rPr lang="es-US" sz="2400"/>
            </a:br>
            <a:r>
              <a:rPr lang="es-US" sz="2400"/>
              <a:t>y la acumulación de agua y deben consistir en lo siguiente si se permite que los trabajadores trabajen en la excavación:</a:t>
            </a:r>
          </a:p>
          <a:p>
            <a:pPr rtl="0"/>
            <a:endParaRPr lang="en-US" sz="400" dirty="0"/>
          </a:p>
          <a:p>
            <a:pPr lvl="2" rtl="0"/>
            <a:r>
              <a:rPr lang="es-US"/>
              <a:t>Uso de sistemas especiales de soporte o protección aprobados por un ingeniero profesional registrado.</a:t>
            </a:r>
          </a:p>
          <a:p>
            <a:pPr lvl="2" rtl="0"/>
            <a:r>
              <a:rPr lang="es-US"/>
              <a:t>Equipo de retirada del agua, es decir, bien apuntado, usado y monitoreado </a:t>
            </a:r>
            <a:br>
              <a:rPr lang="es-US"/>
            </a:br>
            <a:r>
              <a:rPr lang="es-US"/>
              <a:t>por una persona competente.</a:t>
            </a:r>
          </a:p>
          <a:p>
            <a:pPr lvl="2" rtl="0"/>
            <a:r>
              <a:rPr lang="es-US"/>
              <a:t>Arneses de seguridad y cuerdas de salvamento utilizados de conformidad </a:t>
            </a:r>
            <a:br>
              <a:rPr lang="es-US"/>
            </a:br>
            <a:r>
              <a:rPr lang="es-US"/>
              <a:t>con 29 CFR 1926.104.</a:t>
            </a:r>
          </a:p>
          <a:p>
            <a:pPr rtl="0"/>
            <a:endParaRPr lang="en-US" sz="400" dirty="0"/>
          </a:p>
        </p:txBody>
      </p:sp>
      <p:sp>
        <p:nvSpPr>
          <p:cNvPr id="3" name="Text Placeholder 2">
            <a:extLst>
              <a:ext uri="{FF2B5EF4-FFF2-40B4-BE49-F238E27FC236}">
                <a16:creationId xmlns:a16="http://schemas.microsoft.com/office/drawing/2014/main" id="{19E91D48-B567-4FF2-8E96-8A001B9BF8FF}"/>
              </a:ext>
            </a:extLst>
          </p:cNvPr>
          <p:cNvSpPr>
            <a:spLocks noGrp="1"/>
          </p:cNvSpPr>
          <p:nvPr>
            <p:ph type="body" sz="quarter" idx="13"/>
          </p:nvPr>
        </p:nvSpPr>
        <p:spPr>
          <a:xfrm>
            <a:off x="1024320" y="461115"/>
            <a:ext cx="7796123" cy="914400"/>
          </a:xfrm>
        </p:spPr>
        <p:txBody>
          <a:bodyPr rtlCol="0">
            <a:normAutofit fontScale="92500" lnSpcReduction="10000"/>
          </a:bodyPr>
          <a:lstStyle/>
          <a:p>
            <a:pPr rtl="0"/>
            <a:r>
              <a:rPr lang="es-US" sz="3600"/>
              <a:t>Aguas estancadas y acumulación de agua</a:t>
            </a:r>
          </a:p>
        </p:txBody>
      </p:sp>
      <p:sp>
        <p:nvSpPr>
          <p:cNvPr id="6"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9989271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BB338F-9505-4CA6-AAC5-2C86AC2EEA69}"/>
              </a:ext>
            </a:extLst>
          </p:cNvPr>
          <p:cNvSpPr>
            <a:spLocks noGrp="1"/>
          </p:cNvSpPr>
          <p:nvPr>
            <p:ph type="body" sz="quarter" idx="10"/>
          </p:nvPr>
        </p:nvSpPr>
        <p:spPr>
          <a:xfrm>
            <a:off x="874188" y="1615515"/>
            <a:ext cx="10295559" cy="4257975"/>
          </a:xfrm>
        </p:spPr>
        <p:txBody>
          <a:bodyPr rtlCol="0">
            <a:normAutofit/>
          </a:bodyPr>
          <a:lstStyle/>
          <a:p>
            <a:pPr rtl="0"/>
            <a:r>
              <a:rPr lang="es-US" sz="2400"/>
              <a:t>Se deben proporcionar métodos para controlar las aguas estancadas </a:t>
            </a:r>
            <a:br>
              <a:rPr lang="es-US" sz="2400"/>
            </a:br>
            <a:r>
              <a:rPr lang="es-US" sz="2400"/>
              <a:t>y la acumulación de agua y deben consistir en lo siguiente si se permite que los trabajadores trabajen en la excavación (continuación):</a:t>
            </a:r>
          </a:p>
          <a:p>
            <a:pPr rtl="0"/>
            <a:endParaRPr lang="en-US" sz="900" dirty="0"/>
          </a:p>
          <a:p>
            <a:pPr lvl="2" rtl="0"/>
            <a:r>
              <a:rPr lang="es-US"/>
              <a:t>Las aguas superficiales se desvían de la zanja.</a:t>
            </a:r>
          </a:p>
          <a:p>
            <a:pPr lvl="2" rtl="0"/>
            <a:r>
              <a:rPr lang="es-US"/>
              <a:t>Los trabajadores salen de la zanja durante las tormentas.</a:t>
            </a:r>
          </a:p>
          <a:p>
            <a:pPr lvl="2" rtl="0"/>
            <a:r>
              <a:rPr lang="es-US"/>
              <a:t>Las zanjas cuidadosamente inspeccionadas por una persona competente después de que llueva y antes de que se permita a los trabajadores volver </a:t>
            </a:r>
            <a:br>
              <a:rPr lang="es-US"/>
            </a:br>
            <a:r>
              <a:rPr lang="es-US"/>
              <a:t>a entrar en la zanja.</a:t>
            </a:r>
          </a:p>
          <a:p>
            <a:pPr rtl="0"/>
            <a:endParaRPr lang="en-US" sz="800" dirty="0"/>
          </a:p>
        </p:txBody>
      </p:sp>
      <p:sp>
        <p:nvSpPr>
          <p:cNvPr id="3" name="Text Placeholder 2">
            <a:extLst>
              <a:ext uri="{FF2B5EF4-FFF2-40B4-BE49-F238E27FC236}">
                <a16:creationId xmlns:a16="http://schemas.microsoft.com/office/drawing/2014/main" id="{19E91D48-B567-4FF2-8E96-8A001B9BF8FF}"/>
              </a:ext>
            </a:extLst>
          </p:cNvPr>
          <p:cNvSpPr>
            <a:spLocks noGrp="1"/>
          </p:cNvSpPr>
          <p:nvPr>
            <p:ph type="body" sz="quarter" idx="13"/>
          </p:nvPr>
        </p:nvSpPr>
        <p:spPr>
          <a:xfrm>
            <a:off x="1024321" y="461115"/>
            <a:ext cx="7866462" cy="914400"/>
          </a:xfrm>
        </p:spPr>
        <p:txBody>
          <a:bodyPr rtlCol="0">
            <a:normAutofit fontScale="92500" lnSpcReduction="10000"/>
          </a:bodyPr>
          <a:lstStyle/>
          <a:p>
            <a:pPr rtl="0"/>
            <a:r>
              <a:rPr lang="es-US" sz="3600"/>
              <a:t>Aguas estancadas y acumulación de agua</a:t>
            </a:r>
          </a:p>
        </p:txBody>
      </p:sp>
      <p:sp>
        <p:nvSpPr>
          <p:cNvPr id="6"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38424122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9E91D48-B567-4FF2-8E96-8A001B9BF8FF}"/>
              </a:ext>
            </a:extLst>
          </p:cNvPr>
          <p:cNvSpPr>
            <a:spLocks noGrp="1"/>
          </p:cNvSpPr>
          <p:nvPr>
            <p:ph type="body" sz="quarter" idx="13"/>
          </p:nvPr>
        </p:nvSpPr>
        <p:spPr>
          <a:xfrm>
            <a:off x="1024320" y="461115"/>
            <a:ext cx="7810191" cy="914400"/>
          </a:xfrm>
        </p:spPr>
        <p:txBody>
          <a:bodyPr rtlCol="0">
            <a:normAutofit fontScale="92500" lnSpcReduction="10000"/>
          </a:bodyPr>
          <a:lstStyle/>
          <a:p>
            <a:pPr rtl="0"/>
            <a:r>
              <a:rPr lang="es-US" sz="3600"/>
              <a:t>Aguas estancadas y acumulación de agua</a:t>
            </a:r>
          </a:p>
        </p:txBody>
      </p:sp>
      <p:pic>
        <p:nvPicPr>
          <p:cNvPr id="5" name="Picture 4">
            <a:extLst>
              <a:ext uri="{FF2B5EF4-FFF2-40B4-BE49-F238E27FC236}">
                <a16:creationId xmlns:a16="http://schemas.microsoft.com/office/drawing/2014/main" id="{C97F4E4F-7CDB-427F-B261-23AAD6B819E3}"/>
              </a:ext>
            </a:extLst>
          </p:cNvPr>
          <p:cNvPicPr>
            <a:picLocks noChangeAspect="1"/>
          </p:cNvPicPr>
          <p:nvPr/>
        </p:nvPicPr>
        <p:blipFill>
          <a:blip r:embed="rId3"/>
          <a:stretch>
            <a:fillRect/>
          </a:stretch>
        </p:blipFill>
        <p:spPr>
          <a:xfrm>
            <a:off x="715351" y="2937382"/>
            <a:ext cx="4572612" cy="2432027"/>
          </a:xfrm>
          <a:prstGeom prst="rect">
            <a:avLst/>
          </a:prstGeom>
        </p:spPr>
      </p:pic>
      <p:pic>
        <p:nvPicPr>
          <p:cNvPr id="6" name="Picture 5">
            <a:extLst>
              <a:ext uri="{FF2B5EF4-FFF2-40B4-BE49-F238E27FC236}">
                <a16:creationId xmlns:a16="http://schemas.microsoft.com/office/drawing/2014/main" id="{6C880215-992B-43C5-87A7-F39F80501AC5}"/>
              </a:ext>
            </a:extLst>
          </p:cNvPr>
          <p:cNvPicPr>
            <a:picLocks noChangeAspect="1"/>
          </p:cNvPicPr>
          <p:nvPr/>
        </p:nvPicPr>
        <p:blipFill>
          <a:blip r:embed="rId4"/>
          <a:stretch>
            <a:fillRect/>
          </a:stretch>
        </p:blipFill>
        <p:spPr>
          <a:xfrm>
            <a:off x="7021460" y="1622321"/>
            <a:ext cx="3292577" cy="4390103"/>
          </a:xfrm>
          <a:prstGeom prst="rect">
            <a:avLst/>
          </a:prstGeom>
        </p:spPr>
      </p:pic>
      <p:sp>
        <p:nvSpPr>
          <p:cNvPr id="7"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34126826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D3131D5-F58A-460D-91FE-186E016BFED0}"/>
              </a:ext>
            </a:extLst>
          </p:cNvPr>
          <p:cNvSpPr>
            <a:spLocks noGrp="1"/>
          </p:cNvSpPr>
          <p:nvPr>
            <p:ph type="body" sz="quarter" idx="13"/>
          </p:nvPr>
        </p:nvSpPr>
        <p:spPr/>
        <p:txBody>
          <a:bodyPr rtlCol="0"/>
          <a:lstStyle/>
          <a:p>
            <a:pPr rtl="0"/>
            <a:r>
              <a:rPr lang="es-US" sz="4000"/>
              <a:t>¿Tiene preguntas?</a:t>
            </a:r>
          </a:p>
        </p:txBody>
      </p:sp>
      <p:sp>
        <p:nvSpPr>
          <p:cNvPr id="4"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752746" y="6505416"/>
            <a:ext cx="4333875" cy="246063"/>
          </a:xfrm>
        </p:spPr>
        <p:txBody>
          <a:bodyPr rtlCol="0"/>
          <a:lstStyle/>
          <a:p>
            <a:pPr rtl="0"/>
            <a:r>
              <a:rPr lang="es-US" sz="900"/>
              <a:t>Riesgos </a:t>
            </a:r>
          </a:p>
        </p:txBody>
      </p:sp>
    </p:spTree>
    <p:extLst>
      <p:ext uri="{BB962C8B-B14F-4D97-AF65-F5344CB8AC3E}">
        <p14:creationId xmlns:p14="http://schemas.microsoft.com/office/powerpoint/2010/main" val="4115594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rtlCol="0">
            <a:normAutofit fontScale="92500" lnSpcReduction="10000"/>
          </a:bodyPr>
          <a:lstStyle/>
          <a:p>
            <a:pPr rtl="0"/>
            <a:r>
              <a:rPr lang="es-US" sz="3600"/>
              <a:t>Derrumbamientos, atrapado </a:t>
            </a:r>
            <a:br>
              <a:rPr lang="es-US" sz="3600"/>
            </a:br>
            <a:r>
              <a:rPr lang="es-US" sz="3600"/>
              <a:t>en medio/sumergimiento </a:t>
            </a:r>
          </a:p>
        </p:txBody>
      </p:sp>
      <p:pic>
        <p:nvPicPr>
          <p:cNvPr id="5" name="Picture 4">
            <a:extLst>
              <a:ext uri="{FF2B5EF4-FFF2-40B4-BE49-F238E27FC236}">
                <a16:creationId xmlns:a16="http://schemas.microsoft.com/office/drawing/2014/main" id="{45733BA5-0872-4407-82E6-6D37BF6E8141}"/>
              </a:ext>
            </a:extLst>
          </p:cNvPr>
          <p:cNvPicPr>
            <a:picLocks noChangeAspect="1"/>
          </p:cNvPicPr>
          <p:nvPr/>
        </p:nvPicPr>
        <p:blipFill>
          <a:blip r:embed="rId3"/>
          <a:stretch>
            <a:fillRect/>
          </a:stretch>
        </p:blipFill>
        <p:spPr>
          <a:xfrm>
            <a:off x="3803291" y="1455173"/>
            <a:ext cx="3532117" cy="4713111"/>
          </a:xfrm>
          <a:prstGeom prst="rect">
            <a:avLst/>
          </a:prstGeom>
        </p:spPr>
      </p:pic>
      <p:sp>
        <p:nvSpPr>
          <p:cNvPr id="7"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rtlCol="0"/>
          <a:lstStyle/>
          <a:p>
            <a:pPr rtl="0"/>
            <a:r>
              <a:rPr lang="es-US" sz="900"/>
              <a:t>Riesgos </a:t>
            </a:r>
          </a:p>
        </p:txBody>
      </p:sp>
    </p:spTree>
    <p:extLst>
      <p:ext uri="{BB962C8B-B14F-4D97-AF65-F5344CB8AC3E}">
        <p14:creationId xmlns:p14="http://schemas.microsoft.com/office/powerpoint/2010/main" val="2879138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rtlCol="0">
            <a:normAutofit fontScale="92500" lnSpcReduction="10000"/>
          </a:bodyPr>
          <a:lstStyle/>
          <a:p>
            <a:pPr rtl="0"/>
            <a:r>
              <a:rPr lang="es-US" sz="3600"/>
              <a:t>Derrumbamientos, atrapado </a:t>
            </a:r>
            <a:br>
              <a:rPr lang="es-US" sz="3600"/>
            </a:br>
            <a:r>
              <a:rPr lang="es-US" sz="3600"/>
              <a:t>en medio/sumergimiento </a:t>
            </a:r>
          </a:p>
        </p:txBody>
      </p:sp>
      <p:pic>
        <p:nvPicPr>
          <p:cNvPr id="5" name="Picture 4">
            <a:extLst>
              <a:ext uri="{FF2B5EF4-FFF2-40B4-BE49-F238E27FC236}">
                <a16:creationId xmlns:a16="http://schemas.microsoft.com/office/drawing/2014/main" id="{77D91145-F0C5-4B30-BA66-7F97CAF2D28F}"/>
              </a:ext>
            </a:extLst>
          </p:cNvPr>
          <p:cNvPicPr>
            <a:picLocks noChangeAspect="1"/>
          </p:cNvPicPr>
          <p:nvPr/>
        </p:nvPicPr>
        <p:blipFill>
          <a:blip r:embed="rId3"/>
          <a:stretch>
            <a:fillRect/>
          </a:stretch>
        </p:blipFill>
        <p:spPr>
          <a:xfrm>
            <a:off x="1918801" y="2209901"/>
            <a:ext cx="8354397" cy="3067563"/>
          </a:xfrm>
          <a:prstGeom prst="rect">
            <a:avLst/>
          </a:prstGeom>
        </p:spPr>
      </p:pic>
      <p:sp>
        <p:nvSpPr>
          <p:cNvPr id="8"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rtlCol="0"/>
          <a:lstStyle/>
          <a:p>
            <a:pPr rtl="0"/>
            <a:r>
              <a:rPr lang="es-US" sz="900"/>
              <a:t>Riesgos </a:t>
            </a:r>
          </a:p>
        </p:txBody>
      </p:sp>
    </p:spTree>
    <p:extLst>
      <p:ext uri="{BB962C8B-B14F-4D97-AF65-F5344CB8AC3E}">
        <p14:creationId xmlns:p14="http://schemas.microsoft.com/office/powerpoint/2010/main" val="2931626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p:txBody>
          <a:bodyPr rtlCol="0"/>
          <a:lstStyle/>
          <a:p>
            <a:pPr rtl="0"/>
            <a:r>
              <a:rPr lang="es-US" sz="2000"/>
              <a:t>Los </a:t>
            </a:r>
            <a:r>
              <a:rPr lang="es-US" sz="2000" b="1"/>
              <a:t>obstáculos del subsuelo</a:t>
            </a:r>
            <a:r>
              <a:rPr lang="es-US" sz="2000"/>
              <a:t> incluyen servicios públicos subterráneos, cimientos, arroyos, capas freáticas, bóvedas de transformadores y anomalías geológicas</a:t>
            </a:r>
            <a:r>
              <a:rPr lang="es-US" sz="1600"/>
              <a:t>.</a:t>
            </a:r>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lstStyle/>
          <a:p>
            <a:pPr rtl="0"/>
            <a:r>
              <a:rPr lang="es-US" sz="4000"/>
              <a:t>Obstáculos del subsuelo</a:t>
            </a:r>
          </a:p>
        </p:txBody>
      </p:sp>
      <p:pic>
        <p:nvPicPr>
          <p:cNvPr id="6" name="Picture 5">
            <a:extLst>
              <a:ext uri="{FF2B5EF4-FFF2-40B4-BE49-F238E27FC236}">
                <a16:creationId xmlns:a16="http://schemas.microsoft.com/office/drawing/2014/main" id="{5728C052-35FC-4D47-A402-3397733C1573}"/>
              </a:ext>
            </a:extLst>
          </p:cNvPr>
          <p:cNvPicPr>
            <a:picLocks noChangeAspect="1"/>
          </p:cNvPicPr>
          <p:nvPr/>
        </p:nvPicPr>
        <p:blipFill>
          <a:blip r:embed="rId3"/>
          <a:stretch>
            <a:fillRect/>
          </a:stretch>
        </p:blipFill>
        <p:spPr>
          <a:xfrm>
            <a:off x="2175811" y="3088582"/>
            <a:ext cx="2917434" cy="2185259"/>
          </a:xfrm>
          <a:prstGeom prst="rect">
            <a:avLst/>
          </a:prstGeom>
        </p:spPr>
      </p:pic>
      <p:pic>
        <p:nvPicPr>
          <p:cNvPr id="7" name="Picture 6">
            <a:extLst>
              <a:ext uri="{FF2B5EF4-FFF2-40B4-BE49-F238E27FC236}">
                <a16:creationId xmlns:a16="http://schemas.microsoft.com/office/drawing/2014/main" id="{77A0AF23-DD71-47E8-BD3B-C224154CDF0E}"/>
              </a:ext>
            </a:extLst>
          </p:cNvPr>
          <p:cNvPicPr>
            <a:picLocks noChangeAspect="1"/>
          </p:cNvPicPr>
          <p:nvPr/>
        </p:nvPicPr>
        <p:blipFill>
          <a:blip r:embed="rId4"/>
          <a:stretch>
            <a:fillRect/>
          </a:stretch>
        </p:blipFill>
        <p:spPr>
          <a:xfrm>
            <a:off x="6844683" y="2943626"/>
            <a:ext cx="2691387" cy="2809535"/>
          </a:xfrm>
          <a:prstGeom prst="rect">
            <a:avLst/>
          </a:prstGeom>
        </p:spPr>
      </p:pic>
      <p:pic>
        <p:nvPicPr>
          <p:cNvPr id="8" name="Picture 7">
            <a:extLst>
              <a:ext uri="{FF2B5EF4-FFF2-40B4-BE49-F238E27FC236}">
                <a16:creationId xmlns:a16="http://schemas.microsoft.com/office/drawing/2014/main" id="{8861EB0F-8092-4E31-B44E-8185511FECF4}"/>
              </a:ext>
            </a:extLst>
          </p:cNvPr>
          <p:cNvPicPr>
            <a:picLocks noChangeAspect="1"/>
          </p:cNvPicPr>
          <p:nvPr/>
        </p:nvPicPr>
        <p:blipFill>
          <a:blip r:embed="rId5"/>
          <a:stretch>
            <a:fillRect/>
          </a:stretch>
        </p:blipFill>
        <p:spPr>
          <a:xfrm>
            <a:off x="6948999" y="3163270"/>
            <a:ext cx="1095301" cy="1095301"/>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rtlCol="0"/>
          <a:lstStyle/>
          <a:p>
            <a:pPr rtl="0"/>
            <a:r>
              <a:rPr lang="es-US" sz="900"/>
              <a:t>Riesgos </a:t>
            </a:r>
          </a:p>
        </p:txBody>
      </p:sp>
    </p:spTree>
    <p:extLst>
      <p:ext uri="{BB962C8B-B14F-4D97-AF65-F5344CB8AC3E}">
        <p14:creationId xmlns:p14="http://schemas.microsoft.com/office/powerpoint/2010/main" val="735442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E4EEAE-30EE-4090-A084-A03B2671C0CC}"/>
              </a:ext>
            </a:extLst>
          </p:cNvPr>
          <p:cNvPicPr>
            <a:picLocks noChangeAspect="1"/>
          </p:cNvPicPr>
          <p:nvPr/>
        </p:nvPicPr>
        <p:blipFill>
          <a:blip r:embed="rId3"/>
          <a:stretch>
            <a:fillRect/>
          </a:stretch>
        </p:blipFill>
        <p:spPr>
          <a:xfrm>
            <a:off x="507129" y="1742921"/>
            <a:ext cx="4144968" cy="3065053"/>
          </a:xfrm>
          <a:prstGeom prst="rect">
            <a:avLst/>
          </a:prstGeom>
        </p:spPr>
      </p:pic>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lstStyle/>
          <a:p>
            <a:pPr rtl="0"/>
            <a:r>
              <a:rPr lang="es-US" sz="4000"/>
              <a:t>Obstáculos del subsuelo</a:t>
            </a:r>
          </a:p>
        </p:txBody>
      </p:sp>
      <p:pic>
        <p:nvPicPr>
          <p:cNvPr id="6" name="Picture 5">
            <a:extLst>
              <a:ext uri="{FF2B5EF4-FFF2-40B4-BE49-F238E27FC236}">
                <a16:creationId xmlns:a16="http://schemas.microsoft.com/office/drawing/2014/main" id="{835BE12B-E0F6-4C34-9273-2802B98E294A}"/>
              </a:ext>
            </a:extLst>
          </p:cNvPr>
          <p:cNvPicPr>
            <a:picLocks noChangeAspect="1"/>
          </p:cNvPicPr>
          <p:nvPr/>
        </p:nvPicPr>
        <p:blipFill>
          <a:blip r:embed="rId4"/>
          <a:stretch>
            <a:fillRect/>
          </a:stretch>
        </p:blipFill>
        <p:spPr>
          <a:xfrm>
            <a:off x="6250682" y="1817976"/>
            <a:ext cx="3896208" cy="2914941"/>
          </a:xfrm>
          <a:prstGeom prst="rect">
            <a:avLst/>
          </a:prstGeom>
        </p:spPr>
      </p:pic>
      <p:pic>
        <p:nvPicPr>
          <p:cNvPr id="2" name="Picture 1">
            <a:extLst>
              <a:ext uri="{FF2B5EF4-FFF2-40B4-BE49-F238E27FC236}">
                <a16:creationId xmlns:a16="http://schemas.microsoft.com/office/drawing/2014/main" id="{0DB11893-D792-4624-9698-0BE49EF1E666}"/>
              </a:ext>
            </a:extLst>
          </p:cNvPr>
          <p:cNvPicPr>
            <a:picLocks noChangeAspect="1"/>
          </p:cNvPicPr>
          <p:nvPr/>
        </p:nvPicPr>
        <p:blipFill>
          <a:blip r:embed="rId5"/>
          <a:stretch>
            <a:fillRect/>
          </a:stretch>
        </p:blipFill>
        <p:spPr>
          <a:xfrm>
            <a:off x="1184032" y="2597420"/>
            <a:ext cx="1505843" cy="1505843"/>
          </a:xfrm>
          <a:prstGeom prst="rect">
            <a:avLst/>
          </a:prstGeom>
        </p:spPr>
      </p:pic>
      <p:pic>
        <p:nvPicPr>
          <p:cNvPr id="7" name="Picture 6">
            <a:extLst>
              <a:ext uri="{FF2B5EF4-FFF2-40B4-BE49-F238E27FC236}">
                <a16:creationId xmlns:a16="http://schemas.microsoft.com/office/drawing/2014/main" id="{9F834A6F-52D8-41A6-8ADE-14CF988958F6}"/>
              </a:ext>
            </a:extLst>
          </p:cNvPr>
          <p:cNvPicPr>
            <a:picLocks noChangeAspect="1"/>
          </p:cNvPicPr>
          <p:nvPr/>
        </p:nvPicPr>
        <p:blipFill>
          <a:blip r:embed="rId5"/>
          <a:stretch>
            <a:fillRect/>
          </a:stretch>
        </p:blipFill>
        <p:spPr>
          <a:xfrm>
            <a:off x="6250682" y="3171748"/>
            <a:ext cx="1505843" cy="1505843"/>
          </a:xfrm>
          <a:prstGeom prst="rect">
            <a:avLst/>
          </a:prstGeom>
        </p:spPr>
      </p:pic>
      <p:sp>
        <p:nvSpPr>
          <p:cNvPr id="9"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rtlCol="0"/>
          <a:lstStyle/>
          <a:p>
            <a:pPr rtl="0"/>
            <a:r>
              <a:rPr lang="es-US" sz="900"/>
              <a:t>Riesgos </a:t>
            </a:r>
          </a:p>
        </p:txBody>
      </p:sp>
    </p:spTree>
    <p:extLst>
      <p:ext uri="{BB962C8B-B14F-4D97-AF65-F5344CB8AC3E}">
        <p14:creationId xmlns:p14="http://schemas.microsoft.com/office/powerpoint/2010/main" val="2154676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rtlCol="0"/>
          <a:lstStyle/>
          <a:p>
            <a:pPr rtl="0"/>
            <a:r>
              <a:rPr lang="es-US" sz="4000"/>
              <a:t>Obstáculos del subsuelo</a:t>
            </a:r>
          </a:p>
        </p:txBody>
      </p:sp>
      <p:pic>
        <p:nvPicPr>
          <p:cNvPr id="5" name="Picture 4">
            <a:extLst>
              <a:ext uri="{FF2B5EF4-FFF2-40B4-BE49-F238E27FC236}">
                <a16:creationId xmlns:a16="http://schemas.microsoft.com/office/drawing/2014/main" id="{A69CF2DD-5E8D-454E-911B-779FF13E4A06}"/>
              </a:ext>
            </a:extLst>
          </p:cNvPr>
          <p:cNvPicPr>
            <a:picLocks noChangeAspect="1"/>
          </p:cNvPicPr>
          <p:nvPr/>
        </p:nvPicPr>
        <p:blipFill>
          <a:blip r:embed="rId3"/>
          <a:stretch>
            <a:fillRect/>
          </a:stretch>
        </p:blipFill>
        <p:spPr>
          <a:xfrm>
            <a:off x="954088" y="1743228"/>
            <a:ext cx="3810000" cy="2466975"/>
          </a:xfrm>
          <a:prstGeom prst="rect">
            <a:avLst/>
          </a:prstGeom>
        </p:spPr>
      </p:pic>
      <p:pic>
        <p:nvPicPr>
          <p:cNvPr id="6" name="Picture 5">
            <a:extLst>
              <a:ext uri="{FF2B5EF4-FFF2-40B4-BE49-F238E27FC236}">
                <a16:creationId xmlns:a16="http://schemas.microsoft.com/office/drawing/2014/main" id="{0ABE0F5E-F03A-41EB-99FB-929368D526D4}"/>
              </a:ext>
            </a:extLst>
          </p:cNvPr>
          <p:cNvPicPr>
            <a:picLocks noChangeAspect="1"/>
          </p:cNvPicPr>
          <p:nvPr/>
        </p:nvPicPr>
        <p:blipFill>
          <a:blip r:embed="rId4"/>
          <a:stretch>
            <a:fillRect/>
          </a:stretch>
        </p:blipFill>
        <p:spPr>
          <a:xfrm>
            <a:off x="5857332" y="2298137"/>
            <a:ext cx="5517515" cy="2726148"/>
          </a:xfrm>
          <a:prstGeom prst="rect">
            <a:avLst/>
          </a:prstGeom>
        </p:spPr>
      </p:pic>
      <p:sp>
        <p:nvSpPr>
          <p:cNvPr id="7"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rtlCol="0"/>
          <a:lstStyle/>
          <a:p>
            <a:pPr rtl="0"/>
            <a:r>
              <a:rPr lang="es-US" sz="900"/>
              <a:t>Riesgos </a:t>
            </a:r>
          </a:p>
        </p:txBody>
      </p:sp>
    </p:spTree>
    <p:extLst>
      <p:ext uri="{BB962C8B-B14F-4D97-AF65-F5344CB8AC3E}">
        <p14:creationId xmlns:p14="http://schemas.microsoft.com/office/powerpoint/2010/main" val="3626449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2.xml><?xml version="1.0" encoding="utf-8"?>
<ds:datastoreItem xmlns:ds="http://schemas.openxmlformats.org/officeDocument/2006/customXml" ds:itemID="{1F135163-9028-4DE2-A1E6-1493D2DF2C0F}"/>
</file>

<file path=customXml/itemProps3.xml><?xml version="1.0" encoding="utf-8"?>
<ds:datastoreItem xmlns:ds="http://schemas.openxmlformats.org/officeDocument/2006/customXml" ds:itemID="{031AA14B-9A1A-4EB6-A364-EA762763A18F}">
  <ds:schemaRefs>
    <ds:schemaRef ds:uri="246ca8ae-6e08-4796-a588-b174448290c0"/>
    <ds:schemaRef ds:uri="3eb2361b-8c8e-47d5-8d05-b9366176417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1c9a19bd-b907-49a7-9695-f54f6a240b79"/>
    <ds:schemaRef ds:uri="422d50a2-91e8-4738-97cd-d5a6a9b90bb7"/>
  </ds:schemaRefs>
</ds:datastoreItem>
</file>

<file path=docProps/app.xml><?xml version="1.0" encoding="utf-8"?>
<Properties xmlns="http://schemas.openxmlformats.org/officeDocument/2006/extended-properties" xmlns:vt="http://schemas.openxmlformats.org/officeDocument/2006/docPropsVTypes">
  <TotalTime>1096</TotalTime>
  <Words>6115</Words>
  <Application>Microsoft Office PowerPoint</Application>
  <PresentationFormat>Widescreen</PresentationFormat>
  <Paragraphs>391</Paragraphs>
  <Slides>47</Slides>
  <Notes>47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47</vt:i4>
      </vt:variant>
    </vt:vector>
  </HeadingPairs>
  <TitlesOfParts>
    <vt:vector size="55" baseType="lpstr">
      <vt:lpstr>Poppins</vt:lpstr>
      <vt:lpstr>Arial</vt:lpstr>
      <vt:lpstr>Nunito</vt:lpstr>
      <vt:lpstr>Nunito ExtraLight</vt:lpstr>
      <vt:lpstr>Nunito Light</vt:lpstr>
      <vt:lpstr>Calibri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48</cp:revision>
  <cp:lastPrinted>2020-03-03T16:06:55Z</cp:lastPrinted>
  <dcterms:created xsi:type="dcterms:W3CDTF">2019-05-30T18:50:33Z</dcterms:created>
  <dcterms:modified xsi:type="dcterms:W3CDTF">2022-03-03T21:08:44Z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