
<file path=[Content_Types].xml><?xml version="1.0" encoding="utf-8"?>
<Types xmlns="http://schemas.openxmlformats.org/package/2006/content-types">
  <Default Extension="fntdata" ContentType="application/x-fontdata"/>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1.jpg" ContentType="image/jpg"/>
  <Override PartName="/ppt/notesSlides/notesSlide5.xml" ContentType="application/vnd.openxmlformats-officedocument.presentationml.notesSlide+xml"/>
  <Override PartName="/ppt/media/image12.jpg" ContentType="image/jp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2"/>
  </p:notesMasterIdLst>
  <p:handoutMasterIdLst>
    <p:handoutMasterId r:id="rId33"/>
  </p:handoutMasterIdLst>
  <p:sldIdLst>
    <p:sldId id="257" r:id="rId5"/>
    <p:sldId id="325" r:id="rId6"/>
    <p:sldId id="319" r:id="rId7"/>
    <p:sldId id="324" r:id="rId8"/>
    <p:sldId id="320" r:id="rId9"/>
    <p:sldId id="322" r:id="rId10"/>
    <p:sldId id="323" r:id="rId11"/>
    <p:sldId id="315" r:id="rId12"/>
    <p:sldId id="287" r:id="rId13"/>
    <p:sldId id="318" r:id="rId14"/>
    <p:sldId id="310" r:id="rId15"/>
    <p:sldId id="311" r:id="rId16"/>
    <p:sldId id="312" r:id="rId17"/>
    <p:sldId id="308" r:id="rId18"/>
    <p:sldId id="307" r:id="rId19"/>
    <p:sldId id="304" r:id="rId20"/>
    <p:sldId id="309" r:id="rId21"/>
    <p:sldId id="316" r:id="rId22"/>
    <p:sldId id="306" r:id="rId23"/>
    <p:sldId id="313" r:id="rId24"/>
    <p:sldId id="314" r:id="rId25"/>
    <p:sldId id="317" r:id="rId26"/>
    <p:sldId id="305" r:id="rId27"/>
    <p:sldId id="301" r:id="rId28"/>
    <p:sldId id="302" r:id="rId29"/>
    <p:sldId id="299" r:id="rId30"/>
    <p:sldId id="298" r:id="rId31"/>
  </p:sldIdLst>
  <p:sldSz cx="12192000" cy="6858000"/>
  <p:notesSz cx="7315200" cy="9601200"/>
  <p:embeddedFontLst>
    <p:embeddedFont>
      <p:font typeface="Calibri" panose="020F0502020204030204" pitchFamily="34" charset="0"/>
      <p:regular r:id="rId34"/>
      <p:bold r:id="rId35"/>
      <p:italic r:id="rId36"/>
      <p:boldItalic r:id="rId37"/>
    </p:embeddedFont>
    <p:embeddedFont>
      <p:font typeface="Calibri Light" panose="020F0302020204030204" pitchFamily="34" charset="0"/>
      <p:regular r:id="rId38"/>
      <p:italic r:id="rId39"/>
    </p:embeddedFont>
    <p:embeddedFont>
      <p:font typeface="Nunito" panose="00000500000000000000" pitchFamily="2" charset="0"/>
      <p:regular r:id="rId40"/>
      <p:bold r:id="rId41"/>
      <p:italic r:id="rId42"/>
      <p:boldItalic r:id="rId43"/>
    </p:embeddedFont>
    <p:embeddedFont>
      <p:font typeface="Nunito ExtraLight" panose="00000300000000000000" pitchFamily="2" charset="0"/>
      <p:regular r:id="rId44"/>
      <p:italic r:id="rId45"/>
    </p:embeddedFont>
    <p:embeddedFont>
      <p:font typeface="Nunito Light" panose="00000400000000000000" pitchFamily="2" charset="0"/>
      <p:regular r:id="rId46"/>
      <p:italic r:id="rId47"/>
    </p:embeddedFont>
    <p:embeddedFont>
      <p:font typeface="Poppins" panose="00000500000000000000" pitchFamily="2" charset="0"/>
      <p:regular r:id="rId48"/>
      <p:bold r:id="rId49"/>
      <p:italic r:id="rId50"/>
      <p:boldItalic r:id="rId5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3F4D8F-37CE-46E4-8995-25863437BCE8}" v="2" dt="2022-03-04T14:20:22.3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32" autoAdjust="0"/>
    <p:restoredTop sz="88602" autoAdjust="0"/>
  </p:normalViewPr>
  <p:slideViewPr>
    <p:cSldViewPr snapToGrid="0" snapToObjects="1">
      <p:cViewPr varScale="1">
        <p:scale>
          <a:sx n="56" d="100"/>
          <a:sy n="56" d="100"/>
        </p:scale>
        <p:origin x="852" y="44"/>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font" Target="fonts/font8.fntdata"/><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49" Type="http://schemas.openxmlformats.org/officeDocument/2006/relationships/font" Target="fonts/font16.fntdata"/><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11.fntdata"/><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E665A9A1-2790-41A5-AF61-6E5AD5CE72A1}"/>
    <pc:docChg chg="modSld">
      <pc:chgData name="Nazia Shah" userId="834fe6aa-7260-4947-9af5-9af74eff913c" providerId="ADAL" clId="{E665A9A1-2790-41A5-AF61-6E5AD5CE72A1}" dt="2021-03-19T12:27:16.859" v="12" actId="20577"/>
      <pc:docMkLst>
        <pc:docMk/>
      </pc:docMkLst>
      <pc:sldChg chg="modSp mod">
        <pc:chgData name="Nazia Shah" userId="834fe6aa-7260-4947-9af5-9af74eff913c" providerId="ADAL" clId="{E665A9A1-2790-41A5-AF61-6E5AD5CE72A1}" dt="2021-03-19T12:27:16.859" v="12" actId="20577"/>
        <pc:sldMkLst>
          <pc:docMk/>
          <pc:sldMk cId="3469090817" sldId="325"/>
        </pc:sldMkLst>
        <pc:spChg chg="mod">
          <ac:chgData name="Nazia Shah" userId="834fe6aa-7260-4947-9af5-9af74eff913c" providerId="ADAL" clId="{E665A9A1-2790-41A5-AF61-6E5AD5CE72A1}" dt="2021-03-19T12:27:16.859" v="12" actId="20577"/>
          <ac:spMkLst>
            <pc:docMk/>
            <pc:sldMk cId="3469090817" sldId="325"/>
            <ac:spMk id="3" creationId="{80540183-87AE-4BBF-B896-DC369C523E2F}"/>
          </ac:spMkLst>
        </pc:spChg>
        <pc:spChg chg="mod">
          <ac:chgData name="Nazia Shah" userId="834fe6aa-7260-4947-9af5-9af74eff913c" providerId="ADAL" clId="{E665A9A1-2790-41A5-AF61-6E5AD5CE72A1}" dt="2021-03-19T12:27:03.510" v="0"/>
          <ac:spMkLst>
            <pc:docMk/>
            <pc:sldMk cId="3469090817" sldId="325"/>
            <ac:spMk id="4" creationId="{CF681C8C-0D74-48EF-B78A-80CA2F2BAF3A}"/>
          </ac:spMkLst>
        </pc:spChg>
      </pc:sldChg>
    </pc:docChg>
  </pc:docChgLst>
  <pc:docChgLst>
    <pc:chgData name="Nazia Shah" userId="834fe6aa-7260-4947-9af5-9af74eff913c" providerId="ADAL" clId="{6C3F4D8F-37CE-46E4-8995-25863437BCE8}"/>
    <pc:docChg chg="custSel modSld">
      <pc:chgData name="Nazia Shah" userId="834fe6aa-7260-4947-9af5-9af74eff913c" providerId="ADAL" clId="{6C3F4D8F-37CE-46E4-8995-25863437BCE8}" dt="2022-03-04T14:20:22.351" v="11"/>
      <pc:docMkLst>
        <pc:docMk/>
      </pc:docMkLst>
      <pc:sldChg chg="modSp mod">
        <pc:chgData name="Nazia Shah" userId="834fe6aa-7260-4947-9af5-9af74eff913c" providerId="ADAL" clId="{6C3F4D8F-37CE-46E4-8995-25863437BCE8}" dt="2022-03-03T19:11:50.219" v="5" actId="27636"/>
        <pc:sldMkLst>
          <pc:docMk/>
          <pc:sldMk cId="2949312402" sldId="257"/>
        </pc:sldMkLst>
        <pc:spChg chg="mod">
          <ac:chgData name="Nazia Shah" userId="834fe6aa-7260-4947-9af5-9af74eff913c" providerId="ADAL" clId="{6C3F4D8F-37CE-46E4-8995-25863437BCE8}" dt="2022-03-03T19:11:50.219" v="5" actId="27636"/>
          <ac:spMkLst>
            <pc:docMk/>
            <pc:sldMk cId="2949312402" sldId="257"/>
            <ac:spMk id="3" creationId="{01700092-37DC-0D44-AD62-E34A154E92D6}"/>
          </ac:spMkLst>
        </pc:spChg>
      </pc:sldChg>
      <pc:sldChg chg="addSp delSp modSp mod">
        <pc:chgData name="Nazia Shah" userId="834fe6aa-7260-4947-9af5-9af74eff913c" providerId="ADAL" clId="{6C3F4D8F-37CE-46E4-8995-25863437BCE8}" dt="2022-03-04T14:20:22.351" v="11"/>
        <pc:sldMkLst>
          <pc:docMk/>
          <pc:sldMk cId="4055301911" sldId="318"/>
        </pc:sldMkLst>
        <pc:spChg chg="del mod">
          <ac:chgData name="Nazia Shah" userId="834fe6aa-7260-4947-9af5-9af74eff913c" providerId="ADAL" clId="{6C3F4D8F-37CE-46E4-8995-25863437BCE8}" dt="2022-03-04T14:20:14.957" v="10" actId="478"/>
          <ac:spMkLst>
            <pc:docMk/>
            <pc:sldMk cId="4055301911" sldId="318"/>
            <ac:spMk id="17" creationId="{4BEF48C8-2C27-409A-8500-A0A3417B5CFA}"/>
          </ac:spMkLst>
        </pc:spChg>
        <pc:spChg chg="add mod">
          <ac:chgData name="Nazia Shah" userId="834fe6aa-7260-4947-9af5-9af74eff913c" providerId="ADAL" clId="{6C3F4D8F-37CE-46E4-8995-25863437BCE8}" dt="2022-03-04T14:20:22.351" v="11"/>
          <ac:spMkLst>
            <pc:docMk/>
            <pc:sldMk cId="4055301911" sldId="318"/>
            <ac:spMk id="19" creationId="{6FA0BC34-EDDA-450E-A51D-43228BF54826}"/>
          </ac:spMkLst>
        </pc:spChg>
      </pc:sldChg>
      <pc:sldChg chg="addSp delSp modSp mod">
        <pc:chgData name="Nazia Shah" userId="834fe6aa-7260-4947-9af5-9af74eff913c" providerId="ADAL" clId="{6C3F4D8F-37CE-46E4-8995-25863437BCE8}" dt="2022-03-03T19:29:47.095" v="8"/>
        <pc:sldMkLst>
          <pc:docMk/>
          <pc:sldMk cId="3469090817" sldId="325"/>
        </pc:sldMkLst>
        <pc:spChg chg="del">
          <ac:chgData name="Nazia Shah" userId="834fe6aa-7260-4947-9af5-9af74eff913c" providerId="ADAL" clId="{6C3F4D8F-37CE-46E4-8995-25863437BCE8}" dt="2022-03-03T19:29:44.276" v="6" actId="478"/>
          <ac:spMkLst>
            <pc:docMk/>
            <pc:sldMk cId="3469090817" sldId="325"/>
            <ac:spMk id="4" creationId="{CF681C8C-0D74-48EF-B78A-80CA2F2BAF3A}"/>
          </ac:spMkLst>
        </pc:spChg>
        <pc:spChg chg="add del mod">
          <ac:chgData name="Nazia Shah" userId="834fe6aa-7260-4947-9af5-9af74eff913c" providerId="ADAL" clId="{6C3F4D8F-37CE-46E4-8995-25863437BCE8}" dt="2022-03-03T19:29:46.242" v="7" actId="478"/>
          <ac:spMkLst>
            <pc:docMk/>
            <pc:sldMk cId="3469090817" sldId="325"/>
            <ac:spMk id="6" creationId="{3555A479-7643-4CAE-96F4-A943E1793F6A}"/>
          </ac:spMkLst>
        </pc:spChg>
        <pc:spChg chg="add mod">
          <ac:chgData name="Nazia Shah" userId="834fe6aa-7260-4947-9af5-9af74eff913c" providerId="ADAL" clId="{6C3F4D8F-37CE-46E4-8995-25863437BCE8}" dt="2022-03-03T19:29:47.095" v="8"/>
          <ac:spMkLst>
            <pc:docMk/>
            <pc:sldMk cId="3469090817" sldId="325"/>
            <ac:spMk id="7" creationId="{98EF4235-A253-4AB9-8665-94075BAB32E7}"/>
          </ac:spMkLst>
        </pc:spChg>
      </pc:sldChg>
    </pc:docChg>
  </pc:docChgLst>
  <pc:docChgLst>
    <pc:chgData name="Nazia Shah" clId="Web-{24F5248E-3845-4E96-A5E5-724152F20A7F}"/>
    <pc:docChg chg="modSld">
      <pc:chgData name="Nazia Shah" userId="" providerId="" clId="Web-{24F5248E-3845-4E96-A5E5-724152F20A7F}" dt="2021-04-06T19:29:37.302" v="4" actId="20577"/>
      <pc:docMkLst>
        <pc:docMk/>
      </pc:docMkLst>
      <pc:sldChg chg="modSp">
        <pc:chgData name="Nazia Shah" userId="" providerId="" clId="Web-{24F5248E-3845-4E96-A5E5-724152F20A7F}" dt="2021-04-06T19:29:37.302" v="4" actId="20577"/>
        <pc:sldMkLst>
          <pc:docMk/>
          <pc:sldMk cId="1853939" sldId="324"/>
        </pc:sldMkLst>
        <pc:spChg chg="mod">
          <ac:chgData name="Nazia Shah" userId="" providerId="" clId="Web-{24F5248E-3845-4E96-A5E5-724152F20A7F}" dt="2021-04-06T19:29:37.302" v="4" actId="20577"/>
          <ac:spMkLst>
            <pc:docMk/>
            <pc:sldMk cId="1853939" sldId="324"/>
            <ac:spMk id="5" creationId="{CA7C2651-3554-4485-A33E-546FDF32C569}"/>
          </ac:spMkLst>
        </pc:spChg>
      </pc:sldChg>
    </pc:docChg>
  </pc:docChgLst>
  <pc:docChgLst>
    <pc:chgData name="Nazia Shah" clId="Web-{6C8F7DA4-EB80-447A-8070-C2565849D310}"/>
    <pc:docChg chg="modSld">
      <pc:chgData name="Nazia Shah" userId="" providerId="" clId="Web-{6C8F7DA4-EB80-447A-8070-C2565849D310}" dt="2021-04-06T19:30:17.784" v="8" actId="14100"/>
      <pc:docMkLst>
        <pc:docMk/>
      </pc:docMkLst>
      <pc:sldChg chg="modSp">
        <pc:chgData name="Nazia Shah" userId="" providerId="" clId="Web-{6C8F7DA4-EB80-447A-8070-C2565849D310}" dt="2021-04-06T19:30:17.784" v="8" actId="14100"/>
        <pc:sldMkLst>
          <pc:docMk/>
          <pc:sldMk cId="1853939" sldId="324"/>
        </pc:sldMkLst>
        <pc:spChg chg="mod">
          <ac:chgData name="Nazia Shah" userId="" providerId="" clId="Web-{6C8F7DA4-EB80-447A-8070-C2565849D310}" dt="2021-04-06T19:30:17.784" v="8" actId="14100"/>
          <ac:spMkLst>
            <pc:docMk/>
            <pc:sldMk cId="1853939" sldId="324"/>
            <ac:spMk id="5" creationId="{CA7C2651-3554-4485-A33E-546FDF32C56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Ensuring that everyone is working safely around underground facilities is key to damage prevention.  Below, we outlined some of the main factors to consider when working near each type of utility and what to do if a damage occurs.  It is important to keep yourself and your crew safe so that everyone can go home at the end of the day.</a:t>
            </a:r>
          </a:p>
          <a:p>
            <a:endParaRPr lang="en-US" dirty="0"/>
          </a:p>
          <a:p>
            <a:r>
              <a:rPr lang="en-US" dirty="0"/>
              <a:t> </a:t>
            </a:r>
          </a:p>
          <a:p>
            <a:endParaRPr lang="en-US" dirty="0"/>
          </a:p>
          <a:p>
            <a:r>
              <a:rPr lang="en-US" dirty="0"/>
              <a:t>GENERAL SAFETY AT THE WORKSITE:</a:t>
            </a:r>
          </a:p>
          <a:p>
            <a:endParaRPr lang="en-US" dirty="0"/>
          </a:p>
          <a:p>
            <a:r>
              <a:rPr lang="en-US" dirty="0"/>
              <a:t>Always verify marking instructions before beginning your work by using a copy of the Locate Ticket to confirm the markings are correct and match the ticket.</a:t>
            </a:r>
          </a:p>
          <a:p>
            <a:r>
              <a:rPr lang="en-US" dirty="0"/>
              <a:t>Take photos or video to document the markings before you start to dig.</a:t>
            </a:r>
          </a:p>
          <a:p>
            <a:r>
              <a:rPr lang="en-US" dirty="0"/>
              <a:t>Do NOT excavate outside your requested area of work.</a:t>
            </a:r>
          </a:p>
          <a:p>
            <a:r>
              <a:rPr lang="en-US" dirty="0"/>
              <a:t>If you are going to dig outside of the marking instructions, you MUST call Diggers Hotline for a new locate request that will cover the expanded dig area.</a:t>
            </a:r>
          </a:p>
          <a:p>
            <a:r>
              <a:rPr lang="en-US" dirty="0"/>
              <a:t>Never assume a site is clear if you see no marks. Above ground indicators can give clues as to what may not have been marked at a job site.</a:t>
            </a:r>
          </a:p>
          <a:p>
            <a:r>
              <a:rPr lang="en-US" dirty="0"/>
              <a:t>Contact your local utility or utility locator with any questions or concerns of confusing or missing locate markings. It is always a good idea to request additional information if the markings are not clear.</a:t>
            </a:r>
          </a:p>
          <a:p>
            <a:r>
              <a:rPr lang="en-US" dirty="0"/>
              <a:t> </a:t>
            </a:r>
          </a:p>
          <a:p>
            <a:endParaRPr lang="en-US" dirty="0"/>
          </a:p>
          <a:p>
            <a:r>
              <a:rPr lang="en-US" dirty="0"/>
              <a:t>NATURAL GAS &amp; PETROLEUM PIPELINES:</a:t>
            </a:r>
          </a:p>
          <a:p>
            <a:endParaRPr lang="en-US" dirty="0"/>
          </a:p>
          <a:p>
            <a:r>
              <a:rPr lang="en-US" dirty="0"/>
              <a:t>Transmission pipeline companies generally require a company representative to be on site when digging near a pipeline. This is referred to as a Watchdog or Standby.</a:t>
            </a:r>
          </a:p>
          <a:p>
            <a:r>
              <a:rPr lang="en-US" dirty="0"/>
              <a:t>The facility owner MUST be notified any time it’s suspected that damage has occurred to a facility. It’s the law. Even something as minor as a dent or scratch can cause facility failure down the road.</a:t>
            </a:r>
          </a:p>
          <a:p>
            <a:r>
              <a:rPr lang="en-US" dirty="0"/>
              <a:t>If contact has been made with a natural gas or flammable liquids facility, be familiar with the warning signs of a leak, which include:</a:t>
            </a:r>
          </a:p>
          <a:p>
            <a:r>
              <a:rPr lang="en-US" dirty="0"/>
              <a:t>Smelling like rotten eggs or oil. Keep in mind that natural gas transmission lines may not be odorized.</a:t>
            </a:r>
          </a:p>
          <a:p>
            <a:r>
              <a:rPr lang="en-US" dirty="0"/>
              <a:t>Hearing a hissing, blowing or roaring sound.</a:t>
            </a:r>
          </a:p>
          <a:p>
            <a:r>
              <a:rPr lang="en-US" dirty="0"/>
              <a:t>Seeing a white cloud or fog, water bubbling, discolored or dead vegetation, flames or vapors.</a:t>
            </a:r>
          </a:p>
          <a:p>
            <a:r>
              <a:rPr lang="en-US" dirty="0"/>
              <a:t>In the case of a petroleum product leak, you may see an oily sheen or a pool of liquid.</a:t>
            </a:r>
          </a:p>
          <a:p>
            <a:r>
              <a:rPr lang="en-US" dirty="0"/>
              <a:t>Remember that natural gas is lighter than air and will quickly dissipate into the atmosphere. Other petroleum products found in pipelines are heavier than air and will collect in low areas.</a:t>
            </a:r>
          </a:p>
          <a:p>
            <a:r>
              <a:rPr lang="en-US" dirty="0"/>
              <a:t>Even a minor hit can cause unexpected exposure and damage. With this in mind you should:</a:t>
            </a:r>
          </a:p>
          <a:p>
            <a:r>
              <a:rPr lang="en-US" dirty="0"/>
              <a:t>Always report any and all nicks, dents, scratches, or cut tracer wires.</a:t>
            </a:r>
          </a:p>
          <a:p>
            <a:r>
              <a:rPr lang="en-US" dirty="0"/>
              <a:t>Never stop a leak or attempt to fix a leak yourself. Static electricity on the pipe could cause ignition.</a:t>
            </a:r>
          </a:p>
          <a:p>
            <a:r>
              <a:rPr lang="en-US" dirty="0"/>
              <a:t>Never bury a leak because natural gas can migrate underground and find a remote ignition source</a:t>
            </a:r>
          </a:p>
          <a:p>
            <a:r>
              <a:rPr lang="en-US" dirty="0"/>
              <a:t>Never operate any pipeline equipment, including turning valves. Turning a valve can cause problems up or down stream of your location.</a:t>
            </a:r>
          </a:p>
          <a:p>
            <a:r>
              <a:rPr lang="en-US" dirty="0"/>
              <a:t>If there is an escape of natural gas or flammable liquids you MUST do the following:</a:t>
            </a:r>
          </a:p>
          <a:p>
            <a:r>
              <a:rPr lang="en-US" dirty="0"/>
              <a:t>Eliminate all ignition sources by immediately turning off the equipment, cellphones, lighters, cars and trucks.</a:t>
            </a:r>
          </a:p>
          <a:p>
            <a:r>
              <a:rPr lang="en-US" dirty="0"/>
              <a:t>Immediately evacuate the area and stay up wind. Do not start any vehicles to leave the area as this could become an ignition source.</a:t>
            </a:r>
          </a:p>
          <a:p>
            <a:r>
              <a:rPr lang="en-US" dirty="0"/>
              <a:t>Call 911 from a safe location and notify the facility owner as soon as possible.</a:t>
            </a:r>
          </a:p>
          <a:p>
            <a:r>
              <a:rPr lang="en-US" dirty="0"/>
              <a:t>Utility company contact information can be found on pipeline marker posts located along roadways.</a:t>
            </a:r>
          </a:p>
          <a:p>
            <a:r>
              <a:rPr lang="en-US" dirty="0"/>
              <a:t>The contractor is responsible for securing the area and ensuring the safety of the crew and public, until emergency responders arrive.</a:t>
            </a:r>
          </a:p>
          <a:p>
            <a:r>
              <a:rPr lang="en-US" dirty="0"/>
              <a:t> </a:t>
            </a:r>
          </a:p>
          <a:p>
            <a:endParaRPr lang="en-US" dirty="0"/>
          </a:p>
          <a:p>
            <a:r>
              <a:rPr lang="en-US" dirty="0"/>
              <a:t>ELECTRIC LINES:</a:t>
            </a:r>
          </a:p>
          <a:p>
            <a:endParaRPr lang="en-US" dirty="0"/>
          </a:p>
          <a:p>
            <a:r>
              <a:rPr lang="en-US" dirty="0"/>
              <a:t>Treat all downed lines like they are live. Insulation may contain pinholes or flaws that can cause shocks.</a:t>
            </a:r>
          </a:p>
          <a:p>
            <a:r>
              <a:rPr lang="en-US" dirty="0"/>
              <a:t>When a line flashes and stops, it does not mean it is de-energized. Lines can become re-energized at any time.</a:t>
            </a:r>
          </a:p>
          <a:p>
            <a:r>
              <a:rPr lang="en-US" dirty="0"/>
              <a:t>If a piece of equipment comes in contact with an energized facility while the operator is on it, it is recommended that the operator try to remove the machine or equipment. Only do this if it can be safely disengaged without causing additional damage or risking injury or death.</a:t>
            </a:r>
          </a:p>
          <a:p>
            <a:r>
              <a:rPr lang="en-US" dirty="0"/>
              <a:t>If the equipment cannot be safely removed from the energized cable, you must stay on the equipment. You are energized, but safe like a bird on a wire.</a:t>
            </a:r>
          </a:p>
          <a:p>
            <a:r>
              <a:rPr lang="en-US" dirty="0"/>
              <a:t>Call the Electric Utility immediately to get the current turned off.</a:t>
            </a:r>
          </a:p>
          <a:p>
            <a:r>
              <a:rPr lang="en-US" dirty="0"/>
              <a:t>Warn others to stay away from the area as the ground and equipment are energized.</a:t>
            </a:r>
          </a:p>
          <a:p>
            <a:r>
              <a:rPr lang="en-US" dirty="0"/>
              <a:t>If you are unable to stay on the equipment due to fire:</a:t>
            </a:r>
          </a:p>
          <a:p>
            <a:r>
              <a:rPr lang="en-US" dirty="0"/>
              <a:t>Jump clear of the equipment, making sure to land with both feet together, and never touching both the equipment and the ground at the same time.</a:t>
            </a:r>
          </a:p>
          <a:p>
            <a:r>
              <a:rPr lang="en-US" dirty="0"/>
              <a:t>Shuffle away keeping the feet together. Never go further than toe-to-heel apart.</a:t>
            </a:r>
          </a:p>
          <a:p>
            <a:r>
              <a:rPr lang="en-US" dirty="0"/>
              <a:t>Doing this will keep you from being in more than one voltage ring at a time and avoid electrocution.</a:t>
            </a:r>
          </a:p>
          <a:p>
            <a:r>
              <a:rPr lang="en-US" dirty="0"/>
              <a:t> </a:t>
            </a:r>
          </a:p>
          <a:p>
            <a:endParaRPr lang="en-US" dirty="0"/>
          </a:p>
          <a:p>
            <a:r>
              <a:rPr lang="en-US" dirty="0"/>
              <a:t>FIBER OPTICS &amp; COMMUNICATION LINES:</a:t>
            </a:r>
          </a:p>
          <a:p>
            <a:endParaRPr lang="en-US" dirty="0"/>
          </a:p>
          <a:p>
            <a:r>
              <a:rPr lang="en-US" dirty="0"/>
              <a:t>Communications lines can be buried just below the surface. Never assume they are deeper than you are digging.</a:t>
            </a:r>
          </a:p>
          <a:p>
            <a:r>
              <a:rPr lang="en-US" dirty="0"/>
              <a:t>Damages to communication lines can take out cellphone and 911 service along with internet connections.</a:t>
            </a:r>
          </a:p>
          <a:p>
            <a:r>
              <a:rPr lang="en-US" dirty="0"/>
              <a:t>Immediately report any damaged lines to the facility owner so they can initiate the repair process.</a:t>
            </a:r>
          </a:p>
          <a:p>
            <a:r>
              <a:rPr lang="en-US" dirty="0"/>
              <a:t>The cost to repair a fiber optic line is much greater than repairing other communications lines. Many times they cannot be repaired and must be replaced.</a:t>
            </a:r>
          </a:p>
          <a:p>
            <a:r>
              <a:rPr lang="en-US" dirty="0"/>
              <a:t>Fiber optic lines are becoming more popular, especially in rural areas and with home businesses. Damages can cause costly delays in work, not only for you and your crew, but also business owners. The cost of repairs and any 3rd party claims add to the total cost of the damage.</a:t>
            </a:r>
          </a:p>
          <a:p>
            <a:r>
              <a:rPr lang="en-US" dirty="0"/>
              <a:t>Never look into the end of a damaged fiber optic line. Laser lights can cause eye injury.</a:t>
            </a:r>
          </a:p>
          <a:p>
            <a:r>
              <a:rPr lang="en-US" dirty="0"/>
              <a:t> </a:t>
            </a:r>
          </a:p>
          <a:p>
            <a:endParaRPr lang="en-US" dirty="0"/>
          </a:p>
          <a:p>
            <a:r>
              <a:rPr lang="en-US" dirty="0"/>
              <a:t>WATER &amp; SEWER LINES:</a:t>
            </a:r>
          </a:p>
          <a:p>
            <a:endParaRPr lang="en-US" dirty="0"/>
          </a:p>
          <a:p>
            <a:r>
              <a:rPr lang="en-US" dirty="0"/>
              <a:t>Water under pressure can cause serious injury.</a:t>
            </a:r>
          </a:p>
          <a:p>
            <a:r>
              <a:rPr lang="en-US" dirty="0"/>
              <a:t>Just slight damage to high-pressure water lines, like shovel scratches or nicks, can cause pipeline breaks.</a:t>
            </a:r>
          </a:p>
          <a:p>
            <a:r>
              <a:rPr lang="en-US" dirty="0"/>
              <a:t>Wastewater contains bacteria that can be a significant health risk.</a:t>
            </a:r>
          </a:p>
          <a:p>
            <a:r>
              <a:rPr lang="en-US" dirty="0"/>
              <a:t>Sewer gas is flammable. Avoid open flames and other ignition sources.</a:t>
            </a:r>
          </a:p>
          <a:p>
            <a:r>
              <a:rPr lang="en-US" dirty="0"/>
              <a:t>Do not close valves to stop the flooding. Closing the wrong valve can affect fire flows.</a:t>
            </a:r>
          </a:p>
          <a:p>
            <a:r>
              <a:rPr lang="en-US" dirty="0"/>
              <a:t>Still looking for more?</a:t>
            </a:r>
          </a:p>
        </p:txBody>
      </p:sp>
    </p:spTree>
    <p:extLst>
      <p:ext uri="{BB962C8B-B14F-4D97-AF65-F5344CB8AC3E}">
        <p14:creationId xmlns:p14="http://schemas.microsoft.com/office/powerpoint/2010/main" val="3667577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1926.651(b)(3)</a:t>
            </a:r>
          </a:p>
          <a:p>
            <a:r>
              <a:rPr lang="en-US" dirty="0"/>
              <a:t>When excavation operations approach the estimated location of underground installations, the exact location of the installations shall be determined by safe and acceptable means.</a:t>
            </a:r>
          </a:p>
          <a:p>
            <a:endParaRPr lang="en-US" dirty="0"/>
          </a:p>
          <a:p>
            <a:endParaRPr lang="en-US" dirty="0"/>
          </a:p>
          <a:p>
            <a:endParaRPr lang="en-US" dirty="0"/>
          </a:p>
        </p:txBody>
      </p:sp>
    </p:spTree>
    <p:extLst>
      <p:ext uri="{BB962C8B-B14F-4D97-AF65-F5344CB8AC3E}">
        <p14:creationId xmlns:p14="http://schemas.microsoft.com/office/powerpoint/2010/main" val="3536089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1926.651(b)(3)</a:t>
            </a:r>
          </a:p>
          <a:p>
            <a:r>
              <a:rPr lang="en-US" dirty="0"/>
              <a:t>When excavation operations approach the estimated location of underground installations, the exact location of the installations shall be determined by safe and acceptable means.</a:t>
            </a:r>
          </a:p>
          <a:p>
            <a:endParaRPr lang="en-US" dirty="0"/>
          </a:p>
        </p:txBody>
      </p:sp>
    </p:spTree>
    <p:extLst>
      <p:ext uri="{BB962C8B-B14F-4D97-AF65-F5344CB8AC3E}">
        <p14:creationId xmlns:p14="http://schemas.microsoft.com/office/powerpoint/2010/main" val="2697173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less destructive to hand digging with shovels</a:t>
            </a:r>
          </a:p>
          <a:p>
            <a:endParaRPr lang="en-US" dirty="0"/>
          </a:p>
          <a:p>
            <a:r>
              <a:rPr lang="en-US" dirty="0"/>
              <a:t>When potholing, utility crews use a portable vacuum excavator. First, test holes, usually measuring 6 to 12 inches deep, are made along the line where they plan to dig or begin construction. They excavate soil with high-speed suction straight down until the utility line is partially uncovered.</a:t>
            </a:r>
          </a:p>
          <a:p>
            <a:endParaRPr lang="en-US" dirty="0"/>
          </a:p>
          <a:p>
            <a:r>
              <a:rPr lang="en-US" dirty="0"/>
              <a:t>Both air and hydro vacuum excavation can be used for potholing. These methods utilize pressurized water or air to quickly move ground contents out of the way. This allows operators to have a clear view of subsurface features.</a:t>
            </a:r>
          </a:p>
          <a:p>
            <a:endParaRPr lang="en-US" dirty="0"/>
          </a:p>
          <a:p>
            <a:r>
              <a:rPr lang="en-US" dirty="0"/>
              <a:t>Hydro and air vacuum excavation safely dig even through hard, compacted dirt, rocky soil, and clay. Unlike the traditional methods of using a shovel or heavy equipment, it won’t cut a utility line hidden below the surface. Vacuum excavation is a non-invasive, non-mechanical, and non-destructive process. Potholing with vacuum excavation simply uncovers the line, leaving it intact, without damaging or moving it. Plus, when compared to these other methods, vacuum excavation leaves a smaller site footprint and decreases the time needed to finish the job.</a:t>
            </a:r>
          </a:p>
          <a:p>
            <a:endParaRPr lang="en-US" dirty="0"/>
          </a:p>
          <a:p>
            <a:r>
              <a:rPr lang="en-US" dirty="0"/>
              <a:t>Then, displaced dirt and rock debris is suctioned away from the excavation area through a large hose. It is stored in a holding tank on the truck. Excavator trucks with different capacity tanks can be used to fit the size of the job. </a:t>
            </a:r>
            <a:r>
              <a:rPr lang="en-US"/>
              <a:t>Once the lines have been accurately located, accumulated wet or dry soil which was removed during the digging process can be replaced as backfill.</a:t>
            </a:r>
            <a:endParaRPr lang="en-US" dirty="0"/>
          </a:p>
        </p:txBody>
      </p:sp>
    </p:spTree>
    <p:extLst>
      <p:ext uri="{BB962C8B-B14F-4D97-AF65-F5344CB8AC3E}">
        <p14:creationId xmlns:p14="http://schemas.microsoft.com/office/powerpoint/2010/main" val="264479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1926.651(b)(4)</a:t>
            </a:r>
          </a:p>
          <a:p>
            <a:r>
              <a:rPr lang="en-US" dirty="0"/>
              <a:t>While the excavation is open, underground installations shall be protected, supported or removed as necessary to safeguard employees.</a:t>
            </a:r>
          </a:p>
          <a:p>
            <a:endParaRPr lang="en-US" dirty="0"/>
          </a:p>
        </p:txBody>
      </p:sp>
    </p:spTree>
    <p:extLst>
      <p:ext uri="{BB962C8B-B14F-4D97-AF65-F5344CB8AC3E}">
        <p14:creationId xmlns:p14="http://schemas.microsoft.com/office/powerpoint/2010/main" val="3758242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there is an escape of natural gas or flammable liquids you MUST do the following:</a:t>
            </a:r>
          </a:p>
          <a:p>
            <a:r>
              <a:rPr lang="en-US" dirty="0"/>
              <a:t>Eliminate all ignition sources by immediately turning off the equipment, cellphones, lighters, cars and trucks.</a:t>
            </a:r>
          </a:p>
          <a:p>
            <a:r>
              <a:rPr lang="en-US" dirty="0"/>
              <a:t>Immediately evacuate the area and stay up wind. Do not start any vehicles to leave the area as this could become an ignition source.</a:t>
            </a:r>
          </a:p>
          <a:p>
            <a:r>
              <a:rPr lang="en-US" dirty="0"/>
              <a:t>NATURAL GAS &amp; PETROLEUM PIPELINES:</a:t>
            </a:r>
          </a:p>
          <a:p>
            <a:endParaRPr lang="en-US" dirty="0"/>
          </a:p>
          <a:p>
            <a:r>
              <a:rPr lang="en-US" dirty="0"/>
              <a:t>Transmission pipeline companies generally require a company representative to be on site when digging near a pipeline. This is referred to as a Watchdog or Standby.</a:t>
            </a:r>
          </a:p>
          <a:p>
            <a:r>
              <a:rPr lang="en-US" dirty="0"/>
              <a:t>The facility owner MUST be notified any time it’s suspected that damage has occurred to a facility. It’s the law. Even something as minor as a dent or scratch can cause facility failure down the road.</a:t>
            </a:r>
          </a:p>
          <a:p>
            <a:r>
              <a:rPr lang="en-US" dirty="0"/>
              <a:t>If contact has been made with a natural gas or flammable liquids facility, be familiar with the warning signs of a leak, which include:</a:t>
            </a:r>
          </a:p>
          <a:p>
            <a:r>
              <a:rPr lang="en-US" dirty="0"/>
              <a:t>Smelling like rotten eggs or oil. Keep in mind that natural gas transmission lines may not be odorized.</a:t>
            </a:r>
          </a:p>
          <a:p>
            <a:r>
              <a:rPr lang="en-US" dirty="0"/>
              <a:t>Hearing a hissing, blowing or roaring sound.</a:t>
            </a:r>
          </a:p>
          <a:p>
            <a:r>
              <a:rPr lang="en-US" dirty="0"/>
              <a:t>Seeing a white cloud or fog, water bubbling, discolored or dead vegetation, flames or vapors.</a:t>
            </a:r>
          </a:p>
          <a:p>
            <a:r>
              <a:rPr lang="en-US" dirty="0"/>
              <a:t>In the case of a petroleum product leak, you may see an oily sheen or a pool of liquid.</a:t>
            </a:r>
          </a:p>
          <a:p>
            <a:r>
              <a:rPr lang="en-US" dirty="0"/>
              <a:t>Remember that natural gas is lighter than air and will quickly dissipate into the atmosphere. Other petroleum products found in pipelines are heavier than air and will collect in low areas.</a:t>
            </a:r>
          </a:p>
          <a:p>
            <a:r>
              <a:rPr lang="en-US" dirty="0"/>
              <a:t>Even a minor hit can cause unexpected exposure and damage. With this in mind you should:</a:t>
            </a:r>
          </a:p>
          <a:p>
            <a:r>
              <a:rPr lang="en-US" dirty="0"/>
              <a:t>Always report any and all nicks, dents, scratches, or cut tracer wires.</a:t>
            </a:r>
          </a:p>
          <a:p>
            <a:r>
              <a:rPr lang="en-US" dirty="0"/>
              <a:t>Never stop a leak or attempt to fix a leak yourself. Static electricity on the pipe could cause ignition.</a:t>
            </a:r>
          </a:p>
          <a:p>
            <a:r>
              <a:rPr lang="en-US" dirty="0"/>
              <a:t>Never bury a leak because natural gas can migrate underground and find a remote ignition source</a:t>
            </a:r>
          </a:p>
          <a:p>
            <a:r>
              <a:rPr lang="en-US" dirty="0"/>
              <a:t>Never operate any pipeline equipment, including turning valves. Turning a valve can cause problems up or down stream of your </a:t>
            </a:r>
            <a:r>
              <a:rPr lang="en-US" dirty="0" err="1"/>
              <a:t>location.Call</a:t>
            </a:r>
            <a:r>
              <a:rPr lang="en-US" dirty="0"/>
              <a:t> 911 from a safe location and notify the facility owner as soon as possible.</a:t>
            </a:r>
          </a:p>
          <a:p>
            <a:r>
              <a:rPr lang="en-US" dirty="0"/>
              <a:t>Utility company contact information can be found on pipeline marker posts located along roadways.</a:t>
            </a:r>
          </a:p>
          <a:p>
            <a:r>
              <a:rPr lang="en-US" dirty="0"/>
              <a:t>The contractor is responsible for securing the area and ensuring the safety of the crew and public, until emergency responders arrive.</a:t>
            </a:r>
          </a:p>
        </p:txBody>
      </p:sp>
    </p:spTree>
    <p:extLst>
      <p:ext uri="{BB962C8B-B14F-4D97-AF65-F5344CB8AC3E}">
        <p14:creationId xmlns:p14="http://schemas.microsoft.com/office/powerpoint/2010/main" val="1473892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86166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Damages</a:t>
            </a:r>
            <a:r>
              <a:rPr lang="en-US" dirty="0"/>
              <a:t> are the Costs of Repairing Utility Lines and also other Damages such as Lost Service Outages, Damage to adjacent Facilities, Business Downtime, etc. </a:t>
            </a:r>
          </a:p>
          <a:p>
            <a:endParaRPr lang="en-US" dirty="0"/>
          </a:p>
          <a:p>
            <a:r>
              <a:rPr lang="en-US" dirty="0"/>
              <a:t>Damages in 2019</a:t>
            </a:r>
          </a:p>
          <a:p>
            <a:r>
              <a:rPr lang="en-US" dirty="0"/>
              <a:t>·	Damages are on the rise. The number of damage reports entered in DIRT, both before and after applying the method to match and weight multiple reports of the same event, reached an all-time high at 534,151 and 453,766 respectively.</a:t>
            </a:r>
          </a:p>
          <a:p>
            <a:r>
              <a:rPr lang="en-US" dirty="0"/>
              <a:t>·	The estimate of total damages in the U.S. increased 4.5% year-over-year to 532,000, mirroring a 4.5% increase in damages per million dollars of construction spending. Interestingly, the number of transmissions per every construction dollar spent rose in 2019 – a potential indicator of stress on the damage prevention system.</a:t>
            </a:r>
          </a:p>
          <a:p>
            <a:r>
              <a:rPr lang="en-US" dirty="0"/>
              <a:t>·	Enhancements in the quality of DIRT submissions could substantially increase the strength of the DIRT Report and the resulting recommendations.</a:t>
            </a:r>
          </a:p>
          <a:p>
            <a:r>
              <a:rPr lang="en-US" dirty="0"/>
              <a:t>Enormous Societal Costs of Damages</a:t>
            </a:r>
          </a:p>
          <a:p>
            <a:r>
              <a:rPr lang="en-US" dirty="0"/>
              <a:t>·	For 2019 alone, the societal costs of damages to buried utilities in the U.S. is estimated at $30 billion. This estimate accounts for direct costs (facility repair) and indirect costs (property damage, medical bills, businesses unable to operate, etc.). All stakeholders have a clear interest in reducing damages to buried utilities as a means of reducing these enormous societal costs.</a:t>
            </a:r>
          </a:p>
          <a:p>
            <a:r>
              <a:rPr lang="en-US" dirty="0"/>
              <a:t>Root Cause Analysis</a:t>
            </a:r>
          </a:p>
          <a:p>
            <a:r>
              <a:rPr lang="en-US" dirty="0"/>
              <a:t>·	Failure to notify the one call center/811 (No Locate Request) remains the largest individual damage root cause, but the root cause groupings of Excavation Issues, Locating Issues, and Invalid Use of Locate Request all appear roughly equal, suggesting that improvements are needed in every step of the safe excavation process in order to reverse the damage trend.</a:t>
            </a:r>
          </a:p>
          <a:p>
            <a:r>
              <a:rPr lang="en-US" dirty="0"/>
              <a:t>·	Distinguishing between damage liability and true damage root cause when submitting to DIRT would better illustrate where behavior changes could result in improved safety outcomes.</a:t>
            </a:r>
          </a:p>
          <a:p>
            <a:r>
              <a:rPr lang="en-US" dirty="0"/>
              <a:t>Reexamining Best Practices</a:t>
            </a:r>
          </a:p>
          <a:p>
            <a:r>
              <a:rPr lang="en-US" dirty="0"/>
              <a:t>·	The biggest categories of damage root causes correspond to Best Practices that lack specificity, likely reflecting the difficulty of achieving consensus among all 16 CGA stakeholder groups, which is required by the Best Practices process.</a:t>
            </a:r>
          </a:p>
          <a:p>
            <a:r>
              <a:rPr lang="en-US" dirty="0"/>
              <a:t>·	With low-hanging fruit harvested, the remaining issues facing the industry are more challenging ones. Still, the 2019 DIRT Report includes recommendations for reexamining key Best Practices to combat the largest drivers of damages to buried utilities.</a:t>
            </a:r>
          </a:p>
          <a:p>
            <a:r>
              <a:rPr lang="en-US" dirty="0"/>
              <a:t>Interactive Dashboard</a:t>
            </a:r>
          </a:p>
          <a:p>
            <a:r>
              <a:rPr lang="en-US" dirty="0"/>
              <a:t>·	Explore the 2019 (and 2018) DIRT data using the Interactive Dashboard, which allows users to apply a range of filters to create custom data views.</a:t>
            </a:r>
          </a:p>
          <a:p>
            <a:r>
              <a:rPr lang="en-US" dirty="0"/>
              <a:t>COMMON GROUND ALLIANCE	2</a:t>
            </a:r>
          </a:p>
          <a:p>
            <a:endParaRPr lang="en-US" dirty="0"/>
          </a:p>
        </p:txBody>
      </p:sp>
    </p:spTree>
    <p:extLst>
      <p:ext uri="{BB962C8B-B14F-4D97-AF65-F5344CB8AC3E}">
        <p14:creationId xmlns:p14="http://schemas.microsoft.com/office/powerpoint/2010/main" val="4008951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2 shows the leading event source for each type of facility damaged. The self-reporting columns indicate the level to which the corresponding event source (where applicable) submits DIRT reports. Liquid pipe and natural gas are the only ones with self-reporting as the leading source. They are less than 50% self-reporting because other sources such as locators, excavators and regulators also enter DIRT reports for those facilities.</a:t>
            </a:r>
          </a:p>
          <a:p>
            <a:endParaRPr lang="en-US" dirty="0"/>
          </a:p>
          <a:p>
            <a:r>
              <a:rPr lang="en-US" u="sng" dirty="0">
                <a:solidFill>
                  <a:srgbClr val="0070C0"/>
                </a:solidFill>
              </a:rPr>
              <a:t>https://commongroundalliance.com/Publications-Media/DIRT-Report/2019-DIRT-Report</a:t>
            </a:r>
          </a:p>
          <a:p>
            <a:endParaRPr lang="en-US" dirty="0"/>
          </a:p>
        </p:txBody>
      </p:sp>
    </p:spTree>
    <p:extLst>
      <p:ext uri="{BB962C8B-B14F-4D97-AF65-F5344CB8AC3E}">
        <p14:creationId xmlns:p14="http://schemas.microsoft.com/office/powerpoint/2010/main" val="1578016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5 shows the major root cause groupings for 2015 through 2019, excluding unknown root causes. The DIRT root causes were revamped starting in 2018. Prior to that, abandoned facilities were grouped with Miscellaneous root causes. Abandoned facilities are now grouped with Locating Practices and are presented that way in Figure 5 for the entire graph. Moving abandoned facilities out of the Miscellaneous group leaves the total for the remaining Miscellaneous root causes negligible, and they are also filtered out of Figure 5. The revamping also contributed to the decrease in Excavating Practices and roughly corresponding increase in Invalid Use of Request at the 2017-2018 transition.6 With these adjustments, Figure 5 allows us to visualize trends in root cause groups over the past five years. In 2019, the No Locate Request, Excavating Practices and Locating Practices root cause groupings are converging toward approximately equal, with the impact of Invalid Use of Request also becoming more focused.</a:t>
            </a:r>
          </a:p>
        </p:txBody>
      </p:sp>
    </p:spTree>
    <p:extLst>
      <p:ext uri="{BB962C8B-B14F-4D97-AF65-F5344CB8AC3E}">
        <p14:creationId xmlns:p14="http://schemas.microsoft.com/office/powerpoint/2010/main" val="3964587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91440" algn="r" fontAlgn="base">
              <a:lnSpc>
                <a:spcPts val="1545"/>
              </a:lnSpc>
              <a:spcBef>
                <a:spcPts val="0"/>
              </a:spcBef>
              <a:spcAft>
                <a:spcPts val="3450"/>
              </a:spcAft>
            </a:pPr>
            <a:r>
              <a:rPr lang="en-US" sz="1600" b="1" dirty="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2019 DIRT REPORT</a:t>
            </a:r>
            <a:endParaRPr lang="en-US" sz="1200" dirty="0">
              <a:effectLst/>
              <a:latin typeface="Times New Roman" panose="02020603050405020304" pitchFamily="18" charset="0"/>
              <a:ea typeface="PMingLiU" panose="02020500000000000000" pitchFamily="18" charset="-120"/>
            </a:endParaRPr>
          </a:p>
          <a:p>
            <a:pPr marL="457200" marR="0" fontAlgn="base">
              <a:lnSpc>
                <a:spcPts val="1620"/>
              </a:lnSpc>
              <a:spcBef>
                <a:spcPts val="195"/>
              </a:spcBef>
              <a:spcAft>
                <a:spcPts val="0"/>
              </a:spcAft>
            </a:pPr>
            <a:r>
              <a:rPr lang="en-US" sz="1800" b="1" dirty="0">
                <a:solidFill>
                  <a:srgbClr val="001F5F"/>
                </a:solidFill>
                <a:effectLst/>
                <a:latin typeface="Calibri" panose="020F0502020204030204" pitchFamily="34" charset="0"/>
                <a:ea typeface="Calibri" panose="020F0502020204030204" pitchFamily="34" charset="0"/>
                <a:cs typeface="Times New Roman" panose="02020603050405020304" pitchFamily="18" charset="0"/>
              </a:rPr>
              <a:t>Examining Root Causes</a:t>
            </a:r>
            <a:endParaRPr lang="en-US" sz="1200" dirty="0">
              <a:effectLst/>
              <a:latin typeface="Times New Roman" panose="02020603050405020304" pitchFamily="18" charset="0"/>
              <a:ea typeface="PMingLiU" panose="02020500000000000000" pitchFamily="18" charset="-120"/>
            </a:endParaRPr>
          </a:p>
          <a:p>
            <a:pPr marL="342900" marR="502920" lvl="0" indent="-342900" algn="just" fontAlgn="base">
              <a:lnSpc>
                <a:spcPts val="1535"/>
              </a:lnSpc>
              <a:spcBef>
                <a:spcPts val="435"/>
              </a:spcBef>
              <a:spcAft>
                <a:spcPts val="0"/>
              </a:spcAft>
              <a:buClr>
                <a:srgbClr val="000000"/>
              </a:buClr>
              <a:buSzPts val="1150"/>
              <a:buFont typeface="Arial" panose="020B0604020202020204" pitchFamily="34" charset="0"/>
              <a:buChar char="·"/>
              <a:tabLst>
                <a:tab pos="274320" algn="l"/>
              </a:tabLst>
            </a:pPr>
            <a:r>
              <a:rPr lang="en-US" sz="1200" spc="-20" dirty="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The main DIRT root cause groups are equalizing in terms of their contributions to the total number of damages, indicating that systematic improvements need to occur across the damage prevention process.</a:t>
            </a:r>
            <a:endParaRPr lang="en-US" sz="1200" spc="-20" dirty="0">
              <a:effectLst/>
              <a:latin typeface="Symbol" panose="05050102010706020507" pitchFamily="18" charset="2"/>
              <a:ea typeface="Symbol" panose="05050102010706020507" pitchFamily="18" charset="2"/>
            </a:endParaRPr>
          </a:p>
          <a:p>
            <a:pPr marL="342900" marR="502920" lvl="0" indent="-342900" algn="just" fontAlgn="base">
              <a:lnSpc>
                <a:spcPts val="1535"/>
              </a:lnSpc>
              <a:spcBef>
                <a:spcPts val="265"/>
              </a:spcBef>
              <a:spcAft>
                <a:spcPts val="0"/>
              </a:spcAft>
              <a:buClr>
                <a:srgbClr val="000000"/>
              </a:buClr>
              <a:buSzPts val="1150"/>
              <a:buFont typeface="Arial" panose="020B0604020202020204" pitchFamily="34" charset="0"/>
              <a:buChar char="·"/>
              <a:tabLst>
                <a:tab pos="274320" algn="l"/>
              </a:tabLst>
            </a:pPr>
            <a:r>
              <a:rPr lang="en-US" sz="1200" spc="-20" dirty="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It is important to distinguish between damage liability and true damage root causes in order to accurately identify where changes in behavior could lead to changes in outcomes.</a:t>
            </a:r>
            <a:endParaRPr lang="en-US" sz="1200" spc="-20" dirty="0">
              <a:effectLst/>
              <a:latin typeface="Symbol" panose="05050102010706020507" pitchFamily="18" charset="2"/>
              <a:ea typeface="Symbol" panose="05050102010706020507" pitchFamily="18" charset="2"/>
            </a:endParaRPr>
          </a:p>
          <a:p>
            <a:pPr marL="342900" marR="502920" lvl="0" indent="-342900" algn="just" fontAlgn="base">
              <a:lnSpc>
                <a:spcPts val="1535"/>
              </a:lnSpc>
              <a:spcBef>
                <a:spcPts val="290"/>
              </a:spcBef>
              <a:spcAft>
                <a:spcPts val="0"/>
              </a:spcAft>
              <a:buClr>
                <a:srgbClr val="000000"/>
              </a:buClr>
              <a:buSzPts val="1150"/>
              <a:buFont typeface="Arial" panose="020B0604020202020204" pitchFamily="34" charset="0"/>
              <a:buChar char="·"/>
              <a:tabLst>
                <a:tab pos="274320" algn="l"/>
              </a:tabLst>
            </a:pPr>
            <a:r>
              <a:rPr lang="en-US" sz="1200" spc="-20" dirty="0">
                <a:solidFill>
                  <a:srgbClr val="000000"/>
                </a:solidFill>
                <a:effectLst/>
                <a:latin typeface="Calibri Light" panose="020F0302020204030204" pitchFamily="34" charset="0"/>
                <a:ea typeface="Calibri Light" panose="020F0302020204030204" pitchFamily="34" charset="0"/>
                <a:cs typeface="Times New Roman" panose="02020603050405020304" pitchFamily="18" charset="0"/>
              </a:rPr>
              <a:t>Failing to notify the one call center (No Locate Request) remains the single largest individual root cause of damages at 29.1%, followed by excavator failing to maintain clearance (16.7%) and facility marked inaccurately due to locator error (10.6%).</a:t>
            </a:r>
            <a:endParaRPr lang="en-US" sz="1200" spc="-20" dirty="0">
              <a:effectLst/>
              <a:latin typeface="Symbol" panose="05050102010706020507" pitchFamily="18" charset="2"/>
              <a:ea typeface="Symbol" panose="05050102010706020507" pitchFamily="18" charset="2"/>
            </a:endParaRPr>
          </a:p>
          <a:p>
            <a:pPr marL="457200" marR="0" fontAlgn="base">
              <a:lnSpc>
                <a:spcPts val="1225"/>
              </a:lnSpc>
              <a:spcBef>
                <a:spcPts val="2160"/>
              </a:spcBef>
              <a:spcAft>
                <a:spcPts val="1175"/>
              </a:spcAft>
            </a:pPr>
            <a:r>
              <a:rPr lang="en-US" sz="1400" b="1" i="1" dirty="0">
                <a:solidFill>
                  <a:srgbClr val="2E5395"/>
                </a:solidFill>
                <a:effectLst/>
                <a:latin typeface="Calibri" panose="020F0502020204030204" pitchFamily="34" charset="0"/>
                <a:ea typeface="Calibri" panose="020F0502020204030204" pitchFamily="34" charset="0"/>
                <a:cs typeface="Times New Roman" panose="02020603050405020304" pitchFamily="18" charset="0"/>
              </a:rPr>
              <a:t>Root Cause by Group</a:t>
            </a:r>
            <a:endParaRPr lang="en-US" sz="1200" dirty="0">
              <a:effectLst/>
              <a:latin typeface="Times New Roman" panose="02020603050405020304" pitchFamily="18" charset="0"/>
              <a:ea typeface="PMingLiU" panose="02020500000000000000" pitchFamily="18" charset="-120"/>
            </a:endParaRPr>
          </a:p>
          <a:p>
            <a:pPr marL="457200" marR="502920" fontAlgn="base">
              <a:lnSpc>
                <a:spcPts val="1130"/>
              </a:lnSpc>
              <a:spcBef>
                <a:spcPts val="35"/>
              </a:spcBef>
              <a:spcAft>
                <a:spcPts val="0"/>
              </a:spcAft>
            </a:pPr>
            <a:r>
              <a:rPr lang="en-US" sz="1050" spc="-2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Table 4</a:t>
            </a:r>
            <a:r>
              <a:rPr lang="en-US" sz="1000" spc="-2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Reported damages by root cause for 2019 (color coded by root cause group) The Data Committee sorts these 26 individual root causes into 6 groups to provide a high-level snapshot of what went wrong in the damage prevention process.</a:t>
            </a:r>
            <a:endParaRPr lang="en-US" sz="1200" dirty="0">
              <a:effectLst/>
              <a:latin typeface="Times New Roman" panose="02020603050405020304" pitchFamily="18" charset="0"/>
              <a:ea typeface="PMingLiU" panose="02020500000000000000" pitchFamily="18" charset="-120"/>
            </a:endParaRPr>
          </a:p>
          <a:p>
            <a:pPr marL="457200" marR="0" fontAlgn="base">
              <a:lnSpc>
                <a:spcPts val="1210"/>
              </a:lnSpc>
              <a:spcBef>
                <a:spcPts val="7415"/>
              </a:spcBef>
              <a:spcAft>
                <a:spcPts val="0"/>
              </a:spcAft>
              <a:tabLst>
                <a:tab pos="5806440" algn="l"/>
              </a:tabLst>
            </a:pPr>
            <a:r>
              <a:rPr lang="en-US" sz="1200" spc="-1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COMMON GROUND ALLIANCE	12</a:t>
            </a:r>
            <a:endParaRPr lang="en-US" sz="1200" dirty="0">
              <a:effectLst/>
              <a:latin typeface="Times New Roman" panose="02020603050405020304" pitchFamily="18" charset="0"/>
              <a:ea typeface="PMingLiU" panose="02020500000000000000" pitchFamily="18" charset="-120"/>
            </a:endParaRPr>
          </a:p>
          <a:p>
            <a:endParaRPr lang="en-US" dirty="0"/>
          </a:p>
        </p:txBody>
      </p:sp>
    </p:spTree>
    <p:extLst>
      <p:ext uri="{BB962C8B-B14F-4D97-AF65-F5344CB8AC3E}">
        <p14:creationId xmlns:p14="http://schemas.microsoft.com/office/powerpoint/2010/main" val="1265685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a:t>
            </a:r>
          </a:p>
          <a:p>
            <a:r>
              <a:rPr lang="en-US" dirty="0"/>
              <a:t>Underground installations.</a:t>
            </a:r>
          </a:p>
          <a:p>
            <a:endParaRPr lang="en-US" dirty="0"/>
          </a:p>
          <a:p>
            <a:r>
              <a:rPr lang="en-US" dirty="0"/>
              <a:t>1926.651(b)(1)</a:t>
            </a:r>
          </a:p>
          <a:p>
            <a:r>
              <a:rPr lang="en-US" dirty="0"/>
              <a:t>The estimated location of utility installations, such as sewer, telephone, fuel, electric, water lines, or any other underground installations that reasonably may be expected to be encountered during excavation work, shall be determined prior to opening an excavation.</a:t>
            </a:r>
          </a:p>
          <a:p>
            <a:endParaRPr lang="en-US" dirty="0"/>
          </a:p>
          <a:p>
            <a:r>
              <a:rPr lang="en-US" dirty="0"/>
              <a:t>1926.651(b)(2)</a:t>
            </a:r>
          </a:p>
          <a:p>
            <a:r>
              <a:rPr lang="en-US" dirty="0"/>
              <a:t>Utility companies or owners shall be contacted within established or customary local response times, advised of the proposed work, and asked to establish the location of the utility underground installations prior to the start of actual excavation. When utility companies or owners cannot respond to a request to locate underground utility installations within 24 hours (unless a longer period is required by state or local law), or cannot establish the exact location of these installations, the employer may proceed, provided the employer does so with caution, and provided detection equipment or other acceptable means to locate utility installations are used.</a:t>
            </a:r>
          </a:p>
          <a:p>
            <a:endParaRPr lang="en-US" dirty="0"/>
          </a:p>
          <a:p>
            <a:r>
              <a:rPr lang="en-US" dirty="0"/>
              <a:t>1926.651(b)(3)</a:t>
            </a:r>
          </a:p>
          <a:p>
            <a:r>
              <a:rPr lang="en-US" dirty="0"/>
              <a:t>When excavation operations approach the estimated location of underground installations, the exact location of the installations shall be determined by safe and acceptable means.</a:t>
            </a:r>
          </a:p>
          <a:p>
            <a:endParaRPr lang="en-US" dirty="0"/>
          </a:p>
          <a:p>
            <a:r>
              <a:rPr lang="en-US" dirty="0"/>
              <a:t>1926.651(b)(4)</a:t>
            </a:r>
          </a:p>
          <a:p>
            <a:r>
              <a:rPr lang="en-US" dirty="0"/>
              <a:t>While the excavation is open, underground installations shall be protected, supported or removed as necessary to safeguard employees.</a:t>
            </a:r>
          </a:p>
          <a:p>
            <a:endParaRPr lang="en-US" dirty="0"/>
          </a:p>
        </p:txBody>
      </p:sp>
    </p:spTree>
    <p:extLst>
      <p:ext uri="{BB962C8B-B14F-4D97-AF65-F5344CB8AC3E}">
        <p14:creationId xmlns:p14="http://schemas.microsoft.com/office/powerpoint/2010/main" val="22651753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1926.651(b)(2)</a:t>
            </a:r>
          </a:p>
          <a:p>
            <a:r>
              <a:rPr lang="en-US" dirty="0"/>
              <a:t>Utility companies or owners shall be contacted within established or customary local response times, advised of the proposed work, and asked to establish the location of the utility underground installations prior to the start of actual excavation. When utility companies or owners cannot respond to a request to locate underground utility installations within 24 hours (unless a longer period is required by state or local law), or cannot establish the exact location of these installations, the employer may proceed, provided the employer does so with caution, and provided detection equipment or other acceptable means to locate utility installations are used.</a:t>
            </a:r>
          </a:p>
          <a:p>
            <a:endParaRPr lang="en-US" dirty="0"/>
          </a:p>
          <a:p>
            <a:endParaRPr lang="en-US" dirty="0"/>
          </a:p>
        </p:txBody>
      </p:sp>
    </p:spTree>
    <p:extLst>
      <p:ext uri="{BB962C8B-B14F-4D97-AF65-F5344CB8AC3E}">
        <p14:creationId xmlns:p14="http://schemas.microsoft.com/office/powerpoint/2010/main" val="2450461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1926.651(b)(2)</a:t>
            </a:r>
          </a:p>
          <a:p>
            <a:r>
              <a:rPr lang="en-US" dirty="0"/>
              <a:t>Utility companies or owners shall be contacted within established or customary local response times, advised of the proposed work, and asked to establish the location of the utility underground installations prior to the start of actual excavation. When utility companies or owners cannot respond to a request to locate underground utility installations within 24 hours (unless a longer period is required by state or local law), or cannot establish the exact location of these installations, the employer may proceed, provided the employer does so with caution, and provided detection equipment or other acceptable means to locate utility installations are used.</a:t>
            </a:r>
          </a:p>
          <a:p>
            <a:endParaRPr lang="en-US" dirty="0"/>
          </a:p>
        </p:txBody>
      </p:sp>
    </p:spTree>
    <p:extLst>
      <p:ext uri="{BB962C8B-B14F-4D97-AF65-F5344CB8AC3E}">
        <p14:creationId xmlns:p14="http://schemas.microsoft.com/office/powerpoint/2010/main" val="960797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Always verify marking instructions before beginning your work by using a copy of the Locate Ticket to confirm the markings are correct and match the ticket.</a:t>
            </a:r>
          </a:p>
          <a:p>
            <a:r>
              <a:rPr lang="en-US" dirty="0"/>
              <a:t>Take photos or video to document the markings before you start to dig.</a:t>
            </a:r>
          </a:p>
          <a:p>
            <a:r>
              <a:rPr lang="en-US" dirty="0"/>
              <a:t>Do NOT excavate outside your requested area of work.</a:t>
            </a:r>
          </a:p>
          <a:p>
            <a:r>
              <a:rPr lang="en-US" dirty="0"/>
              <a:t>If you are going to dig outside of the marking instructions, you MUST call Diggers Hotline for a new locate request that will cover the expanded dig area.</a:t>
            </a:r>
          </a:p>
          <a:p>
            <a:r>
              <a:rPr lang="en-US" dirty="0"/>
              <a:t>Never assume a site is clear if you see no marks. Above ground indicators can give clues as to what may not have been marked at a job site.</a:t>
            </a:r>
          </a:p>
          <a:p>
            <a:r>
              <a:rPr lang="en-US" dirty="0"/>
              <a:t>Contact your local utility or utility locator with any questions or concerns of confusing or missing locate markings. It is always a good idea to request additional information if the markings are not clear.</a:t>
            </a:r>
          </a:p>
          <a:p>
            <a:r>
              <a:rPr lang="en-US" dirty="0"/>
              <a:t> </a:t>
            </a:r>
          </a:p>
        </p:txBody>
      </p:sp>
    </p:spTree>
    <p:extLst>
      <p:ext uri="{BB962C8B-B14F-4D97-AF65-F5344CB8AC3E}">
        <p14:creationId xmlns:p14="http://schemas.microsoft.com/office/powerpoint/2010/main" val="4230450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gif"/><Relationship Id="rId12" Type="http://schemas.openxmlformats.org/officeDocument/2006/relationships/image" Target="../media/image24.png"/><Relationship Id="rId2" Type="http://schemas.openxmlformats.org/officeDocument/2006/relationships/image" Target="../media/image14.jp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gif"/><Relationship Id="rId10" Type="http://schemas.openxmlformats.org/officeDocument/2006/relationships/image" Target="../media/image22.jpg"/><Relationship Id="rId4" Type="http://schemas.openxmlformats.org/officeDocument/2006/relationships/image" Target="../media/image16.jpg"/><Relationship Id="rId9" Type="http://schemas.openxmlformats.org/officeDocument/2006/relationships/image" Target="../media/image21.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jf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g"/><Relationship Id="rId7" Type="http://schemas.openxmlformats.org/officeDocument/2006/relationships/image" Target="../media/image8.jfi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a:normAutofit fontScale="77500" lnSpcReduction="20000"/>
          </a:bodyPr>
          <a:lstStyle/>
          <a:p>
            <a:r>
              <a:rPr lang="en-US" sz="6000" dirty="0">
                <a:latin typeface="Nunito Light" pitchFamily="2" charset="77"/>
              </a:rPr>
              <a:t>Utilities Protection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2021 – Sep. </a:t>
            </a:r>
            <a:r>
              <a:rPr lang="en-US"/>
              <a:t>2022</a:t>
            </a:r>
            <a:endParaRPr lang="en-US" dirty="0"/>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365009" cy="2400451"/>
          </a:xfrm>
        </p:spPr>
        <p:txBody>
          <a:bodyPr>
            <a:normAutofit/>
          </a:bodyPr>
          <a:lstStyle/>
          <a:p>
            <a:pPr lvl="0"/>
            <a:r>
              <a:rPr lang="en-US" sz="6800" dirty="0"/>
              <a:t>Trenching &amp; Excavation Hazards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B91EBA-91B4-4C18-B5B0-E78F30C3B7CE}"/>
              </a:ext>
            </a:extLst>
          </p:cNvPr>
          <p:cNvSpPr>
            <a:spLocks noGrp="1"/>
          </p:cNvSpPr>
          <p:nvPr>
            <p:ph type="body" sz="quarter" idx="13"/>
          </p:nvPr>
        </p:nvSpPr>
        <p:spPr/>
        <p:txBody>
          <a:bodyPr>
            <a:normAutofit fontScale="85000" lnSpcReduction="10000"/>
          </a:bodyPr>
          <a:lstStyle/>
          <a:p>
            <a:r>
              <a:rPr lang="en-US" dirty="0"/>
              <a:t>Each State Has a One-Call Center</a:t>
            </a:r>
          </a:p>
        </p:txBody>
      </p:sp>
      <p:pic>
        <p:nvPicPr>
          <p:cNvPr id="6" name="Content Placeholder 5" descr="A picture containing map&#10;&#10;Description automatically generated">
            <a:extLst>
              <a:ext uri="{FF2B5EF4-FFF2-40B4-BE49-F238E27FC236}">
                <a16:creationId xmlns:a16="http://schemas.microsoft.com/office/drawing/2014/main" id="{B0F92C2B-FE87-481A-B55C-D47EA13CC313}"/>
              </a:ext>
            </a:extLst>
          </p:cNvPr>
          <p:cNvPicPr>
            <a:picLocks noGrp="1" noChangeAspect="1"/>
          </p:cNvPicPr>
          <p:nvPr>
            <p:ph sz="quarter" idx="14"/>
          </p:nvPr>
        </p:nvPicPr>
        <p:blipFill>
          <a:blip r:embed="rId2"/>
          <a:stretch>
            <a:fillRect/>
          </a:stretch>
        </p:blipFill>
        <p:spPr>
          <a:xfrm>
            <a:off x="3336981" y="2103716"/>
            <a:ext cx="5774933" cy="3341417"/>
          </a:xfrm>
        </p:spPr>
      </p:pic>
      <p:pic>
        <p:nvPicPr>
          <p:cNvPr id="8" name="Picture 7" descr="A close up of a logo&#10;&#10;Description automatically generated">
            <a:extLst>
              <a:ext uri="{FF2B5EF4-FFF2-40B4-BE49-F238E27FC236}">
                <a16:creationId xmlns:a16="http://schemas.microsoft.com/office/drawing/2014/main" id="{3758D864-C382-4352-85DE-9608330843E0}"/>
              </a:ext>
            </a:extLst>
          </p:cNvPr>
          <p:cNvPicPr>
            <a:picLocks noChangeAspect="1"/>
          </p:cNvPicPr>
          <p:nvPr/>
        </p:nvPicPr>
        <p:blipFill>
          <a:blip r:embed="rId3"/>
          <a:stretch>
            <a:fillRect/>
          </a:stretch>
        </p:blipFill>
        <p:spPr>
          <a:xfrm>
            <a:off x="7025604" y="5379196"/>
            <a:ext cx="2362200" cy="79057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id="{2C92D2F3-7D71-40DB-9A0F-9BBF0AA40C07}"/>
              </a:ext>
            </a:extLst>
          </p:cNvPr>
          <p:cNvPicPr>
            <a:picLocks noChangeAspect="1"/>
          </p:cNvPicPr>
          <p:nvPr/>
        </p:nvPicPr>
        <p:blipFill>
          <a:blip r:embed="rId4"/>
          <a:stretch>
            <a:fillRect/>
          </a:stretch>
        </p:blipFill>
        <p:spPr>
          <a:xfrm>
            <a:off x="2023930" y="3909466"/>
            <a:ext cx="1940885" cy="619328"/>
          </a:xfrm>
          <a:prstGeom prst="rect">
            <a:avLst/>
          </a:prstGeom>
        </p:spPr>
      </p:pic>
      <p:pic>
        <p:nvPicPr>
          <p:cNvPr id="12" name="Picture 11" descr="Text&#10;&#10;Description automatically generated">
            <a:extLst>
              <a:ext uri="{FF2B5EF4-FFF2-40B4-BE49-F238E27FC236}">
                <a16:creationId xmlns:a16="http://schemas.microsoft.com/office/drawing/2014/main" id="{EE4A29EB-BDA3-4B2C-ACD6-09F726D88566}"/>
              </a:ext>
            </a:extLst>
          </p:cNvPr>
          <p:cNvPicPr>
            <a:picLocks noChangeAspect="1"/>
          </p:cNvPicPr>
          <p:nvPr/>
        </p:nvPicPr>
        <p:blipFill>
          <a:blip r:embed="rId5"/>
          <a:stretch>
            <a:fillRect/>
          </a:stretch>
        </p:blipFill>
        <p:spPr>
          <a:xfrm>
            <a:off x="7557774" y="1263888"/>
            <a:ext cx="1724911" cy="1004282"/>
          </a:xfrm>
          <a:prstGeom prst="rect">
            <a:avLst/>
          </a:prstGeom>
        </p:spPr>
      </p:pic>
      <p:pic>
        <p:nvPicPr>
          <p:cNvPr id="14" name="Picture 13" descr="Logo, company name&#10;&#10;Description automatically generated">
            <a:extLst>
              <a:ext uri="{FF2B5EF4-FFF2-40B4-BE49-F238E27FC236}">
                <a16:creationId xmlns:a16="http://schemas.microsoft.com/office/drawing/2014/main" id="{7303ED61-2817-4AFC-B7EA-9734EB5D6872}"/>
              </a:ext>
            </a:extLst>
          </p:cNvPr>
          <p:cNvPicPr>
            <a:picLocks noChangeAspect="1"/>
          </p:cNvPicPr>
          <p:nvPr/>
        </p:nvPicPr>
        <p:blipFill>
          <a:blip r:embed="rId6"/>
          <a:stretch>
            <a:fillRect/>
          </a:stretch>
        </p:blipFill>
        <p:spPr>
          <a:xfrm>
            <a:off x="4113547" y="5364186"/>
            <a:ext cx="2145291" cy="821475"/>
          </a:xfrm>
          <a:prstGeom prst="rect">
            <a:avLst/>
          </a:prstGeom>
        </p:spPr>
      </p:pic>
      <p:pic>
        <p:nvPicPr>
          <p:cNvPr id="16" name="Picture 15" descr="Logo&#10;&#10;Description automatically generated">
            <a:extLst>
              <a:ext uri="{FF2B5EF4-FFF2-40B4-BE49-F238E27FC236}">
                <a16:creationId xmlns:a16="http://schemas.microsoft.com/office/drawing/2014/main" id="{1EE6971C-BE11-4433-9F9E-2A46EAE5C65D}"/>
              </a:ext>
            </a:extLst>
          </p:cNvPr>
          <p:cNvPicPr>
            <a:picLocks noChangeAspect="1"/>
          </p:cNvPicPr>
          <p:nvPr/>
        </p:nvPicPr>
        <p:blipFill>
          <a:blip r:embed="rId7"/>
          <a:stretch>
            <a:fillRect/>
          </a:stretch>
        </p:blipFill>
        <p:spPr>
          <a:xfrm>
            <a:off x="9378717" y="4154239"/>
            <a:ext cx="2743200" cy="864296"/>
          </a:xfrm>
          <a:prstGeom prst="rect">
            <a:avLst/>
          </a:prstGeom>
        </p:spPr>
      </p:pic>
      <p:pic>
        <p:nvPicPr>
          <p:cNvPr id="18" name="Picture 17" descr="A picture containing text, schematic&#10;&#10;Description automatically generated">
            <a:extLst>
              <a:ext uri="{FF2B5EF4-FFF2-40B4-BE49-F238E27FC236}">
                <a16:creationId xmlns:a16="http://schemas.microsoft.com/office/drawing/2014/main" id="{C0C20103-A0AB-441E-81D0-4072991C0BF4}"/>
              </a:ext>
            </a:extLst>
          </p:cNvPr>
          <p:cNvPicPr>
            <a:picLocks noChangeAspect="1"/>
          </p:cNvPicPr>
          <p:nvPr/>
        </p:nvPicPr>
        <p:blipFill>
          <a:blip r:embed="rId8"/>
          <a:stretch>
            <a:fillRect/>
          </a:stretch>
        </p:blipFill>
        <p:spPr>
          <a:xfrm>
            <a:off x="8894594" y="3103524"/>
            <a:ext cx="2320814" cy="623182"/>
          </a:xfrm>
          <a:prstGeom prst="rect">
            <a:avLst/>
          </a:prstGeom>
        </p:spPr>
      </p:pic>
      <p:pic>
        <p:nvPicPr>
          <p:cNvPr id="20" name="Picture 19" descr="Text&#10;&#10;Description automatically generated">
            <a:extLst>
              <a:ext uri="{FF2B5EF4-FFF2-40B4-BE49-F238E27FC236}">
                <a16:creationId xmlns:a16="http://schemas.microsoft.com/office/drawing/2014/main" id="{7A19A9E9-278B-4BE6-8EBB-25226E5355B3}"/>
              </a:ext>
            </a:extLst>
          </p:cNvPr>
          <p:cNvPicPr>
            <a:picLocks noChangeAspect="1"/>
          </p:cNvPicPr>
          <p:nvPr/>
        </p:nvPicPr>
        <p:blipFill>
          <a:blip r:embed="rId9"/>
          <a:stretch>
            <a:fillRect/>
          </a:stretch>
        </p:blipFill>
        <p:spPr>
          <a:xfrm>
            <a:off x="9814818" y="1263888"/>
            <a:ext cx="2052668" cy="1408842"/>
          </a:xfrm>
          <a:prstGeom prst="rect">
            <a:avLst/>
          </a:prstGeom>
        </p:spPr>
      </p:pic>
      <p:pic>
        <p:nvPicPr>
          <p:cNvPr id="22" name="Picture 21" descr="A picture containing drawing&#10;&#10;Description automatically generated">
            <a:extLst>
              <a:ext uri="{FF2B5EF4-FFF2-40B4-BE49-F238E27FC236}">
                <a16:creationId xmlns:a16="http://schemas.microsoft.com/office/drawing/2014/main" id="{1BE00B80-7E8F-4EF6-832C-3C56F379D7D7}"/>
              </a:ext>
            </a:extLst>
          </p:cNvPr>
          <p:cNvPicPr>
            <a:picLocks noChangeAspect="1"/>
          </p:cNvPicPr>
          <p:nvPr/>
        </p:nvPicPr>
        <p:blipFill>
          <a:blip r:embed="rId10"/>
          <a:stretch>
            <a:fillRect/>
          </a:stretch>
        </p:blipFill>
        <p:spPr>
          <a:xfrm>
            <a:off x="-50470" y="2849236"/>
            <a:ext cx="2779761" cy="866509"/>
          </a:xfrm>
          <a:prstGeom prst="rect">
            <a:avLst/>
          </a:prstGeom>
        </p:spPr>
      </p:pic>
      <p:pic>
        <p:nvPicPr>
          <p:cNvPr id="25" name="Picture 24" descr="A picture containing graphical user interface&#10;&#10;Description automatically generated">
            <a:extLst>
              <a:ext uri="{FF2B5EF4-FFF2-40B4-BE49-F238E27FC236}">
                <a16:creationId xmlns:a16="http://schemas.microsoft.com/office/drawing/2014/main" id="{EF95A67A-2290-47D7-971E-36CB1248D36B}"/>
              </a:ext>
            </a:extLst>
          </p:cNvPr>
          <p:cNvPicPr>
            <a:picLocks noChangeAspect="1"/>
          </p:cNvPicPr>
          <p:nvPr/>
        </p:nvPicPr>
        <p:blipFill>
          <a:blip r:embed="rId11"/>
          <a:stretch>
            <a:fillRect/>
          </a:stretch>
        </p:blipFill>
        <p:spPr>
          <a:xfrm>
            <a:off x="90515" y="1505195"/>
            <a:ext cx="2371725" cy="847725"/>
          </a:xfrm>
          <a:prstGeom prst="rect">
            <a:avLst/>
          </a:prstGeom>
        </p:spPr>
      </p:pic>
      <p:pic>
        <p:nvPicPr>
          <p:cNvPr id="27" name="Picture 26">
            <a:extLst>
              <a:ext uri="{FF2B5EF4-FFF2-40B4-BE49-F238E27FC236}">
                <a16:creationId xmlns:a16="http://schemas.microsoft.com/office/drawing/2014/main" id="{42FC3A52-E777-48F8-8DF0-CCB07618D6DA}"/>
              </a:ext>
            </a:extLst>
          </p:cNvPr>
          <p:cNvPicPr>
            <a:picLocks noChangeAspect="1"/>
          </p:cNvPicPr>
          <p:nvPr/>
        </p:nvPicPr>
        <p:blipFill>
          <a:blip r:embed="rId12"/>
          <a:stretch>
            <a:fillRect/>
          </a:stretch>
        </p:blipFill>
        <p:spPr>
          <a:xfrm>
            <a:off x="519223" y="4776952"/>
            <a:ext cx="2743200" cy="1143000"/>
          </a:xfrm>
          <a:prstGeom prst="rect">
            <a:avLst/>
          </a:prstGeom>
        </p:spPr>
      </p:pic>
      <p:pic>
        <p:nvPicPr>
          <p:cNvPr id="29" name="Picture 28">
            <a:extLst>
              <a:ext uri="{FF2B5EF4-FFF2-40B4-BE49-F238E27FC236}">
                <a16:creationId xmlns:a16="http://schemas.microsoft.com/office/drawing/2014/main" id="{46FB6A22-631C-4D69-9F28-14ADCD63366D}"/>
              </a:ext>
            </a:extLst>
          </p:cNvPr>
          <p:cNvPicPr>
            <a:picLocks noChangeAspect="1"/>
          </p:cNvPicPr>
          <p:nvPr/>
        </p:nvPicPr>
        <p:blipFill>
          <a:blip r:embed="rId13"/>
          <a:stretch>
            <a:fillRect/>
          </a:stretch>
        </p:blipFill>
        <p:spPr>
          <a:xfrm>
            <a:off x="2813283" y="1163643"/>
            <a:ext cx="2533331" cy="1068916"/>
          </a:xfrm>
          <a:prstGeom prst="rect">
            <a:avLst/>
          </a:prstGeom>
        </p:spPr>
      </p:pic>
      <p:pic>
        <p:nvPicPr>
          <p:cNvPr id="31" name="Picture 30" descr="A picture containing logo&#10;&#10;Description automatically generated">
            <a:extLst>
              <a:ext uri="{FF2B5EF4-FFF2-40B4-BE49-F238E27FC236}">
                <a16:creationId xmlns:a16="http://schemas.microsoft.com/office/drawing/2014/main" id="{2CB8BF0B-E697-44EB-A416-E8E71CC48AC9}"/>
              </a:ext>
            </a:extLst>
          </p:cNvPr>
          <p:cNvPicPr>
            <a:picLocks noChangeAspect="1"/>
          </p:cNvPicPr>
          <p:nvPr/>
        </p:nvPicPr>
        <p:blipFill>
          <a:blip r:embed="rId14"/>
          <a:stretch>
            <a:fillRect/>
          </a:stretch>
        </p:blipFill>
        <p:spPr>
          <a:xfrm>
            <a:off x="9282685" y="5071386"/>
            <a:ext cx="2643963" cy="1013795"/>
          </a:xfrm>
          <a:prstGeom prst="rect">
            <a:avLst/>
          </a:prstGeom>
        </p:spPr>
      </p:pic>
      <p:sp>
        <p:nvSpPr>
          <p:cNvPr id="19" name="Content Placeholder 3">
            <a:extLst>
              <a:ext uri="{FF2B5EF4-FFF2-40B4-BE49-F238E27FC236}">
                <a16:creationId xmlns:a16="http://schemas.microsoft.com/office/drawing/2014/main" id="{6FA0BC34-EDDA-450E-A51D-43228BF54826}"/>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4055301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87AAE2F-10C3-4D88-87ED-4B03448E3B78}"/>
              </a:ext>
            </a:extLst>
          </p:cNvPr>
          <p:cNvSpPr>
            <a:spLocks noGrp="1"/>
          </p:cNvSpPr>
          <p:nvPr>
            <p:ph type="body" sz="quarter" idx="10"/>
          </p:nvPr>
        </p:nvSpPr>
        <p:spPr>
          <a:xfrm>
            <a:off x="1146595" y="1657291"/>
            <a:ext cx="9660804" cy="3310665"/>
          </a:xfrm>
        </p:spPr>
        <p:txBody>
          <a:bodyPr/>
          <a:lstStyle/>
          <a:p>
            <a:r>
              <a:rPr lang="en-US" altLang="en-US" sz="2800" dirty="0"/>
              <a:t>The actual entity that will do the excavation must request and maintain the locate ticket.  </a:t>
            </a:r>
          </a:p>
          <a:p>
            <a:r>
              <a:rPr lang="en-US" altLang="en-US" sz="2800" dirty="0"/>
              <a:t>One contractor may not dig on another contractor’s ticket.</a:t>
            </a:r>
          </a:p>
          <a:p>
            <a:r>
              <a:rPr lang="en-US" altLang="en-US" sz="2800" dirty="0"/>
              <a:t>Failure of the right entity (the excavator) to have a valid ticket number could lead to potential liability issues in the event of damage to a utility.  </a:t>
            </a:r>
          </a:p>
          <a:p>
            <a:pPr marL="0" indent="0">
              <a:buNone/>
            </a:pPr>
            <a:endParaRPr lang="en-US" dirty="0"/>
          </a:p>
        </p:txBody>
      </p:sp>
      <p:sp>
        <p:nvSpPr>
          <p:cNvPr id="3" name="Text Placeholder 2">
            <a:extLst>
              <a:ext uri="{FF2B5EF4-FFF2-40B4-BE49-F238E27FC236}">
                <a16:creationId xmlns:a16="http://schemas.microsoft.com/office/drawing/2014/main" id="{9F73CF76-5000-4DBD-896E-A8C9A1CB6C99}"/>
              </a:ext>
            </a:extLst>
          </p:cNvPr>
          <p:cNvSpPr>
            <a:spLocks noGrp="1"/>
          </p:cNvSpPr>
          <p:nvPr>
            <p:ph type="body" sz="quarter" idx="13"/>
          </p:nvPr>
        </p:nvSpPr>
        <p:spPr/>
        <p:txBody>
          <a:bodyPr>
            <a:normAutofit fontScale="92500"/>
          </a:bodyPr>
          <a:lstStyle/>
          <a:p>
            <a:r>
              <a:rPr lang="en-US" dirty="0"/>
              <a:t>Locate Request Responsibility</a:t>
            </a:r>
          </a:p>
        </p:txBody>
      </p:sp>
      <p:pic>
        <p:nvPicPr>
          <p:cNvPr id="6" name="Content Placeholder 5" descr="A close up of a device&#10;&#10;Description automatically generated">
            <a:extLst>
              <a:ext uri="{FF2B5EF4-FFF2-40B4-BE49-F238E27FC236}">
                <a16:creationId xmlns:a16="http://schemas.microsoft.com/office/drawing/2014/main" id="{889B936A-4748-4F80-8E9B-766DC4A982B2}"/>
              </a:ext>
            </a:extLst>
          </p:cNvPr>
          <p:cNvPicPr>
            <a:picLocks noGrp="1" noChangeAspect="1"/>
          </p:cNvPicPr>
          <p:nvPr>
            <p:ph sz="quarter" idx="14"/>
          </p:nvPr>
        </p:nvPicPr>
        <p:blipFill>
          <a:blip r:embed="rId3"/>
          <a:stretch>
            <a:fillRect/>
          </a:stretch>
        </p:blipFill>
        <p:spPr>
          <a:xfrm>
            <a:off x="7826958" y="3997760"/>
            <a:ext cx="3815694" cy="2057482"/>
          </a:xfrm>
        </p:spPr>
      </p:pic>
      <p:sp>
        <p:nvSpPr>
          <p:cNvPr id="5" name="Content Placeholder 3">
            <a:extLst>
              <a:ext uri="{FF2B5EF4-FFF2-40B4-BE49-F238E27FC236}">
                <a16:creationId xmlns:a16="http://schemas.microsoft.com/office/drawing/2014/main" id="{8A586D4F-7B5E-4DFB-9F4B-FFD04B9B3A49}"/>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18148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7041AD-9773-4904-9776-D97998767662}"/>
              </a:ext>
            </a:extLst>
          </p:cNvPr>
          <p:cNvSpPr>
            <a:spLocks noGrp="1"/>
          </p:cNvSpPr>
          <p:nvPr>
            <p:ph type="body" sz="quarter" idx="10"/>
          </p:nvPr>
        </p:nvSpPr>
        <p:spPr>
          <a:xfrm>
            <a:off x="519274" y="1448681"/>
            <a:ext cx="6976680" cy="2689161"/>
          </a:xfrm>
        </p:spPr>
        <p:txBody>
          <a:bodyPr/>
          <a:lstStyle/>
          <a:p>
            <a:r>
              <a:rPr lang="en-US" altLang="en-US" sz="2800" dirty="0"/>
              <a:t>The locate request is dispatched from the One-Call Center to all utilities shown in the locate area.</a:t>
            </a:r>
          </a:p>
          <a:p>
            <a:r>
              <a:rPr lang="en-US" altLang="en-US" sz="2800" dirty="0"/>
              <a:t>Utilities, or their locating contractor, mark facilities according to specific State  guidelines and color codes.</a:t>
            </a:r>
          </a:p>
          <a:p>
            <a:endParaRPr lang="en-US" dirty="0"/>
          </a:p>
        </p:txBody>
      </p:sp>
      <p:sp>
        <p:nvSpPr>
          <p:cNvPr id="3" name="Text Placeholder 2">
            <a:extLst>
              <a:ext uri="{FF2B5EF4-FFF2-40B4-BE49-F238E27FC236}">
                <a16:creationId xmlns:a16="http://schemas.microsoft.com/office/drawing/2014/main" id="{D5A35FB4-63D9-4EFB-859E-897E3EBECF36}"/>
              </a:ext>
            </a:extLst>
          </p:cNvPr>
          <p:cNvSpPr>
            <a:spLocks noGrp="1"/>
          </p:cNvSpPr>
          <p:nvPr>
            <p:ph type="body" sz="quarter" idx="13"/>
          </p:nvPr>
        </p:nvSpPr>
        <p:spPr/>
        <p:txBody>
          <a:bodyPr/>
          <a:lstStyle/>
          <a:p>
            <a:r>
              <a:rPr lang="en-US" dirty="0"/>
              <a:t>Utility Locating</a:t>
            </a:r>
          </a:p>
        </p:txBody>
      </p:sp>
      <p:pic>
        <p:nvPicPr>
          <p:cNvPr id="6" name="Content Placeholder 5" descr="A picture containing outdoor, transport, road, person&#10;&#10;Description automatically generated">
            <a:extLst>
              <a:ext uri="{FF2B5EF4-FFF2-40B4-BE49-F238E27FC236}">
                <a16:creationId xmlns:a16="http://schemas.microsoft.com/office/drawing/2014/main" id="{7BCAF7B3-4D02-44E0-94AF-52348BCA4567}"/>
              </a:ext>
            </a:extLst>
          </p:cNvPr>
          <p:cNvPicPr>
            <a:picLocks noGrp="1" noChangeAspect="1"/>
          </p:cNvPicPr>
          <p:nvPr>
            <p:ph sz="quarter" idx="14"/>
          </p:nvPr>
        </p:nvPicPr>
        <p:blipFill rotWithShape="1">
          <a:blip r:embed="rId2"/>
          <a:srcRect l="21360" t="39639" r="21957" b="-907"/>
          <a:stretch/>
        </p:blipFill>
        <p:spPr>
          <a:xfrm>
            <a:off x="5826643" y="3533025"/>
            <a:ext cx="2525232" cy="2729551"/>
          </a:xfrm>
        </p:spPr>
      </p:pic>
      <p:pic>
        <p:nvPicPr>
          <p:cNvPr id="8" name="Picture 7">
            <a:extLst>
              <a:ext uri="{FF2B5EF4-FFF2-40B4-BE49-F238E27FC236}">
                <a16:creationId xmlns:a16="http://schemas.microsoft.com/office/drawing/2014/main" id="{E4995F50-5686-4959-A13C-4C952065D8E9}"/>
              </a:ext>
            </a:extLst>
          </p:cNvPr>
          <p:cNvPicPr>
            <a:picLocks noChangeAspect="1"/>
          </p:cNvPicPr>
          <p:nvPr/>
        </p:nvPicPr>
        <p:blipFill>
          <a:blip r:embed="rId3"/>
          <a:stretch>
            <a:fillRect/>
          </a:stretch>
        </p:blipFill>
        <p:spPr>
          <a:xfrm>
            <a:off x="8676167" y="1402096"/>
            <a:ext cx="3283371" cy="2790865"/>
          </a:xfrm>
          <a:prstGeom prst="rect">
            <a:avLst/>
          </a:prstGeom>
        </p:spPr>
      </p:pic>
      <p:sp>
        <p:nvSpPr>
          <p:cNvPr id="7" name="Content Placeholder 3">
            <a:extLst>
              <a:ext uri="{FF2B5EF4-FFF2-40B4-BE49-F238E27FC236}">
                <a16:creationId xmlns:a16="http://schemas.microsoft.com/office/drawing/2014/main" id="{EA439470-BC20-40A2-82AA-35E09F660AA2}"/>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2101419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AE6A57-C4F5-41FC-97FB-E4EE324AEDCC}"/>
              </a:ext>
            </a:extLst>
          </p:cNvPr>
          <p:cNvSpPr>
            <a:spLocks noGrp="1"/>
          </p:cNvSpPr>
          <p:nvPr>
            <p:ph type="body" sz="quarter" idx="10"/>
          </p:nvPr>
        </p:nvSpPr>
        <p:spPr>
          <a:xfrm>
            <a:off x="338520" y="1658386"/>
            <a:ext cx="7699694" cy="3310665"/>
          </a:xfrm>
        </p:spPr>
        <p:txBody>
          <a:bodyPr/>
          <a:lstStyle/>
          <a:p>
            <a:r>
              <a:rPr lang="en-US" altLang="en-US" sz="2800" dirty="0"/>
              <a:t>Private utilities on private property may not be included</a:t>
            </a:r>
          </a:p>
          <a:p>
            <a:r>
              <a:rPr lang="en-US" altLang="en-US" sz="2800" dirty="0"/>
              <a:t>It may the responsibility of the property owner to locate those facilities.</a:t>
            </a:r>
          </a:p>
          <a:p>
            <a:endParaRPr lang="en-US" dirty="0"/>
          </a:p>
        </p:txBody>
      </p:sp>
      <p:sp>
        <p:nvSpPr>
          <p:cNvPr id="3" name="Text Placeholder 2">
            <a:extLst>
              <a:ext uri="{FF2B5EF4-FFF2-40B4-BE49-F238E27FC236}">
                <a16:creationId xmlns:a16="http://schemas.microsoft.com/office/drawing/2014/main" id="{6E25258B-F9B2-49EF-B366-F9975E0B875D}"/>
              </a:ext>
            </a:extLst>
          </p:cNvPr>
          <p:cNvSpPr>
            <a:spLocks noGrp="1"/>
          </p:cNvSpPr>
          <p:nvPr>
            <p:ph type="body" sz="quarter" idx="13"/>
          </p:nvPr>
        </p:nvSpPr>
        <p:spPr/>
        <p:txBody>
          <a:bodyPr/>
          <a:lstStyle/>
          <a:p>
            <a:r>
              <a:rPr lang="en-US" dirty="0"/>
              <a:t>Private Utilities</a:t>
            </a:r>
          </a:p>
        </p:txBody>
      </p:sp>
      <p:pic>
        <p:nvPicPr>
          <p:cNvPr id="6" name="Content Placeholder 5" descr="A picture containing outdoor, train, track, building&#10;&#10;Description automatically generated">
            <a:extLst>
              <a:ext uri="{FF2B5EF4-FFF2-40B4-BE49-F238E27FC236}">
                <a16:creationId xmlns:a16="http://schemas.microsoft.com/office/drawing/2014/main" id="{ADF0680E-7A52-4739-ABEA-072C630EAC1E}"/>
              </a:ext>
            </a:extLst>
          </p:cNvPr>
          <p:cNvPicPr>
            <a:picLocks noGrp="1" noChangeAspect="1"/>
          </p:cNvPicPr>
          <p:nvPr>
            <p:ph sz="quarter" idx="14"/>
          </p:nvPr>
        </p:nvPicPr>
        <p:blipFill>
          <a:blip r:embed="rId2"/>
          <a:stretch>
            <a:fillRect/>
          </a:stretch>
        </p:blipFill>
        <p:spPr>
          <a:xfrm>
            <a:off x="7917110" y="1492206"/>
            <a:ext cx="3772454" cy="3772454"/>
          </a:xfrm>
        </p:spPr>
      </p:pic>
      <p:pic>
        <p:nvPicPr>
          <p:cNvPr id="8" name="Picture 7" descr="A picture containing building, outdoor, sitting, fire&#10;&#10;Description automatically generated">
            <a:extLst>
              <a:ext uri="{FF2B5EF4-FFF2-40B4-BE49-F238E27FC236}">
                <a16:creationId xmlns:a16="http://schemas.microsoft.com/office/drawing/2014/main" id="{DC9ECAC0-2A74-408A-85EE-2D2484B1ECF0}"/>
              </a:ext>
            </a:extLst>
          </p:cNvPr>
          <p:cNvPicPr>
            <a:picLocks noChangeAspect="1"/>
          </p:cNvPicPr>
          <p:nvPr/>
        </p:nvPicPr>
        <p:blipFill>
          <a:blip r:embed="rId3"/>
          <a:stretch>
            <a:fillRect/>
          </a:stretch>
        </p:blipFill>
        <p:spPr>
          <a:xfrm>
            <a:off x="3694261" y="3827599"/>
            <a:ext cx="3772454" cy="2221893"/>
          </a:xfrm>
          <a:prstGeom prst="rect">
            <a:avLst/>
          </a:prstGeom>
        </p:spPr>
      </p:pic>
      <p:sp>
        <p:nvSpPr>
          <p:cNvPr id="7" name="Content Placeholder 3">
            <a:extLst>
              <a:ext uri="{FF2B5EF4-FFF2-40B4-BE49-F238E27FC236}">
                <a16:creationId xmlns:a16="http://schemas.microsoft.com/office/drawing/2014/main" id="{5147969C-38AF-46CF-9230-C2FCED685211}"/>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3440087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371116" y="1375516"/>
            <a:ext cx="5724884" cy="4221464"/>
          </a:xfrm>
        </p:spPr>
        <p:txBody>
          <a:bodyPr>
            <a:normAutofit/>
          </a:bodyPr>
          <a:lstStyle/>
          <a:p>
            <a:r>
              <a:rPr lang="en-US" sz="2800" b="1" dirty="0"/>
              <a:t>Electric </a:t>
            </a:r>
            <a:r>
              <a:rPr lang="en-US" sz="2800" dirty="0"/>
              <a:t>– HV power, LV power like light circuits.</a:t>
            </a:r>
          </a:p>
          <a:p>
            <a:r>
              <a:rPr lang="en-US" sz="2800" b="1" dirty="0"/>
              <a:t>Gas </a:t>
            </a:r>
            <a:r>
              <a:rPr lang="en-US" sz="2800" dirty="0"/>
              <a:t>– Natural gas, propane, liquid fuels, </a:t>
            </a:r>
            <a:r>
              <a:rPr lang="en-US" sz="2800" dirty="0" err="1"/>
              <a:t>etc</a:t>
            </a:r>
            <a:r>
              <a:rPr lang="en-US" sz="2800" dirty="0"/>
              <a:t>,</a:t>
            </a:r>
          </a:p>
          <a:p>
            <a:r>
              <a:rPr lang="en-US" sz="2800" b="1" dirty="0"/>
              <a:t>Communication</a:t>
            </a:r>
            <a:r>
              <a:rPr lang="en-US" sz="2800" dirty="0"/>
              <a:t> – Phone, data, fiber-optics</a:t>
            </a:r>
          </a:p>
          <a:p>
            <a:r>
              <a:rPr lang="en-US" sz="2800" b="1" dirty="0"/>
              <a:t>Water</a:t>
            </a:r>
            <a:r>
              <a:rPr lang="en-US" sz="2800" dirty="0"/>
              <a:t> – Mains, secondary low pressure, etc.</a:t>
            </a:r>
          </a:p>
          <a:p>
            <a:r>
              <a:rPr lang="en-US" sz="2800" b="1" dirty="0"/>
              <a:t>Sewer</a:t>
            </a:r>
            <a:r>
              <a:rPr lang="en-US" sz="2800" dirty="0"/>
              <a:t> – Sanitary, drainage, etc.</a:t>
            </a:r>
          </a:p>
          <a:p>
            <a:endParaRPr lang="en-US" dirty="0"/>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dirty="0"/>
              <a:t>Type of Utilities Found</a:t>
            </a:r>
          </a:p>
        </p:txBody>
      </p:sp>
      <p:pic>
        <p:nvPicPr>
          <p:cNvPr id="7" name="Picture 6">
            <a:extLst>
              <a:ext uri="{FF2B5EF4-FFF2-40B4-BE49-F238E27FC236}">
                <a16:creationId xmlns:a16="http://schemas.microsoft.com/office/drawing/2014/main" id="{6D214237-23C9-48A2-877A-65F21857C3B5}"/>
              </a:ext>
            </a:extLst>
          </p:cNvPr>
          <p:cNvPicPr>
            <a:picLocks noChangeAspect="1"/>
          </p:cNvPicPr>
          <p:nvPr/>
        </p:nvPicPr>
        <p:blipFill>
          <a:blip r:embed="rId2"/>
          <a:stretch>
            <a:fillRect/>
          </a:stretch>
        </p:blipFill>
        <p:spPr>
          <a:xfrm>
            <a:off x="6658640" y="1237814"/>
            <a:ext cx="5052237" cy="4382371"/>
          </a:xfrm>
          <a:prstGeom prst="rect">
            <a:avLst/>
          </a:prstGeom>
        </p:spPr>
      </p:pic>
      <p:sp>
        <p:nvSpPr>
          <p:cNvPr id="5" name="TextBox 4">
            <a:extLst>
              <a:ext uri="{FF2B5EF4-FFF2-40B4-BE49-F238E27FC236}">
                <a16:creationId xmlns:a16="http://schemas.microsoft.com/office/drawing/2014/main" id="{37729458-6E8A-4D13-9C4F-4E4AF4F2AA61}"/>
              </a:ext>
            </a:extLst>
          </p:cNvPr>
          <p:cNvSpPr txBox="1"/>
          <p:nvPr/>
        </p:nvSpPr>
        <p:spPr>
          <a:xfrm>
            <a:off x="7597848" y="5596979"/>
            <a:ext cx="3173819" cy="461665"/>
          </a:xfrm>
          <a:prstGeom prst="rect">
            <a:avLst/>
          </a:prstGeom>
          <a:noFill/>
        </p:spPr>
        <p:txBody>
          <a:bodyPr wrap="square" rtlCol="0">
            <a:spAutoFit/>
          </a:bodyPr>
          <a:lstStyle/>
          <a:p>
            <a:r>
              <a:rPr lang="en-US" sz="2400" b="1" dirty="0"/>
              <a:t>Universal Color Coding</a:t>
            </a:r>
          </a:p>
        </p:txBody>
      </p:sp>
      <p:sp>
        <p:nvSpPr>
          <p:cNvPr id="9" name="Content Placeholder 3">
            <a:extLst>
              <a:ext uri="{FF2B5EF4-FFF2-40B4-BE49-F238E27FC236}">
                <a16:creationId xmlns:a16="http://schemas.microsoft.com/office/drawing/2014/main" id="{A56B916D-0228-41D6-A135-0A1A0E1FD09D}"/>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735442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lstStyle/>
          <a:p>
            <a:r>
              <a:rPr lang="en-US" dirty="0"/>
              <a:t>Utility Marking</a:t>
            </a:r>
          </a:p>
        </p:txBody>
      </p:sp>
      <p:pic>
        <p:nvPicPr>
          <p:cNvPr id="6" name="Content Placeholder 5" descr="A close up of a street&#10;&#10;Description automatically generated">
            <a:extLst>
              <a:ext uri="{FF2B5EF4-FFF2-40B4-BE49-F238E27FC236}">
                <a16:creationId xmlns:a16="http://schemas.microsoft.com/office/drawing/2014/main" id="{191BF1C0-38C4-43D0-984E-488FEAC99C20}"/>
              </a:ext>
            </a:extLst>
          </p:cNvPr>
          <p:cNvPicPr>
            <a:picLocks noGrp="1" noChangeAspect="1"/>
          </p:cNvPicPr>
          <p:nvPr>
            <p:ph sz="quarter" idx="14"/>
          </p:nvPr>
        </p:nvPicPr>
        <p:blipFill>
          <a:blip r:embed="rId2"/>
          <a:stretch>
            <a:fillRect/>
          </a:stretch>
        </p:blipFill>
        <p:spPr>
          <a:xfrm>
            <a:off x="6176046" y="1366025"/>
            <a:ext cx="5530057" cy="4125950"/>
          </a:xfrm>
        </p:spPr>
      </p:pic>
      <p:pic>
        <p:nvPicPr>
          <p:cNvPr id="8" name="Picture 7" descr="A picture containing outdoor, grass, building, chalk&#10;&#10;Description automatically generated">
            <a:extLst>
              <a:ext uri="{FF2B5EF4-FFF2-40B4-BE49-F238E27FC236}">
                <a16:creationId xmlns:a16="http://schemas.microsoft.com/office/drawing/2014/main" id="{B976E373-7CDB-4919-ACE7-211D57258FC5}"/>
              </a:ext>
            </a:extLst>
          </p:cNvPr>
          <p:cNvPicPr>
            <a:picLocks noChangeAspect="1"/>
          </p:cNvPicPr>
          <p:nvPr/>
        </p:nvPicPr>
        <p:blipFill>
          <a:blip r:embed="rId3"/>
          <a:stretch>
            <a:fillRect/>
          </a:stretch>
        </p:blipFill>
        <p:spPr>
          <a:xfrm>
            <a:off x="376159" y="1375515"/>
            <a:ext cx="5501266" cy="4125949"/>
          </a:xfrm>
          <a:prstGeom prst="rect">
            <a:avLst/>
          </a:prstGeom>
        </p:spPr>
      </p:pic>
      <p:sp>
        <p:nvSpPr>
          <p:cNvPr id="7" name="Content Placeholder 3">
            <a:extLst>
              <a:ext uri="{FF2B5EF4-FFF2-40B4-BE49-F238E27FC236}">
                <a16:creationId xmlns:a16="http://schemas.microsoft.com/office/drawing/2014/main" id="{255FAD8B-9127-438A-8211-918461201859}"/>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15816029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F0F33CF-0B80-4698-9765-DD1E4CAAA902}"/>
              </a:ext>
            </a:extLst>
          </p:cNvPr>
          <p:cNvSpPr>
            <a:spLocks noGrp="1"/>
          </p:cNvSpPr>
          <p:nvPr>
            <p:ph type="body" sz="quarter" idx="10"/>
          </p:nvPr>
        </p:nvSpPr>
        <p:spPr>
          <a:xfrm>
            <a:off x="1024320" y="1871831"/>
            <a:ext cx="5583423" cy="3310665"/>
          </a:xfrm>
        </p:spPr>
        <p:txBody>
          <a:bodyPr>
            <a:normAutofit/>
          </a:bodyPr>
          <a:lstStyle/>
          <a:p>
            <a:r>
              <a:rPr lang="en-US" sz="2800" dirty="0"/>
              <a:t>It is good practice to photograph the marking.</a:t>
            </a:r>
          </a:p>
          <a:p>
            <a:r>
              <a:rPr lang="en-US" sz="2800" dirty="0"/>
              <a:t>This is valuable in case of any issues</a:t>
            </a:r>
          </a:p>
        </p:txBody>
      </p:sp>
      <p:sp>
        <p:nvSpPr>
          <p:cNvPr id="3" name="Text Placeholder 2">
            <a:extLst>
              <a:ext uri="{FF2B5EF4-FFF2-40B4-BE49-F238E27FC236}">
                <a16:creationId xmlns:a16="http://schemas.microsoft.com/office/drawing/2014/main" id="{3F638167-7648-4F17-AC8B-0881B3AF0266}"/>
              </a:ext>
            </a:extLst>
          </p:cNvPr>
          <p:cNvSpPr>
            <a:spLocks noGrp="1"/>
          </p:cNvSpPr>
          <p:nvPr>
            <p:ph type="body" sz="quarter" idx="13"/>
          </p:nvPr>
        </p:nvSpPr>
        <p:spPr/>
        <p:txBody>
          <a:bodyPr/>
          <a:lstStyle/>
          <a:p>
            <a:r>
              <a:rPr lang="en-US"/>
              <a:t>Documentation </a:t>
            </a:r>
            <a:endParaRPr lang="en-US" dirty="0"/>
          </a:p>
        </p:txBody>
      </p:sp>
      <p:pic>
        <p:nvPicPr>
          <p:cNvPr id="6" name="Picture 5">
            <a:extLst>
              <a:ext uri="{FF2B5EF4-FFF2-40B4-BE49-F238E27FC236}">
                <a16:creationId xmlns:a16="http://schemas.microsoft.com/office/drawing/2014/main" id="{E05F64CC-DE86-4988-BB98-A12C30B6C888}"/>
              </a:ext>
            </a:extLst>
          </p:cNvPr>
          <p:cNvPicPr>
            <a:picLocks noChangeAspect="1"/>
          </p:cNvPicPr>
          <p:nvPr/>
        </p:nvPicPr>
        <p:blipFill>
          <a:blip r:embed="rId3"/>
          <a:stretch>
            <a:fillRect/>
          </a:stretch>
        </p:blipFill>
        <p:spPr>
          <a:xfrm>
            <a:off x="6445096" y="1678600"/>
            <a:ext cx="5180192" cy="3697125"/>
          </a:xfrm>
          <a:prstGeom prst="rect">
            <a:avLst/>
          </a:prstGeom>
        </p:spPr>
      </p:pic>
      <p:sp>
        <p:nvSpPr>
          <p:cNvPr id="7" name="Content Placeholder 3">
            <a:extLst>
              <a:ext uri="{FF2B5EF4-FFF2-40B4-BE49-F238E27FC236}">
                <a16:creationId xmlns:a16="http://schemas.microsoft.com/office/drawing/2014/main" id="{0591E690-28E0-43B6-8D0B-C31FDFE79A7C}"/>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2801433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C061CC-08DE-461E-89DA-8B2DC40827F5}"/>
              </a:ext>
            </a:extLst>
          </p:cNvPr>
          <p:cNvSpPr>
            <a:spLocks noGrp="1"/>
          </p:cNvSpPr>
          <p:nvPr>
            <p:ph type="body" sz="quarter" idx="10"/>
          </p:nvPr>
        </p:nvSpPr>
        <p:spPr>
          <a:xfrm>
            <a:off x="577752" y="1334887"/>
            <a:ext cx="10315303" cy="4225941"/>
          </a:xfrm>
        </p:spPr>
        <p:txBody>
          <a:bodyPr>
            <a:normAutofit lnSpcReduction="10000"/>
          </a:bodyPr>
          <a:lstStyle/>
          <a:p>
            <a:pPr marL="609600" indent="-609600">
              <a:lnSpc>
                <a:spcPct val="90000"/>
              </a:lnSpc>
            </a:pPr>
            <a:r>
              <a:rPr lang="en-US" altLang="en-US" sz="2800" dirty="0"/>
              <a:t>The State marking requirements may not give a specific maximum distance that markings must be from a marked utility.  </a:t>
            </a:r>
          </a:p>
          <a:p>
            <a:pPr marL="609600" indent="-609600">
              <a:lnSpc>
                <a:spcPct val="90000"/>
              </a:lnSpc>
            </a:pPr>
            <a:r>
              <a:rPr lang="en-US" altLang="en-US" sz="2800" dirty="0"/>
              <a:t>This is particularly important because locating is not an exact science and, therefore, the actual location of the facility could vary from the position of the marks.</a:t>
            </a:r>
          </a:p>
          <a:p>
            <a:pPr marL="609600" indent="-609600">
              <a:lnSpc>
                <a:spcPct val="90000"/>
              </a:lnSpc>
            </a:pPr>
            <a:r>
              <a:rPr lang="en-US" altLang="en-US" sz="2800" dirty="0"/>
              <a:t>Always be aware that the utility may be off the marks.</a:t>
            </a:r>
          </a:p>
          <a:p>
            <a:pPr marL="609600" indent="-609600"/>
            <a:r>
              <a:rPr lang="en-US" altLang="en-US" sz="2800" dirty="0"/>
              <a:t>The physical location of the utility must be determined by probing, hand excavation etc. using the marks as a reference.</a:t>
            </a:r>
          </a:p>
          <a:p>
            <a:pPr marL="609600" indent="-609600">
              <a:lnSpc>
                <a:spcPct val="90000"/>
              </a:lnSpc>
            </a:pPr>
            <a:endParaRPr lang="en-US" altLang="en-US" sz="2800" dirty="0"/>
          </a:p>
          <a:p>
            <a:endParaRPr lang="en-US" dirty="0"/>
          </a:p>
        </p:txBody>
      </p:sp>
      <p:sp>
        <p:nvSpPr>
          <p:cNvPr id="3" name="Text Placeholder 2">
            <a:extLst>
              <a:ext uri="{FF2B5EF4-FFF2-40B4-BE49-F238E27FC236}">
                <a16:creationId xmlns:a16="http://schemas.microsoft.com/office/drawing/2014/main" id="{40F60D5E-10A9-4F89-9A8A-5FB32EED6CBF}"/>
              </a:ext>
            </a:extLst>
          </p:cNvPr>
          <p:cNvSpPr>
            <a:spLocks noGrp="1"/>
          </p:cNvSpPr>
          <p:nvPr>
            <p:ph type="body" sz="quarter" idx="13"/>
          </p:nvPr>
        </p:nvSpPr>
        <p:spPr/>
        <p:txBody>
          <a:bodyPr/>
          <a:lstStyle/>
          <a:p>
            <a:r>
              <a:rPr lang="en-US" dirty="0"/>
              <a:t>Locating and Marking</a:t>
            </a:r>
          </a:p>
        </p:txBody>
      </p:sp>
      <p:sp>
        <p:nvSpPr>
          <p:cNvPr id="5" name="Content Placeholder 3">
            <a:extLst>
              <a:ext uri="{FF2B5EF4-FFF2-40B4-BE49-F238E27FC236}">
                <a16:creationId xmlns:a16="http://schemas.microsoft.com/office/drawing/2014/main" id="{472136B8-61E1-45E2-A4CE-5BE06DA937F3}"/>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1249670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46B2A2-1692-437B-AB2E-67532467A835}"/>
              </a:ext>
            </a:extLst>
          </p:cNvPr>
          <p:cNvSpPr>
            <a:spLocks noGrp="1"/>
          </p:cNvSpPr>
          <p:nvPr>
            <p:ph type="body" sz="quarter" idx="10"/>
          </p:nvPr>
        </p:nvSpPr>
        <p:spPr>
          <a:xfrm>
            <a:off x="595424" y="1871831"/>
            <a:ext cx="4221126" cy="3310665"/>
          </a:xfrm>
        </p:spPr>
        <p:txBody>
          <a:bodyPr>
            <a:normAutofit/>
          </a:bodyPr>
          <a:lstStyle/>
          <a:p>
            <a:r>
              <a:rPr lang="en-US" sz="2800" dirty="0"/>
              <a:t>The excavator has the responsibility to physically locate the utility using marks as references.</a:t>
            </a:r>
          </a:p>
          <a:p>
            <a:r>
              <a:rPr lang="en-US" sz="2800" dirty="0"/>
              <a:t>Probing </a:t>
            </a:r>
          </a:p>
          <a:p>
            <a:r>
              <a:rPr lang="en-US" sz="2800" dirty="0"/>
              <a:t>Hand Excavation</a:t>
            </a:r>
          </a:p>
          <a:p>
            <a:endParaRPr lang="en-US" dirty="0"/>
          </a:p>
        </p:txBody>
      </p:sp>
      <p:sp>
        <p:nvSpPr>
          <p:cNvPr id="3" name="Text Placeholder 2">
            <a:extLst>
              <a:ext uri="{FF2B5EF4-FFF2-40B4-BE49-F238E27FC236}">
                <a16:creationId xmlns:a16="http://schemas.microsoft.com/office/drawing/2014/main" id="{9D329664-DCF7-4B8C-8F26-82FD08591ECD}"/>
              </a:ext>
            </a:extLst>
          </p:cNvPr>
          <p:cNvSpPr>
            <a:spLocks noGrp="1"/>
          </p:cNvSpPr>
          <p:nvPr>
            <p:ph type="body" sz="quarter" idx="13"/>
          </p:nvPr>
        </p:nvSpPr>
        <p:spPr/>
        <p:txBody>
          <a:bodyPr/>
          <a:lstStyle/>
          <a:p>
            <a:r>
              <a:rPr lang="en-US" dirty="0"/>
              <a:t>Physically Locate the Utility</a:t>
            </a:r>
          </a:p>
        </p:txBody>
      </p:sp>
      <p:pic>
        <p:nvPicPr>
          <p:cNvPr id="6" name="Content Placeholder 5" descr="A picture containing outdoor, person, raft, orange&#10;&#10;Description automatically generated">
            <a:extLst>
              <a:ext uri="{FF2B5EF4-FFF2-40B4-BE49-F238E27FC236}">
                <a16:creationId xmlns:a16="http://schemas.microsoft.com/office/drawing/2014/main" id="{EB09BA55-5690-44F5-B33B-B3AC49E37C58}"/>
              </a:ext>
            </a:extLst>
          </p:cNvPr>
          <p:cNvPicPr>
            <a:picLocks noGrp="1" noChangeAspect="1"/>
          </p:cNvPicPr>
          <p:nvPr>
            <p:ph sz="quarter" idx="14"/>
          </p:nvPr>
        </p:nvPicPr>
        <p:blipFill>
          <a:blip r:embed="rId3"/>
          <a:stretch>
            <a:fillRect/>
          </a:stretch>
        </p:blipFill>
        <p:spPr>
          <a:xfrm>
            <a:off x="8608780" y="1635287"/>
            <a:ext cx="3140672" cy="3592929"/>
          </a:xfrm>
        </p:spPr>
      </p:pic>
      <p:pic>
        <p:nvPicPr>
          <p:cNvPr id="8" name="Picture 7" descr="A picture containing outdoor, bat, person, baseball&#10;&#10;Description automatically generated">
            <a:extLst>
              <a:ext uri="{FF2B5EF4-FFF2-40B4-BE49-F238E27FC236}">
                <a16:creationId xmlns:a16="http://schemas.microsoft.com/office/drawing/2014/main" id="{9E7BAED4-C878-4081-A547-998E9DE3A007}"/>
              </a:ext>
            </a:extLst>
          </p:cNvPr>
          <p:cNvPicPr>
            <a:picLocks noChangeAspect="1"/>
          </p:cNvPicPr>
          <p:nvPr/>
        </p:nvPicPr>
        <p:blipFill rotWithShape="1">
          <a:blip r:embed="rId4"/>
          <a:srcRect l="23385"/>
          <a:stretch/>
        </p:blipFill>
        <p:spPr>
          <a:xfrm>
            <a:off x="4816551" y="1288788"/>
            <a:ext cx="3140672" cy="4099269"/>
          </a:xfrm>
          <a:prstGeom prst="rect">
            <a:avLst/>
          </a:prstGeom>
        </p:spPr>
      </p:pic>
      <p:sp>
        <p:nvSpPr>
          <p:cNvPr id="7" name="Content Placeholder 3">
            <a:extLst>
              <a:ext uri="{FF2B5EF4-FFF2-40B4-BE49-F238E27FC236}">
                <a16:creationId xmlns:a16="http://schemas.microsoft.com/office/drawing/2014/main" id="{C180C1BA-D83D-4C78-9E62-D8C0CC4EF650}"/>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
        <p:nvSpPr>
          <p:cNvPr id="4" name="TextBox 3">
            <a:extLst>
              <a:ext uri="{FF2B5EF4-FFF2-40B4-BE49-F238E27FC236}">
                <a16:creationId xmlns:a16="http://schemas.microsoft.com/office/drawing/2014/main" id="{5A225B84-EF2B-40E1-9283-E10BD442D57E}"/>
              </a:ext>
            </a:extLst>
          </p:cNvPr>
          <p:cNvSpPr txBox="1"/>
          <p:nvPr/>
        </p:nvSpPr>
        <p:spPr>
          <a:xfrm>
            <a:off x="5059363" y="5305122"/>
            <a:ext cx="3140671" cy="369332"/>
          </a:xfrm>
          <a:prstGeom prst="rect">
            <a:avLst/>
          </a:prstGeom>
          <a:noFill/>
        </p:spPr>
        <p:txBody>
          <a:bodyPr wrap="square" rtlCol="0">
            <a:spAutoFit/>
          </a:bodyPr>
          <a:lstStyle/>
          <a:p>
            <a:r>
              <a:rPr lang="en-US" dirty="0"/>
              <a:t>Probing with a long probe rod</a:t>
            </a:r>
          </a:p>
        </p:txBody>
      </p:sp>
      <p:sp>
        <p:nvSpPr>
          <p:cNvPr id="5" name="TextBox 4">
            <a:extLst>
              <a:ext uri="{FF2B5EF4-FFF2-40B4-BE49-F238E27FC236}">
                <a16:creationId xmlns:a16="http://schemas.microsoft.com/office/drawing/2014/main" id="{6099A963-035A-47FB-9507-AA2B5F2970FF}"/>
              </a:ext>
            </a:extLst>
          </p:cNvPr>
          <p:cNvSpPr txBox="1"/>
          <p:nvPr/>
        </p:nvSpPr>
        <p:spPr>
          <a:xfrm>
            <a:off x="8319173" y="5305122"/>
            <a:ext cx="3872827" cy="369332"/>
          </a:xfrm>
          <a:prstGeom prst="rect">
            <a:avLst/>
          </a:prstGeom>
          <a:noFill/>
        </p:spPr>
        <p:txBody>
          <a:bodyPr wrap="square" rtlCol="0">
            <a:spAutoFit/>
          </a:bodyPr>
          <a:lstStyle/>
          <a:p>
            <a:r>
              <a:rPr lang="en-US" dirty="0"/>
              <a:t>Hand Digging with a shovel, spade, etc.</a:t>
            </a:r>
          </a:p>
        </p:txBody>
      </p:sp>
    </p:spTree>
    <p:extLst>
      <p:ext uri="{BB962C8B-B14F-4D97-AF65-F5344CB8AC3E}">
        <p14:creationId xmlns:p14="http://schemas.microsoft.com/office/powerpoint/2010/main" val="40844108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a:xfrm>
            <a:off x="409829" y="1500356"/>
            <a:ext cx="4791689" cy="3310665"/>
          </a:xfrm>
        </p:spPr>
        <p:txBody>
          <a:bodyPr>
            <a:normAutofit fontScale="92500"/>
          </a:bodyPr>
          <a:lstStyle/>
          <a:p>
            <a:r>
              <a:rPr lang="en-US" sz="2800" dirty="0"/>
              <a:t>Using vacuum excavators has become a very efficient way of doing non-destructive physical locates.</a:t>
            </a:r>
          </a:p>
          <a:p>
            <a:r>
              <a:rPr lang="en-US" sz="2800" dirty="0"/>
              <a:t>Vacuuming relies on high pressure water to break up soil which is then vacuumed out of the probe hole.</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92500"/>
          </a:bodyPr>
          <a:lstStyle/>
          <a:p>
            <a:r>
              <a:rPr lang="en-US" dirty="0"/>
              <a:t>Vacuum Probing &amp; Pot Holing</a:t>
            </a:r>
          </a:p>
        </p:txBody>
      </p:sp>
      <p:pic>
        <p:nvPicPr>
          <p:cNvPr id="6" name="Picture 5">
            <a:extLst>
              <a:ext uri="{FF2B5EF4-FFF2-40B4-BE49-F238E27FC236}">
                <a16:creationId xmlns:a16="http://schemas.microsoft.com/office/drawing/2014/main" id="{24AA4746-4845-4914-8CEE-717E53E20FCE}"/>
              </a:ext>
            </a:extLst>
          </p:cNvPr>
          <p:cNvPicPr>
            <a:picLocks noChangeAspect="1"/>
          </p:cNvPicPr>
          <p:nvPr/>
        </p:nvPicPr>
        <p:blipFill>
          <a:blip r:embed="rId3"/>
          <a:stretch>
            <a:fillRect/>
          </a:stretch>
        </p:blipFill>
        <p:spPr>
          <a:xfrm>
            <a:off x="6096000" y="1871831"/>
            <a:ext cx="5453278" cy="3800975"/>
          </a:xfrm>
          <a:prstGeom prst="rect">
            <a:avLst/>
          </a:prstGeom>
        </p:spPr>
      </p:pic>
      <p:sp>
        <p:nvSpPr>
          <p:cNvPr id="7" name="Content Placeholder 3">
            <a:extLst>
              <a:ext uri="{FF2B5EF4-FFF2-40B4-BE49-F238E27FC236}">
                <a16:creationId xmlns:a16="http://schemas.microsoft.com/office/drawing/2014/main" id="{C0C307F1-F1D6-4108-9DAF-8C439B3EC4B4}"/>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3670075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68E28F-A2F0-4EED-A7C9-9B048D050708}"/>
              </a:ext>
            </a:extLst>
          </p:cNvPr>
          <p:cNvSpPr>
            <a:spLocks noGrp="1"/>
          </p:cNvSpPr>
          <p:nvPr>
            <p:ph type="body" sz="quarter" idx="10"/>
          </p:nvPr>
        </p:nvSpPr>
        <p:spPr/>
        <p:txBody>
          <a:bodyPr/>
          <a:lstStyle/>
          <a:p>
            <a:r>
              <a:rPr lang="en-US" sz="2400" dirty="0"/>
              <a:t>Review the Damages and Costs of Utility Strikes</a:t>
            </a:r>
          </a:p>
          <a:p>
            <a:r>
              <a:rPr lang="en-US" sz="2400" dirty="0"/>
              <a:t>Responsibilities of Excavators working around Utilities.</a:t>
            </a:r>
          </a:p>
          <a:p>
            <a:r>
              <a:rPr lang="en-US" sz="2400" dirty="0"/>
              <a:t>Use of the State Utility Locating Services, Clearance requirements and 811Contact</a:t>
            </a:r>
          </a:p>
          <a:p>
            <a:r>
              <a:rPr lang="en-US" sz="2400" dirty="0"/>
              <a:t>Methods of Locating,  Marking Utilities &amp; Protection of Utilities during Excavation</a:t>
            </a:r>
          </a:p>
          <a:p>
            <a:r>
              <a:rPr lang="en-US" sz="2400" dirty="0"/>
              <a:t>Reporting and Responding to a Utility Strike</a:t>
            </a:r>
          </a:p>
          <a:p>
            <a:endParaRPr lang="en-US" dirty="0"/>
          </a:p>
        </p:txBody>
      </p:sp>
      <p:sp>
        <p:nvSpPr>
          <p:cNvPr id="3" name="Text Placeholder 2">
            <a:extLst>
              <a:ext uri="{FF2B5EF4-FFF2-40B4-BE49-F238E27FC236}">
                <a16:creationId xmlns:a16="http://schemas.microsoft.com/office/drawing/2014/main" id="{80540183-87AE-4BBF-B896-DC369C523E2F}"/>
              </a:ext>
            </a:extLst>
          </p:cNvPr>
          <p:cNvSpPr>
            <a:spLocks noGrp="1"/>
          </p:cNvSpPr>
          <p:nvPr>
            <p:ph type="body" sz="quarter" idx="13"/>
          </p:nvPr>
        </p:nvSpPr>
        <p:spPr/>
        <p:txBody>
          <a:bodyPr/>
          <a:lstStyle/>
          <a:p>
            <a:r>
              <a:rPr lang="en-US"/>
              <a:t>Learning Objectives</a:t>
            </a:r>
            <a:endParaRPr lang="en-US" dirty="0"/>
          </a:p>
        </p:txBody>
      </p:sp>
      <p:sp>
        <p:nvSpPr>
          <p:cNvPr id="7" name="Content Placeholder 3">
            <a:extLst>
              <a:ext uri="{FF2B5EF4-FFF2-40B4-BE49-F238E27FC236}">
                <a16:creationId xmlns:a16="http://schemas.microsoft.com/office/drawing/2014/main" id="{98EF4235-A253-4AB9-8665-94075BAB32E7}"/>
              </a:ext>
            </a:extLst>
          </p:cNvPr>
          <p:cNvSpPr txBox="1">
            <a:spLocks/>
          </p:cNvSpPr>
          <p:nvPr/>
        </p:nvSpPr>
        <p:spPr>
          <a:xfrm>
            <a:off x="66833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Utilities Protection</a:t>
            </a:r>
          </a:p>
        </p:txBody>
      </p:sp>
    </p:spTree>
    <p:extLst>
      <p:ext uri="{BB962C8B-B14F-4D97-AF65-F5344CB8AC3E}">
        <p14:creationId xmlns:p14="http://schemas.microsoft.com/office/powerpoint/2010/main" val="3469090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7460E5E-458C-4972-AD6C-FC524538F3D4}"/>
              </a:ext>
            </a:extLst>
          </p:cNvPr>
          <p:cNvSpPr>
            <a:spLocks noGrp="1"/>
          </p:cNvSpPr>
          <p:nvPr>
            <p:ph type="body" sz="quarter" idx="10"/>
          </p:nvPr>
        </p:nvSpPr>
        <p:spPr>
          <a:xfrm>
            <a:off x="954088" y="1446529"/>
            <a:ext cx="10241996" cy="3868421"/>
          </a:xfrm>
        </p:spPr>
        <p:txBody>
          <a:bodyPr>
            <a:noAutofit/>
          </a:bodyPr>
          <a:lstStyle/>
          <a:p>
            <a:r>
              <a:rPr lang="en-US" altLang="en-US" sz="2800" dirty="0"/>
              <a:t>Excavators are required to maintain a minimum clearance between a </a:t>
            </a:r>
            <a:r>
              <a:rPr lang="en-US" altLang="en-US" sz="2800" dirty="0">
                <a:solidFill>
                  <a:srgbClr val="000000"/>
                </a:solidFill>
                <a:effectLst>
                  <a:outerShdw blurRad="38100" dist="38100" dir="2700000" algn="tl">
                    <a:srgbClr val="FFFFFF"/>
                  </a:outerShdw>
                </a:effectLst>
              </a:rPr>
              <a:t>marked and unexposed utility </a:t>
            </a:r>
            <a:r>
              <a:rPr lang="en-US" altLang="en-US" sz="2800" dirty="0"/>
              <a:t>and the cutting edge or point of any power-operated excavating or earth-moving equipment. </a:t>
            </a:r>
          </a:p>
          <a:p>
            <a:r>
              <a:rPr lang="en-US" altLang="en-US" sz="2800" b="1" dirty="0"/>
              <a:t>The minimum clearance varies by State. </a:t>
            </a:r>
            <a:r>
              <a:rPr lang="en-US" altLang="en-US" sz="2800" dirty="0"/>
              <a:t>(Approx. 18” – 36”)</a:t>
            </a:r>
          </a:p>
          <a:p>
            <a:r>
              <a:rPr lang="en-US" altLang="en-US" sz="2800" dirty="0"/>
              <a:t>If excavation with mechanical equipment is required within the State mandated minimum clearance the excavation should be performed very carefully with hand tools or the utility must first be exposed.</a:t>
            </a:r>
          </a:p>
        </p:txBody>
      </p:sp>
      <p:sp>
        <p:nvSpPr>
          <p:cNvPr id="3" name="Text Placeholder 2">
            <a:extLst>
              <a:ext uri="{FF2B5EF4-FFF2-40B4-BE49-F238E27FC236}">
                <a16:creationId xmlns:a16="http://schemas.microsoft.com/office/drawing/2014/main" id="{DE1780A8-E77A-41E1-9DE9-57F2BDE056DB}"/>
              </a:ext>
            </a:extLst>
          </p:cNvPr>
          <p:cNvSpPr>
            <a:spLocks noGrp="1"/>
          </p:cNvSpPr>
          <p:nvPr>
            <p:ph type="body" sz="quarter" idx="13"/>
          </p:nvPr>
        </p:nvSpPr>
        <p:spPr/>
        <p:txBody>
          <a:bodyPr/>
          <a:lstStyle/>
          <a:p>
            <a:r>
              <a:rPr lang="en-US" dirty="0"/>
              <a:t>Clearance Requirements</a:t>
            </a:r>
          </a:p>
        </p:txBody>
      </p:sp>
      <p:sp>
        <p:nvSpPr>
          <p:cNvPr id="5" name="Content Placeholder 3">
            <a:extLst>
              <a:ext uri="{FF2B5EF4-FFF2-40B4-BE49-F238E27FC236}">
                <a16:creationId xmlns:a16="http://schemas.microsoft.com/office/drawing/2014/main" id="{14BB125D-2446-4F2A-9E80-2ECD06BDADD7}"/>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2515989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3E210D-18BE-4080-B8FC-016B91B9F804}"/>
              </a:ext>
            </a:extLst>
          </p:cNvPr>
          <p:cNvSpPr>
            <a:spLocks noGrp="1"/>
          </p:cNvSpPr>
          <p:nvPr>
            <p:ph type="body" sz="quarter" idx="10"/>
          </p:nvPr>
        </p:nvSpPr>
        <p:spPr>
          <a:xfrm>
            <a:off x="1129525" y="5202667"/>
            <a:ext cx="9660804" cy="3310665"/>
          </a:xfrm>
        </p:spPr>
        <p:txBody>
          <a:bodyPr>
            <a:normAutofit/>
          </a:bodyPr>
          <a:lstStyle/>
          <a:p>
            <a:r>
              <a:rPr lang="en-US" sz="2800" b="1" dirty="0"/>
              <a:t>Examples – Clearance are from the outside of the utility</a:t>
            </a:r>
          </a:p>
        </p:txBody>
      </p:sp>
      <p:sp>
        <p:nvSpPr>
          <p:cNvPr id="3" name="Text Placeholder 2">
            <a:extLst>
              <a:ext uri="{FF2B5EF4-FFF2-40B4-BE49-F238E27FC236}">
                <a16:creationId xmlns:a16="http://schemas.microsoft.com/office/drawing/2014/main" id="{8B7493BF-FF26-4B50-8048-F2ADF38D1853}"/>
              </a:ext>
            </a:extLst>
          </p:cNvPr>
          <p:cNvSpPr>
            <a:spLocks noGrp="1"/>
          </p:cNvSpPr>
          <p:nvPr>
            <p:ph type="body" sz="quarter" idx="13"/>
          </p:nvPr>
        </p:nvSpPr>
        <p:spPr/>
        <p:txBody>
          <a:bodyPr/>
          <a:lstStyle/>
          <a:p>
            <a:r>
              <a:rPr lang="en-US" dirty="0"/>
              <a:t>Clearances</a:t>
            </a:r>
          </a:p>
        </p:txBody>
      </p:sp>
      <p:pic>
        <p:nvPicPr>
          <p:cNvPr id="6" name="Picture 5">
            <a:extLst>
              <a:ext uri="{FF2B5EF4-FFF2-40B4-BE49-F238E27FC236}">
                <a16:creationId xmlns:a16="http://schemas.microsoft.com/office/drawing/2014/main" id="{5CA9AE16-DAEB-43E2-A631-AA5095B4920A}"/>
              </a:ext>
            </a:extLst>
          </p:cNvPr>
          <p:cNvPicPr>
            <a:picLocks noChangeAspect="1"/>
          </p:cNvPicPr>
          <p:nvPr/>
        </p:nvPicPr>
        <p:blipFill>
          <a:blip r:embed="rId2"/>
          <a:stretch>
            <a:fillRect/>
          </a:stretch>
        </p:blipFill>
        <p:spPr>
          <a:xfrm>
            <a:off x="2492726" y="1039417"/>
            <a:ext cx="3312650" cy="4188683"/>
          </a:xfrm>
          <a:prstGeom prst="rect">
            <a:avLst/>
          </a:prstGeom>
        </p:spPr>
      </p:pic>
      <p:pic>
        <p:nvPicPr>
          <p:cNvPr id="8" name="Picture 7">
            <a:extLst>
              <a:ext uri="{FF2B5EF4-FFF2-40B4-BE49-F238E27FC236}">
                <a16:creationId xmlns:a16="http://schemas.microsoft.com/office/drawing/2014/main" id="{9D89742D-E95F-4FA4-80F8-A6905B1D5A53}"/>
              </a:ext>
            </a:extLst>
          </p:cNvPr>
          <p:cNvPicPr>
            <a:picLocks noChangeAspect="1"/>
          </p:cNvPicPr>
          <p:nvPr/>
        </p:nvPicPr>
        <p:blipFill>
          <a:blip r:embed="rId3"/>
          <a:stretch>
            <a:fillRect/>
          </a:stretch>
        </p:blipFill>
        <p:spPr>
          <a:xfrm>
            <a:off x="6550767" y="1375515"/>
            <a:ext cx="3374593" cy="3407321"/>
          </a:xfrm>
          <a:prstGeom prst="rect">
            <a:avLst/>
          </a:prstGeom>
        </p:spPr>
      </p:pic>
      <p:sp>
        <p:nvSpPr>
          <p:cNvPr id="7" name="Content Placeholder 3">
            <a:extLst>
              <a:ext uri="{FF2B5EF4-FFF2-40B4-BE49-F238E27FC236}">
                <a16:creationId xmlns:a16="http://schemas.microsoft.com/office/drawing/2014/main" id="{6FA72751-F9A7-4A9D-83B4-39CD6F872ED0}"/>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32771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017B69F-DF6E-4497-9396-E232587C68B1}"/>
              </a:ext>
            </a:extLst>
          </p:cNvPr>
          <p:cNvSpPr>
            <a:spLocks noGrp="1"/>
          </p:cNvSpPr>
          <p:nvPr>
            <p:ph type="body" sz="quarter" idx="10"/>
          </p:nvPr>
        </p:nvSpPr>
        <p:spPr>
          <a:xfrm>
            <a:off x="1024320" y="1871831"/>
            <a:ext cx="4496370" cy="3310665"/>
          </a:xfrm>
        </p:spPr>
        <p:txBody>
          <a:bodyPr>
            <a:normAutofit/>
          </a:bodyPr>
          <a:lstStyle/>
          <a:p>
            <a:r>
              <a:rPr lang="en-US" sz="2800" dirty="0"/>
              <a:t>Utilities must be protected and supported if there is any possibility of damage to that utility.</a:t>
            </a:r>
          </a:p>
        </p:txBody>
      </p:sp>
      <p:sp>
        <p:nvSpPr>
          <p:cNvPr id="3" name="Text Placeholder 2">
            <a:extLst>
              <a:ext uri="{FF2B5EF4-FFF2-40B4-BE49-F238E27FC236}">
                <a16:creationId xmlns:a16="http://schemas.microsoft.com/office/drawing/2014/main" id="{A3043823-C401-431B-AF3A-F1B72F33AE0D}"/>
              </a:ext>
            </a:extLst>
          </p:cNvPr>
          <p:cNvSpPr>
            <a:spLocks noGrp="1"/>
          </p:cNvSpPr>
          <p:nvPr>
            <p:ph type="body" sz="quarter" idx="13"/>
          </p:nvPr>
        </p:nvSpPr>
        <p:spPr/>
        <p:txBody>
          <a:bodyPr/>
          <a:lstStyle/>
          <a:p>
            <a:r>
              <a:rPr lang="en-US" dirty="0"/>
              <a:t>Supporting Exposed Utilities</a:t>
            </a:r>
          </a:p>
        </p:txBody>
      </p:sp>
      <p:pic>
        <p:nvPicPr>
          <p:cNvPr id="6" name="Picture 5">
            <a:extLst>
              <a:ext uri="{FF2B5EF4-FFF2-40B4-BE49-F238E27FC236}">
                <a16:creationId xmlns:a16="http://schemas.microsoft.com/office/drawing/2014/main" id="{F6862ABC-5BA4-4671-BCFB-BC4DA7F713E1}"/>
              </a:ext>
            </a:extLst>
          </p:cNvPr>
          <p:cNvPicPr>
            <a:picLocks noChangeAspect="1"/>
          </p:cNvPicPr>
          <p:nvPr/>
        </p:nvPicPr>
        <p:blipFill>
          <a:blip r:embed="rId3"/>
          <a:stretch>
            <a:fillRect/>
          </a:stretch>
        </p:blipFill>
        <p:spPr>
          <a:xfrm>
            <a:off x="5712716" y="1666759"/>
            <a:ext cx="5454964" cy="3716772"/>
          </a:xfrm>
          <a:prstGeom prst="rect">
            <a:avLst/>
          </a:prstGeom>
        </p:spPr>
      </p:pic>
      <p:sp>
        <p:nvSpPr>
          <p:cNvPr id="7" name="Content Placeholder 3">
            <a:extLst>
              <a:ext uri="{FF2B5EF4-FFF2-40B4-BE49-F238E27FC236}">
                <a16:creationId xmlns:a16="http://schemas.microsoft.com/office/drawing/2014/main" id="{4D5318E0-8182-4A3A-B376-FCD4A00AA048}"/>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49140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DB59CE-A9BA-4AEE-BD2E-929231EDF7C8}"/>
              </a:ext>
            </a:extLst>
          </p:cNvPr>
          <p:cNvSpPr>
            <a:spLocks noGrp="1"/>
          </p:cNvSpPr>
          <p:nvPr>
            <p:ph type="body" sz="quarter" idx="10"/>
          </p:nvPr>
        </p:nvSpPr>
        <p:spPr>
          <a:xfrm>
            <a:off x="340242" y="1350025"/>
            <a:ext cx="8001000" cy="4104477"/>
          </a:xfrm>
        </p:spPr>
        <p:txBody>
          <a:bodyPr>
            <a:normAutofit fontScale="92500" lnSpcReduction="10000"/>
          </a:bodyPr>
          <a:lstStyle/>
          <a:p>
            <a:pPr>
              <a:lnSpc>
                <a:spcPct val="90000"/>
              </a:lnSpc>
            </a:pPr>
            <a:r>
              <a:rPr lang="en-US" altLang="en-US" sz="3000" dirty="0"/>
              <a:t>If, a facility has been exposed, it is the excavator’s responsibility to inspect and support these facilities.</a:t>
            </a:r>
          </a:p>
          <a:p>
            <a:pPr>
              <a:lnSpc>
                <a:spcPct val="90000"/>
              </a:lnSpc>
            </a:pPr>
            <a:r>
              <a:rPr lang="en-US" altLang="en-US" sz="3000" dirty="0"/>
              <a:t> If damage of any kind is discovered or any suspicion of damage exists, it is the excavator’s responsibility to immediately notify the facility owner directly. </a:t>
            </a:r>
          </a:p>
          <a:p>
            <a:pPr>
              <a:lnSpc>
                <a:spcPct val="90000"/>
              </a:lnSpc>
            </a:pPr>
            <a:r>
              <a:rPr lang="en-US" altLang="en-US" sz="3000" dirty="0"/>
              <a:t>Damaged utilities should not be backfilled until the utility has inspected, repaired and approved backfilling</a:t>
            </a:r>
          </a:p>
          <a:p>
            <a:endParaRPr lang="en-US" dirty="0"/>
          </a:p>
        </p:txBody>
      </p:sp>
      <p:sp>
        <p:nvSpPr>
          <p:cNvPr id="3" name="Text Placeholder 2">
            <a:extLst>
              <a:ext uri="{FF2B5EF4-FFF2-40B4-BE49-F238E27FC236}">
                <a16:creationId xmlns:a16="http://schemas.microsoft.com/office/drawing/2014/main" id="{9B2A2E9B-46CB-416A-868D-5BC09E8974B1}"/>
              </a:ext>
            </a:extLst>
          </p:cNvPr>
          <p:cNvSpPr>
            <a:spLocks noGrp="1"/>
          </p:cNvSpPr>
          <p:nvPr>
            <p:ph type="body" sz="quarter" idx="13"/>
          </p:nvPr>
        </p:nvSpPr>
        <p:spPr/>
        <p:txBody>
          <a:bodyPr>
            <a:normAutofit fontScale="85000" lnSpcReduction="10000"/>
          </a:bodyPr>
          <a:lstStyle/>
          <a:p>
            <a:r>
              <a:rPr lang="en-US" dirty="0"/>
              <a:t>Securing, bracing, and protecting </a:t>
            </a:r>
          </a:p>
        </p:txBody>
      </p:sp>
      <p:pic>
        <p:nvPicPr>
          <p:cNvPr id="5" name="Content Placeholder 4" descr="A close up of a rock&#10;&#10;Description automatically generated">
            <a:extLst>
              <a:ext uri="{FF2B5EF4-FFF2-40B4-BE49-F238E27FC236}">
                <a16:creationId xmlns:a16="http://schemas.microsoft.com/office/drawing/2014/main" id="{9471BEC4-95E4-4722-961E-FF942F7CF747}"/>
              </a:ext>
            </a:extLst>
          </p:cNvPr>
          <p:cNvPicPr>
            <a:picLocks noGrp="1" noChangeAspect="1"/>
          </p:cNvPicPr>
          <p:nvPr>
            <p:ph sz="quarter" idx="14"/>
          </p:nvPr>
        </p:nvPicPr>
        <p:blipFill rotWithShape="1">
          <a:blip r:embed="rId2"/>
          <a:srcRect l="14381" t="20440"/>
          <a:stretch/>
        </p:blipFill>
        <p:spPr>
          <a:xfrm>
            <a:off x="8630093" y="1350025"/>
            <a:ext cx="3221665" cy="2245241"/>
          </a:xfrm>
        </p:spPr>
      </p:pic>
      <p:pic>
        <p:nvPicPr>
          <p:cNvPr id="7" name="Picture 6" descr="A close up of a rock&#10;&#10;Description automatically generated">
            <a:extLst>
              <a:ext uri="{FF2B5EF4-FFF2-40B4-BE49-F238E27FC236}">
                <a16:creationId xmlns:a16="http://schemas.microsoft.com/office/drawing/2014/main" id="{744E0D4F-E46F-44F3-B9DE-2E1355977D6C}"/>
              </a:ext>
            </a:extLst>
          </p:cNvPr>
          <p:cNvPicPr>
            <a:picLocks noChangeAspect="1"/>
          </p:cNvPicPr>
          <p:nvPr/>
        </p:nvPicPr>
        <p:blipFill rotWithShape="1">
          <a:blip r:embed="rId3"/>
          <a:srcRect l="31308" t="30803"/>
          <a:stretch/>
        </p:blipFill>
        <p:spPr>
          <a:xfrm>
            <a:off x="8630093" y="3715932"/>
            <a:ext cx="3221665" cy="2434017"/>
          </a:xfrm>
          <a:prstGeom prst="rect">
            <a:avLst/>
          </a:prstGeom>
        </p:spPr>
      </p:pic>
      <p:sp>
        <p:nvSpPr>
          <p:cNvPr id="6" name="Content Placeholder 3">
            <a:extLst>
              <a:ext uri="{FF2B5EF4-FFF2-40B4-BE49-F238E27FC236}">
                <a16:creationId xmlns:a16="http://schemas.microsoft.com/office/drawing/2014/main" id="{E2CA3085-6077-4CEA-A396-8E303041276C}"/>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11040968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41A85D-26F3-4A31-B4FD-D1CE02B3EA32}"/>
              </a:ext>
            </a:extLst>
          </p:cNvPr>
          <p:cNvSpPr>
            <a:spLocks noGrp="1"/>
          </p:cNvSpPr>
          <p:nvPr>
            <p:ph type="body" sz="quarter" idx="10"/>
          </p:nvPr>
        </p:nvSpPr>
        <p:spPr>
          <a:xfrm>
            <a:off x="93972" y="1555012"/>
            <a:ext cx="7168065" cy="3747978"/>
          </a:xfrm>
        </p:spPr>
        <p:txBody>
          <a:bodyPr>
            <a:normAutofit fontScale="92500" lnSpcReduction="10000"/>
          </a:bodyPr>
          <a:lstStyle/>
          <a:p>
            <a:r>
              <a:rPr lang="en-US" altLang="en-US" sz="3200" dirty="0"/>
              <a:t>Shut down equipment and eliminate all potential ignition sources. </a:t>
            </a:r>
          </a:p>
          <a:p>
            <a:r>
              <a:rPr lang="en-US" altLang="en-US" sz="3200" dirty="0"/>
              <a:t>Contact 911 </a:t>
            </a:r>
            <a:r>
              <a:rPr lang="en-US" altLang="en-US" sz="3200" b="1" dirty="0">
                <a:solidFill>
                  <a:srgbClr val="FF0000"/>
                </a:solidFill>
                <a:effectLst>
                  <a:outerShdw blurRad="38100" dist="38100" dir="2700000" algn="tl">
                    <a:srgbClr val="FFFFFF"/>
                  </a:outerShdw>
                </a:effectLst>
              </a:rPr>
              <a:t>IMMEDIATELY</a:t>
            </a:r>
            <a:endParaRPr lang="en-US" altLang="en-US" sz="3200" b="1" dirty="0">
              <a:solidFill>
                <a:srgbClr val="FF0000"/>
              </a:solidFill>
            </a:endParaRPr>
          </a:p>
          <a:p>
            <a:r>
              <a:rPr lang="en-US" altLang="en-US" sz="3200" dirty="0"/>
              <a:t>Call the Gas Company </a:t>
            </a:r>
            <a:r>
              <a:rPr lang="en-US" altLang="en-US" sz="3200" b="1" dirty="0">
                <a:solidFill>
                  <a:srgbClr val="FF0000"/>
                </a:solidFill>
                <a:effectLst>
                  <a:outerShdw blurRad="38100" dist="38100" dir="2700000" algn="tl">
                    <a:srgbClr val="FFFFFF"/>
                  </a:outerShdw>
                </a:effectLst>
              </a:rPr>
              <a:t>IMMEDIATELY</a:t>
            </a:r>
          </a:p>
          <a:p>
            <a:r>
              <a:rPr lang="en-US" altLang="en-US" sz="3200" dirty="0"/>
              <a:t>Everyone should evacuate the area and protect the area from others until emergency personnel arrive and the gas company. </a:t>
            </a:r>
          </a:p>
          <a:p>
            <a:endParaRPr lang="en-US" dirty="0"/>
          </a:p>
        </p:txBody>
      </p:sp>
      <p:sp>
        <p:nvSpPr>
          <p:cNvPr id="3" name="Text Placeholder 2">
            <a:extLst>
              <a:ext uri="{FF2B5EF4-FFF2-40B4-BE49-F238E27FC236}">
                <a16:creationId xmlns:a16="http://schemas.microsoft.com/office/drawing/2014/main" id="{82396CF5-F72A-4607-A9A2-8391EF1F348F}"/>
              </a:ext>
            </a:extLst>
          </p:cNvPr>
          <p:cNvSpPr>
            <a:spLocks noGrp="1"/>
          </p:cNvSpPr>
          <p:nvPr>
            <p:ph type="body" sz="quarter" idx="13"/>
          </p:nvPr>
        </p:nvSpPr>
        <p:spPr/>
        <p:txBody>
          <a:bodyPr/>
          <a:lstStyle/>
          <a:p>
            <a:r>
              <a:rPr lang="en-US" dirty="0"/>
              <a:t>Ruptured Gas Lines</a:t>
            </a:r>
          </a:p>
        </p:txBody>
      </p:sp>
      <p:pic>
        <p:nvPicPr>
          <p:cNvPr id="5" name="Picture 4">
            <a:extLst>
              <a:ext uri="{FF2B5EF4-FFF2-40B4-BE49-F238E27FC236}">
                <a16:creationId xmlns:a16="http://schemas.microsoft.com/office/drawing/2014/main" id="{9B8098DA-4F8F-4307-BE6A-3E2A3A3AD61B}"/>
              </a:ext>
            </a:extLst>
          </p:cNvPr>
          <p:cNvPicPr>
            <a:picLocks noChangeAspect="1"/>
          </p:cNvPicPr>
          <p:nvPr/>
        </p:nvPicPr>
        <p:blipFill rotWithShape="1">
          <a:blip r:embed="rId3"/>
          <a:srcRect l="10048" r="20281" b="25239"/>
          <a:stretch/>
        </p:blipFill>
        <p:spPr>
          <a:xfrm>
            <a:off x="7320517" y="1555011"/>
            <a:ext cx="4657062" cy="3747978"/>
          </a:xfrm>
          <a:prstGeom prst="rect">
            <a:avLst/>
          </a:prstGeom>
        </p:spPr>
      </p:pic>
      <p:sp>
        <p:nvSpPr>
          <p:cNvPr id="6" name="Content Placeholder 3">
            <a:extLst>
              <a:ext uri="{FF2B5EF4-FFF2-40B4-BE49-F238E27FC236}">
                <a16:creationId xmlns:a16="http://schemas.microsoft.com/office/drawing/2014/main" id="{786AEFBC-E90C-4DF2-8434-CD54AFEAB81C}"/>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2936290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7CED59-C39B-434F-B321-74902BA1A8BA}"/>
              </a:ext>
            </a:extLst>
          </p:cNvPr>
          <p:cNvSpPr>
            <a:spLocks noGrp="1"/>
          </p:cNvSpPr>
          <p:nvPr>
            <p:ph type="body" sz="quarter" idx="10"/>
          </p:nvPr>
        </p:nvSpPr>
        <p:spPr>
          <a:xfrm>
            <a:off x="499730" y="1323753"/>
            <a:ext cx="6826103" cy="4368387"/>
          </a:xfrm>
        </p:spPr>
        <p:txBody>
          <a:bodyPr>
            <a:noAutofit/>
          </a:bodyPr>
          <a:lstStyle/>
          <a:p>
            <a:r>
              <a:rPr lang="en-US" sz="2800" dirty="0"/>
              <a:t>No marking by One-Call.</a:t>
            </a:r>
          </a:p>
          <a:p>
            <a:r>
              <a:rPr lang="en-US" sz="2800" dirty="0"/>
              <a:t>All excavation equipment must maintain at least a 10-foot minimum clearance from all over head power lines less than 50 kV.</a:t>
            </a:r>
          </a:p>
          <a:p>
            <a:r>
              <a:rPr lang="en-US" sz="2800" dirty="0"/>
              <a:t>Additional clearance is required for power lines over 50 kV.</a:t>
            </a:r>
          </a:p>
          <a:p>
            <a:r>
              <a:rPr lang="en-US" sz="2800" b="1" dirty="0"/>
              <a:t>NOTE :</a:t>
            </a:r>
            <a:r>
              <a:rPr lang="en-US" sz="2800" dirty="0"/>
              <a:t> Clearance for cranes may be greater</a:t>
            </a:r>
          </a:p>
        </p:txBody>
      </p:sp>
      <p:sp>
        <p:nvSpPr>
          <p:cNvPr id="3" name="Text Placeholder 2">
            <a:extLst>
              <a:ext uri="{FF2B5EF4-FFF2-40B4-BE49-F238E27FC236}">
                <a16:creationId xmlns:a16="http://schemas.microsoft.com/office/drawing/2014/main" id="{C943D301-5D63-4721-9024-8202E2471FBC}"/>
              </a:ext>
            </a:extLst>
          </p:cNvPr>
          <p:cNvSpPr>
            <a:spLocks noGrp="1"/>
          </p:cNvSpPr>
          <p:nvPr>
            <p:ph type="body" sz="quarter" idx="13"/>
          </p:nvPr>
        </p:nvSpPr>
        <p:spPr/>
        <p:txBody>
          <a:bodyPr/>
          <a:lstStyle/>
          <a:p>
            <a:r>
              <a:rPr lang="en-US" dirty="0"/>
              <a:t>Overhead Power Lines</a:t>
            </a:r>
          </a:p>
        </p:txBody>
      </p:sp>
      <p:pic>
        <p:nvPicPr>
          <p:cNvPr id="5" name="Picture 4">
            <a:extLst>
              <a:ext uri="{FF2B5EF4-FFF2-40B4-BE49-F238E27FC236}">
                <a16:creationId xmlns:a16="http://schemas.microsoft.com/office/drawing/2014/main" id="{B7C1F865-09D2-4380-9A89-05E736796A79}"/>
              </a:ext>
            </a:extLst>
          </p:cNvPr>
          <p:cNvPicPr>
            <a:picLocks noChangeAspect="1"/>
          </p:cNvPicPr>
          <p:nvPr/>
        </p:nvPicPr>
        <p:blipFill>
          <a:blip r:embed="rId2"/>
          <a:stretch>
            <a:fillRect/>
          </a:stretch>
        </p:blipFill>
        <p:spPr>
          <a:xfrm>
            <a:off x="7290746" y="1948017"/>
            <a:ext cx="4662353" cy="2961965"/>
          </a:xfrm>
          <a:prstGeom prst="rect">
            <a:avLst/>
          </a:prstGeom>
        </p:spPr>
      </p:pic>
      <p:sp>
        <p:nvSpPr>
          <p:cNvPr id="6" name="Content Placeholder 3">
            <a:extLst>
              <a:ext uri="{FF2B5EF4-FFF2-40B4-BE49-F238E27FC236}">
                <a16:creationId xmlns:a16="http://schemas.microsoft.com/office/drawing/2014/main" id="{FAC5C57E-ACFA-422C-8A69-A8B90A9F7CBC}"/>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Utilities Protection</a:t>
            </a:r>
            <a:endParaRPr lang="en-US" dirty="0"/>
          </a:p>
        </p:txBody>
      </p:sp>
    </p:spTree>
    <p:extLst>
      <p:ext uri="{BB962C8B-B14F-4D97-AF65-F5344CB8AC3E}">
        <p14:creationId xmlns:p14="http://schemas.microsoft.com/office/powerpoint/2010/main" val="6564908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B338F-9505-4CA6-AAC5-2C86AC2EEA69}"/>
              </a:ext>
            </a:extLst>
          </p:cNvPr>
          <p:cNvSpPr>
            <a:spLocks noGrp="1"/>
          </p:cNvSpPr>
          <p:nvPr>
            <p:ph type="body" sz="quarter" idx="10"/>
          </p:nvPr>
        </p:nvSpPr>
        <p:spPr/>
        <p:txBody>
          <a:bodyPr>
            <a:normAutofit/>
          </a:bodyPr>
          <a:lstStyle/>
          <a:p>
            <a:pPr marL="0" indent="0">
              <a:buNone/>
            </a:pPr>
            <a:r>
              <a:rPr lang="en-US" sz="2800" dirty="0"/>
              <a:t>“Underground utility safety and damage prevention is a shared responsibility. Owner/operators, locators, 811 centers, contractors, regulatory agencies and others have grave responsibilities in the process. </a:t>
            </a:r>
          </a:p>
          <a:p>
            <a:pPr marL="0" indent="0">
              <a:buNone/>
            </a:pPr>
            <a:r>
              <a:rPr lang="en-US" sz="2800" dirty="0"/>
              <a:t>Without each stakeholder executing their responsibilities the process is compromised, endangering public and workforce safety, property, vital services, life and limb.”</a:t>
            </a:r>
          </a:p>
        </p:txBody>
      </p:sp>
      <p:sp>
        <p:nvSpPr>
          <p:cNvPr id="3" name="Text Placeholder 2">
            <a:extLst>
              <a:ext uri="{FF2B5EF4-FFF2-40B4-BE49-F238E27FC236}">
                <a16:creationId xmlns:a16="http://schemas.microsoft.com/office/drawing/2014/main" id="{19E91D48-B567-4FF2-8E96-8A001B9BF8FF}"/>
              </a:ext>
            </a:extLst>
          </p:cNvPr>
          <p:cNvSpPr>
            <a:spLocks noGrp="1"/>
          </p:cNvSpPr>
          <p:nvPr>
            <p:ph type="body" sz="quarter" idx="13"/>
          </p:nvPr>
        </p:nvSpPr>
        <p:spPr/>
        <p:txBody>
          <a:bodyPr/>
          <a:lstStyle/>
          <a:p>
            <a:r>
              <a:rPr lang="en-US" dirty="0"/>
              <a:t>Remember</a:t>
            </a:r>
          </a:p>
        </p:txBody>
      </p:sp>
      <p:sp>
        <p:nvSpPr>
          <p:cNvPr id="5" name="TextBox 4">
            <a:extLst>
              <a:ext uri="{FF2B5EF4-FFF2-40B4-BE49-F238E27FC236}">
                <a16:creationId xmlns:a16="http://schemas.microsoft.com/office/drawing/2014/main" id="{345EF0AA-CB07-40D4-A4B0-4482F8C8E37A}"/>
              </a:ext>
            </a:extLst>
          </p:cNvPr>
          <p:cNvSpPr txBox="1"/>
          <p:nvPr/>
        </p:nvSpPr>
        <p:spPr>
          <a:xfrm>
            <a:off x="5059363" y="5038928"/>
            <a:ext cx="5983472" cy="923330"/>
          </a:xfrm>
          <a:prstGeom prst="rect">
            <a:avLst/>
          </a:prstGeom>
          <a:noFill/>
        </p:spPr>
        <p:txBody>
          <a:bodyPr wrap="square" rtlCol="0">
            <a:spAutoFit/>
          </a:bodyPr>
          <a:lstStyle/>
          <a:p>
            <a:r>
              <a:rPr lang="en-US" dirty="0"/>
              <a:t>Elements of an Effective  Underground Utility Excavation Safety and Damage Prevention Program</a:t>
            </a:r>
          </a:p>
          <a:p>
            <a:pPr algn="r"/>
            <a:r>
              <a:rPr lang="en-US" i="1" dirty="0"/>
              <a:t>AGC of America</a:t>
            </a:r>
          </a:p>
        </p:txBody>
      </p:sp>
      <p:sp>
        <p:nvSpPr>
          <p:cNvPr id="6" name="Content Placeholder 3">
            <a:extLst>
              <a:ext uri="{FF2B5EF4-FFF2-40B4-BE49-F238E27FC236}">
                <a16:creationId xmlns:a16="http://schemas.microsoft.com/office/drawing/2014/main" id="{FB006830-B757-422B-B742-75D9665B17AC}"/>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Utilities Protection</a:t>
            </a:r>
          </a:p>
        </p:txBody>
      </p:sp>
    </p:spTree>
    <p:extLst>
      <p:ext uri="{BB962C8B-B14F-4D97-AF65-F5344CB8AC3E}">
        <p14:creationId xmlns:p14="http://schemas.microsoft.com/office/powerpoint/2010/main" val="3412682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D3131D5-F58A-460D-91FE-186E016BFED0}"/>
              </a:ext>
            </a:extLst>
          </p:cNvPr>
          <p:cNvSpPr>
            <a:spLocks noGrp="1"/>
          </p:cNvSpPr>
          <p:nvPr>
            <p:ph type="body" sz="quarter" idx="13"/>
          </p:nvPr>
        </p:nvSpPr>
        <p:spPr/>
        <p:txBody>
          <a:bodyPr/>
          <a:lstStyle/>
          <a:p>
            <a:r>
              <a:rPr lang="en-US" dirty="0"/>
              <a:t>Questions?</a:t>
            </a:r>
          </a:p>
        </p:txBody>
      </p:sp>
      <p:sp>
        <p:nvSpPr>
          <p:cNvPr id="6" name="Content Placeholder 3">
            <a:extLst>
              <a:ext uri="{FF2B5EF4-FFF2-40B4-BE49-F238E27FC236}">
                <a16:creationId xmlns:a16="http://schemas.microsoft.com/office/drawing/2014/main" id="{F2118EFD-B413-46E9-956A-C232CB2C5A92}"/>
              </a:ext>
            </a:extLst>
          </p:cNvPr>
          <p:cNvSpPr txBox="1">
            <a:spLocks/>
          </p:cNvSpPr>
          <p:nvPr/>
        </p:nvSpPr>
        <p:spPr>
          <a:xfrm>
            <a:off x="72548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Utilities Protection</a:t>
            </a:r>
          </a:p>
        </p:txBody>
      </p:sp>
    </p:spTree>
    <p:extLst>
      <p:ext uri="{BB962C8B-B14F-4D97-AF65-F5344CB8AC3E}">
        <p14:creationId xmlns:p14="http://schemas.microsoft.com/office/powerpoint/2010/main" val="4115594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7DCA6CF-A2EA-4F5E-9C8A-09245CBCC3A1}"/>
              </a:ext>
            </a:extLst>
          </p:cNvPr>
          <p:cNvSpPr>
            <a:spLocks noGrp="1"/>
          </p:cNvSpPr>
          <p:nvPr>
            <p:ph type="body" sz="quarter" idx="13"/>
          </p:nvPr>
        </p:nvSpPr>
        <p:spPr/>
        <p:txBody>
          <a:bodyPr/>
          <a:lstStyle/>
          <a:p>
            <a:r>
              <a:rPr lang="en-US" dirty="0"/>
              <a:t>Utility Strikes</a:t>
            </a:r>
          </a:p>
        </p:txBody>
      </p:sp>
      <p:pic>
        <p:nvPicPr>
          <p:cNvPr id="6" name="Content Placeholder 5" descr="A picture containing photo, different, various, food&#10;&#10;Description automatically generated">
            <a:extLst>
              <a:ext uri="{FF2B5EF4-FFF2-40B4-BE49-F238E27FC236}">
                <a16:creationId xmlns:a16="http://schemas.microsoft.com/office/drawing/2014/main" id="{D6E27440-09E7-4FA9-9D09-7236982F62C0}"/>
              </a:ext>
            </a:extLst>
          </p:cNvPr>
          <p:cNvPicPr>
            <a:picLocks noGrp="1" noChangeAspect="1"/>
          </p:cNvPicPr>
          <p:nvPr>
            <p:ph sz="quarter" idx="14"/>
          </p:nvPr>
        </p:nvPicPr>
        <p:blipFill rotWithShape="1">
          <a:blip r:embed="rId3"/>
          <a:srcRect l="14037" r="13530"/>
          <a:stretch/>
        </p:blipFill>
        <p:spPr>
          <a:xfrm>
            <a:off x="9304108" y="1605229"/>
            <a:ext cx="2349176" cy="3243217"/>
          </a:xfrm>
        </p:spPr>
      </p:pic>
      <p:pic>
        <p:nvPicPr>
          <p:cNvPr id="8" name="Picture 7" descr="A picture containing outdoor, train, photo, person&#10;&#10;Description automatically generated">
            <a:extLst>
              <a:ext uri="{FF2B5EF4-FFF2-40B4-BE49-F238E27FC236}">
                <a16:creationId xmlns:a16="http://schemas.microsoft.com/office/drawing/2014/main" id="{989A18FC-6111-4F03-8B58-264651421FB8}"/>
              </a:ext>
            </a:extLst>
          </p:cNvPr>
          <p:cNvPicPr>
            <a:picLocks noChangeAspect="1"/>
          </p:cNvPicPr>
          <p:nvPr/>
        </p:nvPicPr>
        <p:blipFill rotWithShape="1">
          <a:blip r:embed="rId4"/>
          <a:srcRect t="7464" b="11606"/>
          <a:stretch/>
        </p:blipFill>
        <p:spPr>
          <a:xfrm>
            <a:off x="625286" y="3981560"/>
            <a:ext cx="2703296" cy="2187810"/>
          </a:xfrm>
          <a:prstGeom prst="rect">
            <a:avLst/>
          </a:prstGeom>
        </p:spPr>
      </p:pic>
      <p:pic>
        <p:nvPicPr>
          <p:cNvPr id="16" name="Picture 15" descr="A picture containing outdoor, photo, person, standing&#10;&#10;Description automatically generated">
            <a:extLst>
              <a:ext uri="{FF2B5EF4-FFF2-40B4-BE49-F238E27FC236}">
                <a16:creationId xmlns:a16="http://schemas.microsoft.com/office/drawing/2014/main" id="{CEDB8017-8A4C-41FC-9A48-A35C9AA4D831}"/>
              </a:ext>
            </a:extLst>
          </p:cNvPr>
          <p:cNvPicPr>
            <a:picLocks noChangeAspect="1"/>
          </p:cNvPicPr>
          <p:nvPr/>
        </p:nvPicPr>
        <p:blipFill rotWithShape="1">
          <a:blip r:embed="rId5"/>
          <a:srcRect l="26614" r="26669"/>
          <a:stretch/>
        </p:blipFill>
        <p:spPr>
          <a:xfrm>
            <a:off x="3667226" y="1605228"/>
            <a:ext cx="1824371" cy="3243217"/>
          </a:xfrm>
          <a:prstGeom prst="rect">
            <a:avLst/>
          </a:prstGeom>
        </p:spPr>
      </p:pic>
      <p:pic>
        <p:nvPicPr>
          <p:cNvPr id="18" name="Picture 17" descr="A picture containing outdoor, photo, person, standing&#10;&#10;Description automatically generated">
            <a:extLst>
              <a:ext uri="{FF2B5EF4-FFF2-40B4-BE49-F238E27FC236}">
                <a16:creationId xmlns:a16="http://schemas.microsoft.com/office/drawing/2014/main" id="{88111A79-49E9-46E0-AD68-C179D2CE9F14}"/>
              </a:ext>
            </a:extLst>
          </p:cNvPr>
          <p:cNvPicPr>
            <a:picLocks noChangeAspect="1"/>
          </p:cNvPicPr>
          <p:nvPr/>
        </p:nvPicPr>
        <p:blipFill rotWithShape="1">
          <a:blip r:embed="rId6"/>
          <a:srcRect l="12549" r="13944"/>
          <a:stretch/>
        </p:blipFill>
        <p:spPr>
          <a:xfrm>
            <a:off x="538716" y="1181998"/>
            <a:ext cx="1693526" cy="2303898"/>
          </a:xfrm>
          <a:prstGeom prst="rect">
            <a:avLst/>
          </a:prstGeom>
        </p:spPr>
      </p:pic>
      <p:pic>
        <p:nvPicPr>
          <p:cNvPr id="20" name="Picture 19" descr="A picture containing fire, smoke, outdoor, train&#10;&#10;Description automatically generated">
            <a:extLst>
              <a:ext uri="{FF2B5EF4-FFF2-40B4-BE49-F238E27FC236}">
                <a16:creationId xmlns:a16="http://schemas.microsoft.com/office/drawing/2014/main" id="{7C0E2409-5E9A-415A-AE54-E9C1113C6C34}"/>
              </a:ext>
            </a:extLst>
          </p:cNvPr>
          <p:cNvPicPr>
            <a:picLocks noChangeAspect="1"/>
          </p:cNvPicPr>
          <p:nvPr/>
        </p:nvPicPr>
        <p:blipFill>
          <a:blip r:embed="rId7"/>
          <a:stretch>
            <a:fillRect/>
          </a:stretch>
        </p:blipFill>
        <p:spPr>
          <a:xfrm>
            <a:off x="5919808" y="1314662"/>
            <a:ext cx="3252551" cy="2038571"/>
          </a:xfrm>
          <a:prstGeom prst="rect">
            <a:avLst/>
          </a:prstGeom>
        </p:spPr>
      </p:pic>
      <p:pic>
        <p:nvPicPr>
          <p:cNvPr id="22" name="Picture 21">
            <a:extLst>
              <a:ext uri="{FF2B5EF4-FFF2-40B4-BE49-F238E27FC236}">
                <a16:creationId xmlns:a16="http://schemas.microsoft.com/office/drawing/2014/main" id="{76248448-9D75-41AC-B7AC-5F37F5BEAE7A}"/>
              </a:ext>
            </a:extLst>
          </p:cNvPr>
          <p:cNvPicPr>
            <a:picLocks noChangeAspect="1"/>
          </p:cNvPicPr>
          <p:nvPr/>
        </p:nvPicPr>
        <p:blipFill>
          <a:blip r:embed="rId8"/>
          <a:stretch>
            <a:fillRect/>
          </a:stretch>
        </p:blipFill>
        <p:spPr>
          <a:xfrm>
            <a:off x="5665197" y="3872974"/>
            <a:ext cx="3465310" cy="1950942"/>
          </a:xfrm>
          <a:prstGeom prst="rect">
            <a:avLst/>
          </a:prstGeom>
        </p:spPr>
      </p:pic>
      <p:sp>
        <p:nvSpPr>
          <p:cNvPr id="10" name="Content Placeholder 3">
            <a:extLst>
              <a:ext uri="{FF2B5EF4-FFF2-40B4-BE49-F238E27FC236}">
                <a16:creationId xmlns:a16="http://schemas.microsoft.com/office/drawing/2014/main" id="{BEB20DB3-11AC-4ECD-AB5E-C650D2C4BEAE}"/>
              </a:ext>
            </a:extLst>
          </p:cNvPr>
          <p:cNvSpPr txBox="1">
            <a:spLocks/>
          </p:cNvSpPr>
          <p:nvPr/>
        </p:nvSpPr>
        <p:spPr>
          <a:xfrm>
            <a:off x="668338" y="650811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Utilities Protection</a:t>
            </a:r>
          </a:p>
        </p:txBody>
      </p:sp>
      <p:sp>
        <p:nvSpPr>
          <p:cNvPr id="2" name="TextBox 1">
            <a:extLst>
              <a:ext uri="{FF2B5EF4-FFF2-40B4-BE49-F238E27FC236}">
                <a16:creationId xmlns:a16="http://schemas.microsoft.com/office/drawing/2014/main" id="{FAD99BD9-57FB-46F3-8A13-D6F4A909D48C}"/>
              </a:ext>
            </a:extLst>
          </p:cNvPr>
          <p:cNvSpPr txBox="1"/>
          <p:nvPr/>
        </p:nvSpPr>
        <p:spPr>
          <a:xfrm>
            <a:off x="3328582" y="4965926"/>
            <a:ext cx="2093322" cy="369332"/>
          </a:xfrm>
          <a:prstGeom prst="rect">
            <a:avLst/>
          </a:prstGeom>
          <a:noFill/>
          <a:ln>
            <a:solidFill>
              <a:schemeClr val="accent1"/>
            </a:solidFill>
          </a:ln>
        </p:spPr>
        <p:txBody>
          <a:bodyPr wrap="square" rtlCol="0">
            <a:spAutoFit/>
          </a:bodyPr>
          <a:lstStyle/>
          <a:p>
            <a:r>
              <a:rPr lang="en-US" dirty="0"/>
              <a:t>Water Main Strikes</a:t>
            </a:r>
          </a:p>
        </p:txBody>
      </p:sp>
      <p:sp>
        <p:nvSpPr>
          <p:cNvPr id="11" name="TextBox 10">
            <a:extLst>
              <a:ext uri="{FF2B5EF4-FFF2-40B4-BE49-F238E27FC236}">
                <a16:creationId xmlns:a16="http://schemas.microsoft.com/office/drawing/2014/main" id="{86F80F7F-B048-4D55-B9E2-5BFC414A0FDF}"/>
              </a:ext>
            </a:extLst>
          </p:cNvPr>
          <p:cNvSpPr txBox="1"/>
          <p:nvPr/>
        </p:nvSpPr>
        <p:spPr>
          <a:xfrm>
            <a:off x="286642" y="3503642"/>
            <a:ext cx="2761358" cy="369332"/>
          </a:xfrm>
          <a:prstGeom prst="rect">
            <a:avLst/>
          </a:prstGeom>
          <a:noFill/>
          <a:ln>
            <a:solidFill>
              <a:schemeClr val="accent1"/>
            </a:solidFill>
          </a:ln>
        </p:spPr>
        <p:txBody>
          <a:bodyPr wrap="square" rtlCol="0">
            <a:spAutoFit/>
          </a:bodyPr>
          <a:lstStyle/>
          <a:p>
            <a:r>
              <a:rPr lang="en-US" dirty="0"/>
              <a:t>Telecommunications Strike</a:t>
            </a:r>
          </a:p>
        </p:txBody>
      </p:sp>
      <p:sp>
        <p:nvSpPr>
          <p:cNvPr id="12" name="TextBox 11">
            <a:extLst>
              <a:ext uri="{FF2B5EF4-FFF2-40B4-BE49-F238E27FC236}">
                <a16:creationId xmlns:a16="http://schemas.microsoft.com/office/drawing/2014/main" id="{1B31BDE4-D27B-4F92-A5D2-E647B79EFE5E}"/>
              </a:ext>
            </a:extLst>
          </p:cNvPr>
          <p:cNvSpPr txBox="1"/>
          <p:nvPr/>
        </p:nvSpPr>
        <p:spPr>
          <a:xfrm>
            <a:off x="6072264" y="3428437"/>
            <a:ext cx="3100095" cy="369332"/>
          </a:xfrm>
          <a:prstGeom prst="rect">
            <a:avLst/>
          </a:prstGeom>
          <a:noFill/>
          <a:ln>
            <a:solidFill>
              <a:schemeClr val="accent1"/>
            </a:solidFill>
          </a:ln>
        </p:spPr>
        <p:txBody>
          <a:bodyPr wrap="square" rtlCol="0">
            <a:spAutoFit/>
          </a:bodyPr>
          <a:lstStyle/>
          <a:p>
            <a:r>
              <a:rPr lang="en-US" dirty="0"/>
              <a:t>High pressure Gas Line Strikes</a:t>
            </a:r>
          </a:p>
        </p:txBody>
      </p:sp>
    </p:spTree>
    <p:extLst>
      <p:ext uri="{BB962C8B-B14F-4D97-AF65-F5344CB8AC3E}">
        <p14:creationId xmlns:p14="http://schemas.microsoft.com/office/powerpoint/2010/main" val="181857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02D1AF1-B184-4277-8831-194520BEF26C}"/>
              </a:ext>
            </a:extLst>
          </p:cNvPr>
          <p:cNvSpPr>
            <a:spLocks noGrp="1"/>
          </p:cNvSpPr>
          <p:nvPr>
            <p:ph type="body" sz="quarter" idx="10"/>
          </p:nvPr>
        </p:nvSpPr>
        <p:spPr>
          <a:xfrm>
            <a:off x="371116" y="1503606"/>
            <a:ext cx="9660804" cy="3310665"/>
          </a:xfrm>
        </p:spPr>
        <p:txBody>
          <a:bodyPr>
            <a:noAutofit/>
          </a:bodyPr>
          <a:lstStyle/>
          <a:p>
            <a:r>
              <a:rPr lang="en-US" sz="2800" dirty="0"/>
              <a:t>Damages are on the rise. The number of damage reports reached an all-time high of 453,766 </a:t>
            </a:r>
          </a:p>
          <a:p>
            <a:r>
              <a:rPr lang="en-US" sz="2800" dirty="0"/>
              <a:t>For 2019 alone, the societal costs of damages to buried utilities in the U.S. is estimated at $30 billion. </a:t>
            </a:r>
          </a:p>
          <a:p>
            <a:r>
              <a:rPr lang="en-US" sz="2800" dirty="0"/>
              <a:t>This estimate accounts for direct costs (facility repair) and indirect costs (property damage, medical bills, businesses unable to operate, etc.). </a:t>
            </a:r>
          </a:p>
          <a:p>
            <a:endParaRPr lang="en-US" sz="2800" dirty="0"/>
          </a:p>
        </p:txBody>
      </p:sp>
      <p:sp>
        <p:nvSpPr>
          <p:cNvPr id="3" name="Text Placeholder 2">
            <a:extLst>
              <a:ext uri="{FF2B5EF4-FFF2-40B4-BE49-F238E27FC236}">
                <a16:creationId xmlns:a16="http://schemas.microsoft.com/office/drawing/2014/main" id="{2B4A530F-6A9D-4D42-9A3D-182F03A628BD}"/>
              </a:ext>
            </a:extLst>
          </p:cNvPr>
          <p:cNvSpPr>
            <a:spLocks noGrp="1"/>
          </p:cNvSpPr>
          <p:nvPr>
            <p:ph type="body" sz="quarter" idx="13"/>
          </p:nvPr>
        </p:nvSpPr>
        <p:spPr/>
        <p:txBody>
          <a:bodyPr/>
          <a:lstStyle/>
          <a:p>
            <a:r>
              <a:rPr lang="en-US" dirty="0"/>
              <a:t>Damages in 2019</a:t>
            </a:r>
          </a:p>
          <a:p>
            <a:endParaRPr lang="en-US" dirty="0"/>
          </a:p>
        </p:txBody>
      </p:sp>
      <p:sp>
        <p:nvSpPr>
          <p:cNvPr id="4" name="Content Placeholder 3">
            <a:extLst>
              <a:ext uri="{FF2B5EF4-FFF2-40B4-BE49-F238E27FC236}">
                <a16:creationId xmlns:a16="http://schemas.microsoft.com/office/drawing/2014/main" id="{C8F3D53A-9EF6-431E-A200-88B7C241888C}"/>
              </a:ext>
            </a:extLst>
          </p:cNvPr>
          <p:cNvSpPr>
            <a:spLocks noGrp="1"/>
          </p:cNvSpPr>
          <p:nvPr>
            <p:ph sz="quarter" idx="14"/>
          </p:nvPr>
        </p:nvSpPr>
        <p:spPr>
          <a:xfrm>
            <a:off x="668338" y="6508115"/>
            <a:ext cx="4333875" cy="246063"/>
          </a:xfrm>
        </p:spPr>
        <p:txBody>
          <a:bodyPr/>
          <a:lstStyle/>
          <a:p>
            <a:r>
              <a:rPr lang="en-US" dirty="0"/>
              <a:t>Utilities Protection</a:t>
            </a:r>
          </a:p>
        </p:txBody>
      </p:sp>
      <p:sp>
        <p:nvSpPr>
          <p:cNvPr id="5" name="TextBox 4">
            <a:extLst>
              <a:ext uri="{FF2B5EF4-FFF2-40B4-BE49-F238E27FC236}">
                <a16:creationId xmlns:a16="http://schemas.microsoft.com/office/drawing/2014/main" id="{CA7C2651-3554-4485-A33E-546FDF32C569}"/>
              </a:ext>
            </a:extLst>
          </p:cNvPr>
          <p:cNvSpPr txBox="1"/>
          <p:nvPr/>
        </p:nvSpPr>
        <p:spPr>
          <a:xfrm>
            <a:off x="6286392" y="5470451"/>
            <a:ext cx="4930957" cy="738664"/>
          </a:xfrm>
          <a:prstGeom prst="rect">
            <a:avLst/>
          </a:prstGeom>
          <a:noFill/>
        </p:spPr>
        <p:txBody>
          <a:bodyPr wrap="square" lIns="91440" tIns="45720" rIns="91440" bIns="45720" rtlCol="0" anchor="t">
            <a:spAutoFit/>
          </a:bodyPr>
          <a:lstStyle/>
          <a:p>
            <a:r>
              <a:rPr lang="en-US" sz="2400" b="1" dirty="0"/>
              <a:t>The DIRT Report 2019 – CGA</a:t>
            </a:r>
            <a:endParaRPr lang="en-US" sz="2400" b="1">
              <a:cs typeface="Calibri"/>
            </a:endParaRPr>
          </a:p>
          <a:p>
            <a:r>
              <a:rPr lang="en-US" dirty="0"/>
              <a:t>(DIRT - Damage Information and Reporting Tool)</a:t>
            </a:r>
            <a:endParaRPr lang="en-US" dirty="0">
              <a:cs typeface="Calibri"/>
            </a:endParaRPr>
          </a:p>
        </p:txBody>
      </p:sp>
    </p:spTree>
    <p:extLst>
      <p:ext uri="{BB962C8B-B14F-4D97-AF65-F5344CB8AC3E}">
        <p14:creationId xmlns:p14="http://schemas.microsoft.com/office/powerpoint/2010/main" val="1853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6DD9BE-4AE6-4FA0-AADB-F445663BF5B9}"/>
              </a:ext>
            </a:extLst>
          </p:cNvPr>
          <p:cNvSpPr>
            <a:spLocks noGrp="1"/>
          </p:cNvSpPr>
          <p:nvPr>
            <p:ph type="body" sz="quarter" idx="13"/>
          </p:nvPr>
        </p:nvSpPr>
        <p:spPr/>
        <p:txBody>
          <a:bodyPr>
            <a:normAutofit fontScale="85000" lnSpcReduction="10000"/>
          </a:bodyPr>
          <a:lstStyle/>
          <a:p>
            <a:r>
              <a:rPr lang="en-US" dirty="0"/>
              <a:t>Damages by Facility Operation</a:t>
            </a:r>
          </a:p>
        </p:txBody>
      </p:sp>
      <p:pic>
        <p:nvPicPr>
          <p:cNvPr id="5" name="Picture 4">
            <a:extLst>
              <a:ext uri="{FF2B5EF4-FFF2-40B4-BE49-F238E27FC236}">
                <a16:creationId xmlns:a16="http://schemas.microsoft.com/office/drawing/2014/main" id="{F5E162D1-DDAD-4A0A-97E6-ED59B451F940}"/>
              </a:ext>
            </a:extLst>
          </p:cNvPr>
          <p:cNvPicPr>
            <a:picLocks noChangeAspect="1"/>
          </p:cNvPicPr>
          <p:nvPr/>
        </p:nvPicPr>
        <p:blipFill rotWithShape="1">
          <a:blip r:embed="rId3"/>
          <a:srcRect t="5474"/>
          <a:stretch/>
        </p:blipFill>
        <p:spPr>
          <a:xfrm>
            <a:off x="2034660" y="1208923"/>
            <a:ext cx="8122680" cy="4997567"/>
          </a:xfrm>
          <a:prstGeom prst="rect">
            <a:avLst/>
          </a:prstGeom>
        </p:spPr>
      </p:pic>
      <p:sp>
        <p:nvSpPr>
          <p:cNvPr id="6" name="Content Placeholder 3">
            <a:extLst>
              <a:ext uri="{FF2B5EF4-FFF2-40B4-BE49-F238E27FC236}">
                <a16:creationId xmlns:a16="http://schemas.microsoft.com/office/drawing/2014/main" id="{D5D48448-2AF2-4994-808E-BE67BF4078E5}"/>
              </a:ext>
            </a:extLst>
          </p:cNvPr>
          <p:cNvSpPr>
            <a:spLocks noGrp="1"/>
          </p:cNvSpPr>
          <p:nvPr>
            <p:ph sz="quarter" idx="14"/>
          </p:nvPr>
        </p:nvSpPr>
        <p:spPr>
          <a:xfrm>
            <a:off x="668338" y="6508115"/>
            <a:ext cx="4333875" cy="246063"/>
          </a:xfrm>
        </p:spPr>
        <p:txBody>
          <a:bodyPr/>
          <a:lstStyle/>
          <a:p>
            <a:r>
              <a:rPr lang="en-US" dirty="0"/>
              <a:t>Utilities Protection</a:t>
            </a:r>
          </a:p>
        </p:txBody>
      </p:sp>
    </p:spTree>
    <p:extLst>
      <p:ext uri="{BB962C8B-B14F-4D97-AF65-F5344CB8AC3E}">
        <p14:creationId xmlns:p14="http://schemas.microsoft.com/office/powerpoint/2010/main" val="195751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4E47FF-1F57-4600-8E39-6AEE84CE8E0F}"/>
              </a:ext>
            </a:extLst>
          </p:cNvPr>
          <p:cNvSpPr>
            <a:spLocks noGrp="1"/>
          </p:cNvSpPr>
          <p:nvPr>
            <p:ph type="body" sz="quarter" idx="13"/>
          </p:nvPr>
        </p:nvSpPr>
        <p:spPr/>
        <p:txBody>
          <a:bodyPr/>
          <a:lstStyle/>
          <a:p>
            <a:r>
              <a:rPr lang="en-US" dirty="0"/>
              <a:t>Damage Root Cause Groups</a:t>
            </a:r>
          </a:p>
        </p:txBody>
      </p:sp>
      <p:pic>
        <p:nvPicPr>
          <p:cNvPr id="5" name="Picture">
            <a:extLst>
              <a:ext uri="{FF2B5EF4-FFF2-40B4-BE49-F238E27FC236}">
                <a16:creationId xmlns:a16="http://schemas.microsoft.com/office/drawing/2014/main" id="{2849F423-873F-4A63-9D2B-51B8BE62ECD8}"/>
              </a:ext>
            </a:extLst>
          </p:cNvPr>
          <p:cNvPicPr/>
          <p:nvPr/>
        </p:nvPicPr>
        <p:blipFill rotWithShape="1">
          <a:blip r:embed="rId3"/>
          <a:srcRect t="7167" b="31979"/>
          <a:stretch/>
        </p:blipFill>
        <p:spPr>
          <a:xfrm>
            <a:off x="2005123" y="1263345"/>
            <a:ext cx="8181754" cy="4954575"/>
          </a:xfrm>
          <a:prstGeom prst="rect">
            <a:avLst/>
          </a:prstGeom>
        </p:spPr>
      </p:pic>
      <p:sp>
        <p:nvSpPr>
          <p:cNvPr id="6" name="Content Placeholder 3">
            <a:extLst>
              <a:ext uri="{FF2B5EF4-FFF2-40B4-BE49-F238E27FC236}">
                <a16:creationId xmlns:a16="http://schemas.microsoft.com/office/drawing/2014/main" id="{8A7A9869-5ED4-4EA4-8F75-B32B794291DF}"/>
              </a:ext>
            </a:extLst>
          </p:cNvPr>
          <p:cNvSpPr>
            <a:spLocks noGrp="1"/>
          </p:cNvSpPr>
          <p:nvPr>
            <p:ph sz="quarter" idx="14"/>
          </p:nvPr>
        </p:nvSpPr>
        <p:spPr>
          <a:xfrm>
            <a:off x="668338" y="6508115"/>
            <a:ext cx="4333875" cy="246063"/>
          </a:xfrm>
        </p:spPr>
        <p:txBody>
          <a:bodyPr/>
          <a:lstStyle/>
          <a:p>
            <a:r>
              <a:rPr lang="en-US" dirty="0"/>
              <a:t>Utilities Protection</a:t>
            </a:r>
          </a:p>
        </p:txBody>
      </p:sp>
    </p:spTree>
    <p:extLst>
      <p:ext uri="{BB962C8B-B14F-4D97-AF65-F5344CB8AC3E}">
        <p14:creationId xmlns:p14="http://schemas.microsoft.com/office/powerpoint/2010/main" val="3582598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D0179D-9085-4AD3-936F-C8F755FEFD79}"/>
              </a:ext>
            </a:extLst>
          </p:cNvPr>
          <p:cNvSpPr>
            <a:spLocks noGrp="1"/>
          </p:cNvSpPr>
          <p:nvPr>
            <p:ph type="body" sz="quarter" idx="13"/>
          </p:nvPr>
        </p:nvSpPr>
        <p:spPr>
          <a:xfrm>
            <a:off x="1024320" y="103822"/>
            <a:ext cx="8354397" cy="914400"/>
          </a:xfrm>
        </p:spPr>
        <p:txBody>
          <a:bodyPr>
            <a:noAutofit/>
          </a:bodyPr>
          <a:lstStyle/>
          <a:p>
            <a:pPr>
              <a:lnSpc>
                <a:spcPct val="120000"/>
              </a:lnSpc>
            </a:pPr>
            <a:r>
              <a:rPr lang="en-US" sz="3600" dirty="0"/>
              <a:t>Top 10 Reported Damages by Root Cause 2019 – Dirt Report CGA</a:t>
            </a:r>
          </a:p>
        </p:txBody>
      </p:sp>
      <p:pic>
        <p:nvPicPr>
          <p:cNvPr id="5" name="Picture">
            <a:extLst>
              <a:ext uri="{FF2B5EF4-FFF2-40B4-BE49-F238E27FC236}">
                <a16:creationId xmlns:a16="http://schemas.microsoft.com/office/drawing/2014/main" id="{84F2C572-F1C9-4349-8D8D-0DA1620011A7}"/>
              </a:ext>
            </a:extLst>
          </p:cNvPr>
          <p:cNvPicPr/>
          <p:nvPr/>
        </p:nvPicPr>
        <p:blipFill rotWithShape="1">
          <a:blip r:embed="rId3"/>
          <a:srcRect t="9787" b="53539"/>
          <a:stretch/>
        </p:blipFill>
        <p:spPr>
          <a:xfrm>
            <a:off x="314056" y="1715266"/>
            <a:ext cx="11563887" cy="4309184"/>
          </a:xfrm>
          <a:prstGeom prst="rect">
            <a:avLst/>
          </a:prstGeom>
        </p:spPr>
      </p:pic>
      <p:sp>
        <p:nvSpPr>
          <p:cNvPr id="6" name="Content Placeholder 3">
            <a:extLst>
              <a:ext uri="{FF2B5EF4-FFF2-40B4-BE49-F238E27FC236}">
                <a16:creationId xmlns:a16="http://schemas.microsoft.com/office/drawing/2014/main" id="{2EEE4CD9-29DE-4834-9C0B-968578FCC56B}"/>
              </a:ext>
            </a:extLst>
          </p:cNvPr>
          <p:cNvSpPr>
            <a:spLocks noGrp="1"/>
          </p:cNvSpPr>
          <p:nvPr>
            <p:ph sz="quarter" idx="14"/>
          </p:nvPr>
        </p:nvSpPr>
        <p:spPr>
          <a:xfrm>
            <a:off x="668338" y="6508115"/>
            <a:ext cx="4333875" cy="246063"/>
          </a:xfrm>
        </p:spPr>
        <p:txBody>
          <a:bodyPr/>
          <a:lstStyle/>
          <a:p>
            <a:r>
              <a:rPr lang="en-US" dirty="0"/>
              <a:t>Utilities Protection</a:t>
            </a:r>
          </a:p>
        </p:txBody>
      </p:sp>
    </p:spTree>
    <p:extLst>
      <p:ext uri="{BB962C8B-B14F-4D97-AF65-F5344CB8AC3E}">
        <p14:creationId xmlns:p14="http://schemas.microsoft.com/office/powerpoint/2010/main" val="1166511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F8574D7-2180-4EC4-8CCF-C8C7D76B35D3}"/>
              </a:ext>
            </a:extLst>
          </p:cNvPr>
          <p:cNvSpPr>
            <a:spLocks noGrp="1"/>
          </p:cNvSpPr>
          <p:nvPr>
            <p:ph type="body" sz="quarter" idx="10"/>
          </p:nvPr>
        </p:nvSpPr>
        <p:spPr>
          <a:xfrm>
            <a:off x="954088" y="1510324"/>
            <a:ext cx="9660804" cy="3310665"/>
          </a:xfrm>
        </p:spPr>
        <p:txBody>
          <a:bodyPr>
            <a:noAutofit/>
          </a:bodyPr>
          <a:lstStyle/>
          <a:p>
            <a:r>
              <a:rPr lang="en-US" sz="2800" dirty="0"/>
              <a:t>Utility locating should be addressed early in a project planning process.</a:t>
            </a:r>
          </a:p>
          <a:p>
            <a:r>
              <a:rPr lang="en-US" sz="2800" dirty="0"/>
              <a:t>ALL utilities must be properly located and marked before any excavation begins.</a:t>
            </a:r>
          </a:p>
          <a:p>
            <a:r>
              <a:rPr lang="en-US" sz="2800" dirty="0"/>
              <a:t>Utilities may need to be relocated to allow the excavation work to be performed.</a:t>
            </a:r>
          </a:p>
          <a:p>
            <a:r>
              <a:rPr lang="en-US" sz="2800" dirty="0"/>
              <a:t>Plans to support vulnerable utilities must be established before excavation begins.</a:t>
            </a:r>
          </a:p>
        </p:txBody>
      </p:sp>
      <p:sp>
        <p:nvSpPr>
          <p:cNvPr id="3" name="Text Placeholder 2">
            <a:extLst>
              <a:ext uri="{FF2B5EF4-FFF2-40B4-BE49-F238E27FC236}">
                <a16:creationId xmlns:a16="http://schemas.microsoft.com/office/drawing/2014/main" id="{4986BB45-6508-47FC-A9C8-D090D279F661}"/>
              </a:ext>
            </a:extLst>
          </p:cNvPr>
          <p:cNvSpPr>
            <a:spLocks noGrp="1"/>
          </p:cNvSpPr>
          <p:nvPr>
            <p:ph type="body" sz="quarter" idx="13"/>
          </p:nvPr>
        </p:nvSpPr>
        <p:spPr/>
        <p:txBody>
          <a:bodyPr/>
          <a:lstStyle/>
          <a:p>
            <a:r>
              <a:rPr lang="en-US" dirty="0"/>
              <a:t>Planning</a:t>
            </a:r>
          </a:p>
        </p:txBody>
      </p:sp>
      <p:sp>
        <p:nvSpPr>
          <p:cNvPr id="5" name="Content Placeholder 3">
            <a:extLst>
              <a:ext uri="{FF2B5EF4-FFF2-40B4-BE49-F238E27FC236}">
                <a16:creationId xmlns:a16="http://schemas.microsoft.com/office/drawing/2014/main" id="{A9EB2F9C-175B-49A7-97CB-C74D52FE6343}"/>
              </a:ext>
            </a:extLst>
          </p:cNvPr>
          <p:cNvSpPr>
            <a:spLocks noGrp="1"/>
          </p:cNvSpPr>
          <p:nvPr>
            <p:ph sz="quarter" idx="14"/>
          </p:nvPr>
        </p:nvSpPr>
        <p:spPr>
          <a:xfrm>
            <a:off x="668338" y="6508115"/>
            <a:ext cx="4333875" cy="246063"/>
          </a:xfrm>
        </p:spPr>
        <p:txBody>
          <a:bodyPr/>
          <a:lstStyle/>
          <a:p>
            <a:r>
              <a:rPr lang="en-US" dirty="0"/>
              <a:t>Utilities Protection</a:t>
            </a:r>
          </a:p>
        </p:txBody>
      </p:sp>
    </p:spTree>
    <p:extLst>
      <p:ext uri="{BB962C8B-B14F-4D97-AF65-F5344CB8AC3E}">
        <p14:creationId xmlns:p14="http://schemas.microsoft.com/office/powerpoint/2010/main" val="41487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A56E27-F3A7-4B5C-A0C7-0E89CE012C5F}"/>
              </a:ext>
            </a:extLst>
          </p:cNvPr>
          <p:cNvSpPr>
            <a:spLocks noGrp="1"/>
          </p:cNvSpPr>
          <p:nvPr>
            <p:ph type="body" sz="quarter" idx="10"/>
          </p:nvPr>
        </p:nvSpPr>
        <p:spPr>
          <a:xfrm>
            <a:off x="354429" y="1871830"/>
            <a:ext cx="8904767" cy="4374797"/>
          </a:xfrm>
        </p:spPr>
        <p:txBody>
          <a:bodyPr>
            <a:noAutofit/>
          </a:bodyPr>
          <a:lstStyle/>
          <a:p>
            <a:pPr>
              <a:lnSpc>
                <a:spcPct val="120000"/>
              </a:lnSpc>
            </a:pPr>
            <a:r>
              <a:rPr lang="en-US" altLang="en-US" sz="2400" dirty="0"/>
              <a:t>All One-Call Centers can be reached through the center’s toll-free number, e-mail or by dialing </a:t>
            </a:r>
            <a:r>
              <a:rPr lang="en-US" altLang="en-US" sz="2400" b="1" dirty="0"/>
              <a:t>811.</a:t>
            </a:r>
          </a:p>
          <a:p>
            <a:pPr>
              <a:lnSpc>
                <a:spcPct val="120000"/>
              </a:lnSpc>
            </a:pPr>
            <a:r>
              <a:rPr lang="en-US" altLang="en-US" sz="2400" dirty="0"/>
              <a:t>One Call System requirements are set by each State.</a:t>
            </a:r>
          </a:p>
          <a:p>
            <a:pPr>
              <a:lnSpc>
                <a:spcPct val="120000"/>
              </a:lnSpc>
            </a:pPr>
            <a:r>
              <a:rPr lang="en-US" altLang="en-US" sz="2400" dirty="0"/>
              <a:t>The “One Call Center is a “clearinghouse”</a:t>
            </a:r>
          </a:p>
          <a:p>
            <a:pPr>
              <a:lnSpc>
                <a:spcPct val="120000"/>
              </a:lnSpc>
            </a:pPr>
            <a:r>
              <a:rPr lang="en-US" altLang="en-US" sz="2400" dirty="0"/>
              <a:t>The utility owner is responsible for marking the underground utilities either with their own employees or a contract locator service.</a:t>
            </a:r>
            <a:endParaRPr lang="en-US" sz="2400" dirty="0"/>
          </a:p>
        </p:txBody>
      </p:sp>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Autofit/>
          </a:bodyPr>
          <a:lstStyle/>
          <a:p>
            <a:r>
              <a:rPr lang="en-US" dirty="0"/>
              <a:t>Locates and 811 Laws</a:t>
            </a:r>
          </a:p>
          <a:p>
            <a:r>
              <a:rPr lang="en-US" dirty="0"/>
              <a:t> </a:t>
            </a:r>
          </a:p>
        </p:txBody>
      </p:sp>
      <p:pic>
        <p:nvPicPr>
          <p:cNvPr id="6" name="Picture 5">
            <a:extLst>
              <a:ext uri="{FF2B5EF4-FFF2-40B4-BE49-F238E27FC236}">
                <a16:creationId xmlns:a16="http://schemas.microsoft.com/office/drawing/2014/main" id="{CC26669E-62D9-4834-85BC-772E88E9D158}"/>
              </a:ext>
            </a:extLst>
          </p:cNvPr>
          <p:cNvPicPr>
            <a:picLocks noChangeAspect="1"/>
          </p:cNvPicPr>
          <p:nvPr/>
        </p:nvPicPr>
        <p:blipFill>
          <a:blip r:embed="rId3"/>
          <a:stretch>
            <a:fillRect/>
          </a:stretch>
        </p:blipFill>
        <p:spPr>
          <a:xfrm>
            <a:off x="9380670" y="2203598"/>
            <a:ext cx="2456901" cy="2450804"/>
          </a:xfrm>
          <a:prstGeom prst="rect">
            <a:avLst/>
          </a:prstGeom>
        </p:spPr>
      </p:pic>
      <p:sp>
        <p:nvSpPr>
          <p:cNvPr id="7" name="Content Placeholder 3">
            <a:extLst>
              <a:ext uri="{FF2B5EF4-FFF2-40B4-BE49-F238E27FC236}">
                <a16:creationId xmlns:a16="http://schemas.microsoft.com/office/drawing/2014/main" id="{B8F4D4C1-7EF3-4E53-98AE-D92A524759CC}"/>
              </a:ext>
            </a:extLst>
          </p:cNvPr>
          <p:cNvSpPr>
            <a:spLocks noGrp="1"/>
          </p:cNvSpPr>
          <p:nvPr>
            <p:ph sz="quarter" idx="14"/>
          </p:nvPr>
        </p:nvSpPr>
        <p:spPr>
          <a:xfrm>
            <a:off x="668338" y="6508115"/>
            <a:ext cx="4333875" cy="246063"/>
          </a:xfrm>
        </p:spPr>
        <p:txBody>
          <a:bodyPr/>
          <a:lstStyle/>
          <a:p>
            <a:r>
              <a:rPr lang="en-US" dirty="0"/>
              <a:t>Utilities Protection</a:t>
            </a:r>
          </a:p>
        </p:txBody>
      </p:sp>
    </p:spTree>
    <p:extLst>
      <p:ext uri="{BB962C8B-B14F-4D97-AF65-F5344CB8AC3E}">
        <p14:creationId xmlns:p14="http://schemas.microsoft.com/office/powerpoint/2010/main" val="3271387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1c9a19bd-b907-49a7-9695-f54f6a240b79"/>
    <ds:schemaRef ds:uri="422d50a2-91e8-4738-97cd-d5a6a9b90bb7"/>
  </ds:schemaRefs>
</ds:datastoreItem>
</file>

<file path=customXml/itemProps3.xml><?xml version="1.0" encoding="utf-8"?>
<ds:datastoreItem xmlns:ds="http://schemas.openxmlformats.org/officeDocument/2006/customXml" ds:itemID="{C90665BE-9729-4A5C-9DFE-6021A4AA4F5A}"/>
</file>

<file path=docProps/app.xml><?xml version="1.0" encoding="utf-8"?>
<Properties xmlns="http://schemas.openxmlformats.org/officeDocument/2006/extended-properties" xmlns:vt="http://schemas.openxmlformats.org/officeDocument/2006/docPropsVTypes">
  <TotalTime>781</TotalTime>
  <Words>4461</Words>
  <Application>Microsoft Office PowerPoint</Application>
  <PresentationFormat>Widescreen</PresentationFormat>
  <Paragraphs>283</Paragraphs>
  <Slides>27</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Poppins</vt:lpstr>
      <vt:lpstr>Arial</vt:lpstr>
      <vt:lpstr>Times New Roman</vt:lpstr>
      <vt:lpstr>Nunito Light</vt:lpstr>
      <vt:lpstr>Calibri Light</vt:lpstr>
      <vt:lpstr>Symbol</vt:lpstr>
      <vt:lpstr>Nunito</vt:lpstr>
      <vt:lpstr>Nunito ExtraLight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89</cp:revision>
  <cp:lastPrinted>2020-03-03T16:06:55Z</cp:lastPrinted>
  <dcterms:created xsi:type="dcterms:W3CDTF">2019-05-30T18:50:33Z</dcterms:created>
  <dcterms:modified xsi:type="dcterms:W3CDTF">2022-03-04T14:20:27Z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Signature">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ies>
</file>