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57" r:id="rId5"/>
  </p:sldMasterIdLst>
  <p:notesMasterIdLst>
    <p:notesMasterId r:id="rId58"/>
  </p:notesMasterIdLst>
  <p:handoutMasterIdLst>
    <p:handoutMasterId r:id="rId59"/>
  </p:handoutMasterIdLst>
  <p:sldIdLst>
    <p:sldId id="257" r:id="rId6"/>
    <p:sldId id="258" r:id="rId7"/>
    <p:sldId id="264" r:id="rId8"/>
    <p:sldId id="265" r:id="rId9"/>
    <p:sldId id="267" r:id="rId10"/>
    <p:sldId id="487" r:id="rId11"/>
    <p:sldId id="266" r:id="rId12"/>
    <p:sldId id="268" r:id="rId13"/>
    <p:sldId id="488" r:id="rId14"/>
    <p:sldId id="269" r:id="rId15"/>
    <p:sldId id="489" r:id="rId16"/>
    <p:sldId id="270" r:id="rId17"/>
    <p:sldId id="283" r:id="rId18"/>
    <p:sldId id="272" r:id="rId19"/>
    <p:sldId id="492" r:id="rId20"/>
    <p:sldId id="493" r:id="rId21"/>
    <p:sldId id="273" r:id="rId22"/>
    <p:sldId id="309" r:id="rId23"/>
    <p:sldId id="490" r:id="rId24"/>
    <p:sldId id="474" r:id="rId25"/>
    <p:sldId id="319" r:id="rId26"/>
    <p:sldId id="318" r:id="rId27"/>
    <p:sldId id="317" r:id="rId28"/>
    <p:sldId id="316" r:id="rId29"/>
    <p:sldId id="315" r:id="rId30"/>
    <p:sldId id="313" r:id="rId31"/>
    <p:sldId id="322" r:id="rId32"/>
    <p:sldId id="320" r:id="rId33"/>
    <p:sldId id="307" r:id="rId34"/>
    <p:sldId id="475" r:id="rId35"/>
    <p:sldId id="325" r:id="rId36"/>
    <p:sldId id="324" r:id="rId37"/>
    <p:sldId id="308" r:id="rId38"/>
    <p:sldId id="330" r:id="rId39"/>
    <p:sldId id="329" r:id="rId40"/>
    <p:sldId id="467" r:id="rId41"/>
    <p:sldId id="486" r:id="rId42"/>
    <p:sldId id="306" r:id="rId43"/>
    <p:sldId id="476" r:id="rId44"/>
    <p:sldId id="477" r:id="rId45"/>
    <p:sldId id="478" r:id="rId46"/>
    <p:sldId id="311" r:id="rId47"/>
    <p:sldId id="310" r:id="rId48"/>
    <p:sldId id="479" r:id="rId49"/>
    <p:sldId id="480" r:id="rId50"/>
    <p:sldId id="481" r:id="rId51"/>
    <p:sldId id="482" r:id="rId52"/>
    <p:sldId id="483" r:id="rId53"/>
    <p:sldId id="314" r:id="rId54"/>
    <p:sldId id="484" r:id="rId55"/>
    <p:sldId id="485" r:id="rId56"/>
    <p:sldId id="305" r:id="rId57"/>
  </p:sldIdLst>
  <p:sldSz cx="12192000" cy="6858000"/>
  <p:notesSz cx="7315200" cy="9601200"/>
  <p:embeddedFontLst>
    <p:embeddedFont>
      <p:font typeface="Calibri" panose="020F0502020204030204" pitchFamily="34" charset="0"/>
      <p:regular r:id="rId60"/>
      <p:bold r:id="rId61"/>
      <p:italic r:id="rId62"/>
      <p:boldItalic r:id="rId63"/>
    </p:embeddedFont>
    <p:embeddedFont>
      <p:font typeface="Nunito" panose="00000500000000000000" pitchFamily="2" charset="0"/>
      <p:regular r:id="rId64"/>
      <p:bold r:id="rId65"/>
      <p:italic r:id="rId66"/>
      <p:boldItalic r:id="rId67"/>
    </p:embeddedFont>
    <p:embeddedFont>
      <p:font typeface="Nunito ExtraLight" panose="00000300000000000000" pitchFamily="2" charset="0"/>
      <p:regular r:id="rId68"/>
      <p:italic r:id="rId69"/>
    </p:embeddedFont>
    <p:embeddedFont>
      <p:font typeface="Nunito Light" panose="00000400000000000000" pitchFamily="2" charset="0"/>
      <p:regular r:id="rId70"/>
      <p:italic r:id="rId71"/>
    </p:embeddedFont>
    <p:embeddedFont>
      <p:font typeface="Poppins" panose="00000500000000000000" pitchFamily="2" charset="0"/>
      <p:regular r:id="rId72"/>
      <p:bold r:id="rId73"/>
      <p:italic r:id="rId74"/>
      <p:boldItalic r:id="rId7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244C6E-9A24-42AD-8595-595F3D94A25A}" v="4" dt="2022-03-04T14:21:11.4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71" autoAdjust="0"/>
    <p:restoredTop sz="83266" autoAdjust="0"/>
  </p:normalViewPr>
  <p:slideViewPr>
    <p:cSldViewPr snapToGrid="0">
      <p:cViewPr varScale="1">
        <p:scale>
          <a:sx n="52" d="100"/>
          <a:sy n="52" d="100"/>
        </p:scale>
        <p:origin x="868" y="5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4.fntdata"/><Relationship Id="rId68" Type="http://schemas.openxmlformats.org/officeDocument/2006/relationships/font" Target="fonts/font9.fntdata"/><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notesMaster" Target="notesMasters/notesMaster1.xml"/><Relationship Id="rId74" Type="http://schemas.openxmlformats.org/officeDocument/2006/relationships/font" Target="fonts/font15.fntdata"/><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font" Target="fonts/font2.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5.fntdata"/><Relationship Id="rId69" Type="http://schemas.openxmlformats.org/officeDocument/2006/relationships/font" Target="fonts/font10.fntdata"/><Relationship Id="rId77"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13.fntdata"/><Relationship Id="rId80"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handoutMaster" Target="handoutMasters/handoutMaster1.xml"/><Relationship Id="rId67" Type="http://schemas.openxmlformats.org/officeDocument/2006/relationships/font" Target="fonts/font8.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font" Target="fonts/font16.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font" Target="fonts/font14.fntdata"/><Relationship Id="rId78" Type="http://schemas.openxmlformats.org/officeDocument/2006/relationships/theme" Target="theme/theme1.xml"/><Relationship Id="rId8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font" Target="fonts/font12.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font" Target="fonts/font7.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D2877CB5-62CB-4380-BDC9-DA7AB4D3C386}"/>
    <pc:docChg chg="modSld">
      <pc:chgData name="Nazia Shah" userId="834fe6aa-7260-4947-9af5-9af74eff913c" providerId="ADAL" clId="{D2877CB5-62CB-4380-BDC9-DA7AB4D3C386}" dt="2021-05-12T17:16:20.832" v="17" actId="478"/>
      <pc:docMkLst>
        <pc:docMk/>
      </pc:docMkLst>
      <pc:sldChg chg="addSp modSp">
        <pc:chgData name="Nazia Shah" userId="834fe6aa-7260-4947-9af5-9af74eff913c" providerId="ADAL" clId="{D2877CB5-62CB-4380-BDC9-DA7AB4D3C386}" dt="2021-05-12T17:15:33.331" v="15" actId="1076"/>
        <pc:sldMkLst>
          <pc:docMk/>
          <pc:sldMk cId="3073192169" sldId="315"/>
        </pc:sldMkLst>
        <pc:picChg chg="add mod">
          <ac:chgData name="Nazia Shah" userId="834fe6aa-7260-4947-9af5-9af74eff913c" providerId="ADAL" clId="{D2877CB5-62CB-4380-BDC9-DA7AB4D3C386}" dt="2021-05-12T17:15:33.331" v="15" actId="1076"/>
          <ac:picMkLst>
            <pc:docMk/>
            <pc:sldMk cId="3073192169" sldId="315"/>
            <ac:picMk id="9" creationId="{05270D47-5D7F-441D-B2BE-A4C66853BA48}"/>
          </ac:picMkLst>
        </pc:picChg>
      </pc:sldChg>
      <pc:sldChg chg="addSp modSp">
        <pc:chgData name="Nazia Shah" userId="834fe6aa-7260-4947-9af5-9af74eff913c" providerId="ADAL" clId="{D2877CB5-62CB-4380-BDC9-DA7AB4D3C386}" dt="2021-05-12T17:15:23.092" v="13" actId="1076"/>
        <pc:sldMkLst>
          <pc:docMk/>
          <pc:sldMk cId="2735375209" sldId="316"/>
        </pc:sldMkLst>
        <pc:picChg chg="add mod">
          <ac:chgData name="Nazia Shah" userId="834fe6aa-7260-4947-9af5-9af74eff913c" providerId="ADAL" clId="{D2877CB5-62CB-4380-BDC9-DA7AB4D3C386}" dt="2021-05-12T17:15:17.411" v="11" actId="1076"/>
          <ac:picMkLst>
            <pc:docMk/>
            <pc:sldMk cId="2735375209" sldId="316"/>
            <ac:picMk id="9" creationId="{85568D28-B419-4B24-BA74-2B0420FC434D}"/>
          </ac:picMkLst>
        </pc:picChg>
        <pc:picChg chg="add mod">
          <ac:chgData name="Nazia Shah" userId="834fe6aa-7260-4947-9af5-9af74eff913c" providerId="ADAL" clId="{D2877CB5-62CB-4380-BDC9-DA7AB4D3C386}" dt="2021-05-12T17:15:23.092" v="13" actId="1076"/>
          <ac:picMkLst>
            <pc:docMk/>
            <pc:sldMk cId="2735375209" sldId="316"/>
            <ac:picMk id="10" creationId="{F133526C-1607-4A07-A6B1-96DEB26E35F7}"/>
          </ac:picMkLst>
        </pc:picChg>
      </pc:sldChg>
      <pc:sldChg chg="addSp delSp modSp">
        <pc:chgData name="Nazia Shah" userId="834fe6aa-7260-4947-9af5-9af74eff913c" providerId="ADAL" clId="{D2877CB5-62CB-4380-BDC9-DA7AB4D3C386}" dt="2021-05-12T17:16:03.765" v="16" actId="478"/>
        <pc:sldMkLst>
          <pc:docMk/>
          <pc:sldMk cId="964126829" sldId="317"/>
        </pc:sldMkLst>
        <pc:picChg chg="add mod">
          <ac:chgData name="Nazia Shah" userId="834fe6aa-7260-4947-9af5-9af74eff913c" providerId="ADAL" clId="{D2877CB5-62CB-4380-BDC9-DA7AB4D3C386}" dt="2021-05-12T17:15:03.950" v="7" actId="1076"/>
          <ac:picMkLst>
            <pc:docMk/>
            <pc:sldMk cId="964126829" sldId="317"/>
            <ac:picMk id="9" creationId="{5A3C4605-6F5F-4A9E-968D-19B1F0AF3EFE}"/>
          </ac:picMkLst>
        </pc:picChg>
        <pc:picChg chg="add del mod">
          <ac:chgData name="Nazia Shah" userId="834fe6aa-7260-4947-9af5-9af74eff913c" providerId="ADAL" clId="{D2877CB5-62CB-4380-BDC9-DA7AB4D3C386}" dt="2021-05-12T17:16:03.765" v="16" actId="478"/>
          <ac:picMkLst>
            <pc:docMk/>
            <pc:sldMk cId="964126829" sldId="317"/>
            <ac:picMk id="10" creationId="{B1B9268F-88CD-4676-B1D6-12605F6DB88C}"/>
          </ac:picMkLst>
        </pc:picChg>
      </pc:sldChg>
      <pc:sldChg chg="addSp delSp modSp">
        <pc:chgData name="Nazia Shah" userId="834fe6aa-7260-4947-9af5-9af74eff913c" providerId="ADAL" clId="{D2877CB5-62CB-4380-BDC9-DA7AB4D3C386}" dt="2021-05-12T17:16:20.832" v="17" actId="478"/>
        <pc:sldMkLst>
          <pc:docMk/>
          <pc:sldMk cId="3319137298" sldId="318"/>
        </pc:sldMkLst>
        <pc:picChg chg="add mod">
          <ac:chgData name="Nazia Shah" userId="834fe6aa-7260-4947-9af5-9af74eff913c" providerId="ADAL" clId="{D2877CB5-62CB-4380-BDC9-DA7AB4D3C386}" dt="2021-05-12T17:14:48.601" v="3" actId="1076"/>
          <ac:picMkLst>
            <pc:docMk/>
            <pc:sldMk cId="3319137298" sldId="318"/>
            <ac:picMk id="8" creationId="{DEC62BC5-48A6-41E3-B28F-B748514AA08D}"/>
          </ac:picMkLst>
        </pc:picChg>
        <pc:picChg chg="add del mod">
          <ac:chgData name="Nazia Shah" userId="834fe6aa-7260-4947-9af5-9af74eff913c" providerId="ADAL" clId="{D2877CB5-62CB-4380-BDC9-DA7AB4D3C386}" dt="2021-05-12T17:16:20.832" v="17" actId="478"/>
          <ac:picMkLst>
            <pc:docMk/>
            <pc:sldMk cId="3319137298" sldId="318"/>
            <ac:picMk id="9" creationId="{D69CC5E9-4161-45B8-81FA-CFE0ADCD788B}"/>
          </ac:picMkLst>
        </pc:picChg>
      </pc:sldChg>
      <pc:sldChg chg="addSp modSp">
        <pc:chgData name="Nazia Shah" userId="834fe6aa-7260-4947-9af5-9af74eff913c" providerId="ADAL" clId="{D2877CB5-62CB-4380-BDC9-DA7AB4D3C386}" dt="2021-05-12T17:14:35.708" v="1" actId="1076"/>
        <pc:sldMkLst>
          <pc:docMk/>
          <pc:sldMk cId="1028727801" sldId="319"/>
        </pc:sldMkLst>
        <pc:picChg chg="add mod">
          <ac:chgData name="Nazia Shah" userId="834fe6aa-7260-4947-9af5-9af74eff913c" providerId="ADAL" clId="{D2877CB5-62CB-4380-BDC9-DA7AB4D3C386}" dt="2021-05-12T17:14:35.708" v="1" actId="1076"/>
          <ac:picMkLst>
            <pc:docMk/>
            <pc:sldMk cId="1028727801" sldId="319"/>
            <ac:picMk id="7" creationId="{365DA889-9C96-4D14-88C6-A15028A3D2D0}"/>
          </ac:picMkLst>
        </pc:picChg>
      </pc:sldChg>
    </pc:docChg>
  </pc:docChgLst>
  <pc:docChgLst>
    <pc:chgData name="Nazia Shah" userId="834fe6aa-7260-4947-9af5-9af74eff913c" providerId="ADAL" clId="{D1244C6E-9A24-42AD-8595-595F3D94A25A}"/>
    <pc:docChg chg="custSel modSld">
      <pc:chgData name="Nazia Shah" userId="834fe6aa-7260-4947-9af5-9af74eff913c" providerId="ADAL" clId="{D1244C6E-9A24-42AD-8595-595F3D94A25A}" dt="2022-03-04T14:21:11.468" v="17"/>
      <pc:docMkLst>
        <pc:docMk/>
      </pc:docMkLst>
      <pc:sldChg chg="modSp mod">
        <pc:chgData name="Nazia Shah" userId="834fe6aa-7260-4947-9af5-9af74eff913c" providerId="ADAL" clId="{D1244C6E-9A24-42AD-8595-595F3D94A25A}" dt="2022-03-03T19:11:28.987" v="6" actId="27636"/>
        <pc:sldMkLst>
          <pc:docMk/>
          <pc:sldMk cId="2949312402" sldId="257"/>
        </pc:sldMkLst>
        <pc:spChg chg="mod">
          <ac:chgData name="Nazia Shah" userId="834fe6aa-7260-4947-9af5-9af74eff913c" providerId="ADAL" clId="{D1244C6E-9A24-42AD-8595-595F3D94A25A}" dt="2022-03-03T19:11:28.987" v="6" actId="27636"/>
          <ac:spMkLst>
            <pc:docMk/>
            <pc:sldMk cId="2949312402" sldId="257"/>
            <ac:spMk id="3" creationId="{01700092-37DC-0D44-AD62-E34A154E92D6}"/>
          </ac:spMkLst>
        </pc:spChg>
      </pc:sldChg>
      <pc:sldChg chg="modSp">
        <pc:chgData name="Nazia Shah" userId="834fe6aa-7260-4947-9af5-9af74eff913c" providerId="ADAL" clId="{D1244C6E-9A24-42AD-8595-595F3D94A25A}" dt="2022-03-03T19:08:09.451" v="0"/>
        <pc:sldMkLst>
          <pc:docMk/>
          <pc:sldMk cId="1864402603" sldId="258"/>
        </pc:sldMkLst>
        <pc:spChg chg="mod">
          <ac:chgData name="Nazia Shah" userId="834fe6aa-7260-4947-9af5-9af74eff913c" providerId="ADAL" clId="{D1244C6E-9A24-42AD-8595-595F3D94A25A}" dt="2022-03-03T19:08:09.451" v="0"/>
          <ac:spMkLst>
            <pc:docMk/>
            <pc:sldMk cId="1864402603" sldId="258"/>
            <ac:spMk id="2" creationId="{893BEBBD-5E97-E748-AB97-47C407B4E351}"/>
          </ac:spMkLst>
        </pc:spChg>
      </pc:sldChg>
      <pc:sldChg chg="addSp delSp modSp mod">
        <pc:chgData name="Nazia Shah" userId="834fe6aa-7260-4947-9af5-9af74eff913c" providerId="ADAL" clId="{D1244C6E-9A24-42AD-8595-595F3D94A25A}" dt="2022-03-04T14:21:11.468" v="17"/>
        <pc:sldMkLst>
          <pc:docMk/>
          <pc:sldMk cId="4099785330" sldId="269"/>
        </pc:sldMkLst>
        <pc:spChg chg="add del mod">
          <ac:chgData name="Nazia Shah" userId="834fe6aa-7260-4947-9af5-9af74eff913c" providerId="ADAL" clId="{D1244C6E-9A24-42AD-8595-595F3D94A25A}" dt="2022-03-04T14:21:10.655" v="16" actId="478"/>
          <ac:spMkLst>
            <pc:docMk/>
            <pc:sldMk cId="4099785330" sldId="269"/>
            <ac:spMk id="5" creationId="{0D7C7EEE-A6F0-4A07-BE2C-7CF5BAC1B188}"/>
          </ac:spMkLst>
        </pc:spChg>
        <pc:spChg chg="del mod">
          <ac:chgData name="Nazia Shah" userId="834fe6aa-7260-4947-9af5-9af74eff913c" providerId="ADAL" clId="{D1244C6E-9A24-42AD-8595-595F3D94A25A}" dt="2022-03-04T14:21:07.158" v="15" actId="478"/>
          <ac:spMkLst>
            <pc:docMk/>
            <pc:sldMk cId="4099785330" sldId="269"/>
            <ac:spMk id="7" creationId="{C561C96C-C19D-444B-88FF-0B429360277D}"/>
          </ac:spMkLst>
        </pc:spChg>
        <pc:spChg chg="add mod">
          <ac:chgData name="Nazia Shah" userId="834fe6aa-7260-4947-9af5-9af74eff913c" providerId="ADAL" clId="{D1244C6E-9A24-42AD-8595-595F3D94A25A}" dt="2022-03-04T14:21:11.468" v="17"/>
          <ac:spMkLst>
            <pc:docMk/>
            <pc:sldMk cId="4099785330" sldId="269"/>
            <ac:spMk id="8" creationId="{414B4AFF-77DA-4E08-842A-408A5899ED89}"/>
          </ac:spMkLst>
        </pc:spChg>
      </pc:sldChg>
      <pc:sldChg chg="addSp delSp modSp mod">
        <pc:chgData name="Nazia Shah" userId="834fe6aa-7260-4947-9af5-9af74eff913c" providerId="ADAL" clId="{D1244C6E-9A24-42AD-8595-595F3D94A25A}" dt="2022-03-04T14:20:52.558" v="10"/>
        <pc:sldMkLst>
          <pc:docMk/>
          <pc:sldMk cId="899766724" sldId="270"/>
        </pc:sldMkLst>
        <pc:spChg chg="add del mod">
          <ac:chgData name="Nazia Shah" userId="834fe6aa-7260-4947-9af5-9af74eff913c" providerId="ADAL" clId="{D1244C6E-9A24-42AD-8595-595F3D94A25A}" dt="2022-03-04T14:20:51.698" v="9" actId="478"/>
          <ac:spMkLst>
            <pc:docMk/>
            <pc:sldMk cId="899766724" sldId="270"/>
            <ac:spMk id="5" creationId="{965B139E-999E-473C-8180-8B6B2ED9CA4B}"/>
          </ac:spMkLst>
        </pc:spChg>
        <pc:spChg chg="del mod">
          <ac:chgData name="Nazia Shah" userId="834fe6aa-7260-4947-9af5-9af74eff913c" providerId="ADAL" clId="{D1244C6E-9A24-42AD-8595-595F3D94A25A}" dt="2022-03-04T14:20:47.876" v="8" actId="478"/>
          <ac:spMkLst>
            <pc:docMk/>
            <pc:sldMk cId="899766724" sldId="270"/>
            <ac:spMk id="7" creationId="{7044A5BD-4AB0-4925-B987-8F4AA94D4210}"/>
          </ac:spMkLst>
        </pc:spChg>
        <pc:spChg chg="add mod">
          <ac:chgData name="Nazia Shah" userId="834fe6aa-7260-4947-9af5-9af74eff913c" providerId="ADAL" clId="{D1244C6E-9A24-42AD-8595-595F3D94A25A}" dt="2022-03-04T14:20:52.558" v="10"/>
          <ac:spMkLst>
            <pc:docMk/>
            <pc:sldMk cId="899766724" sldId="270"/>
            <ac:spMk id="8" creationId="{B751F499-747E-42FC-8A99-B88C29D2AB28}"/>
          </ac:spMkLst>
        </pc:spChg>
      </pc:sldChg>
      <pc:sldChg chg="addSp delSp modSp mod">
        <pc:chgData name="Nazia Shah" userId="834fe6aa-7260-4947-9af5-9af74eff913c" providerId="ADAL" clId="{D1244C6E-9A24-42AD-8595-595F3D94A25A}" dt="2022-03-04T14:21:02.311" v="13"/>
        <pc:sldMkLst>
          <pc:docMk/>
          <pc:sldMk cId="109915936" sldId="489"/>
        </pc:sldMkLst>
        <pc:spChg chg="add del mod">
          <ac:chgData name="Nazia Shah" userId="834fe6aa-7260-4947-9af5-9af74eff913c" providerId="ADAL" clId="{D1244C6E-9A24-42AD-8595-595F3D94A25A}" dt="2022-03-04T14:21:01.659" v="12" actId="478"/>
          <ac:spMkLst>
            <pc:docMk/>
            <pc:sldMk cId="109915936" sldId="489"/>
            <ac:spMk id="5" creationId="{03AAF40B-5FBA-40B6-95C5-698FB54D60C8}"/>
          </ac:spMkLst>
        </pc:spChg>
        <pc:spChg chg="del">
          <ac:chgData name="Nazia Shah" userId="834fe6aa-7260-4947-9af5-9af74eff913c" providerId="ADAL" clId="{D1244C6E-9A24-42AD-8595-595F3D94A25A}" dt="2022-03-04T14:20:58.292" v="11" actId="478"/>
          <ac:spMkLst>
            <pc:docMk/>
            <pc:sldMk cId="109915936" sldId="489"/>
            <ac:spMk id="7" creationId="{C561C96C-C19D-444B-88FF-0B429360277D}"/>
          </ac:spMkLst>
        </pc:spChg>
        <pc:spChg chg="add mod">
          <ac:chgData name="Nazia Shah" userId="834fe6aa-7260-4947-9af5-9af74eff913c" providerId="ADAL" clId="{D1244C6E-9A24-42AD-8595-595F3D94A25A}" dt="2022-03-04T14:21:02.311" v="13"/>
          <ac:spMkLst>
            <pc:docMk/>
            <pc:sldMk cId="109915936" sldId="489"/>
            <ac:spMk id="8" creationId="{4AF8373A-4E96-46BA-9D75-43D78F63932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789585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today we still see when you disregard current regulations as well as common sense you put people in danger of injury or death.  </a:t>
            </a:r>
          </a:p>
        </p:txBody>
      </p:sp>
    </p:spTree>
    <p:extLst>
      <p:ext uri="{BB962C8B-B14F-4D97-AF65-F5344CB8AC3E}">
        <p14:creationId xmlns:p14="http://schemas.microsoft.com/office/powerpoint/2010/main" val="2375570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though today we have better trench rescue resources, most of the time they are a body recovery response. </a:t>
            </a:r>
          </a:p>
        </p:txBody>
      </p:sp>
    </p:spTree>
    <p:extLst>
      <p:ext uri="{BB962C8B-B14F-4D97-AF65-F5344CB8AC3E}">
        <p14:creationId xmlns:p14="http://schemas.microsoft.com/office/powerpoint/2010/main" val="17381695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2019 numbers have not been released </a:t>
            </a:r>
          </a:p>
        </p:txBody>
      </p:sp>
    </p:spTree>
    <p:extLst>
      <p:ext uri="{BB962C8B-B14F-4D97-AF65-F5344CB8AC3E}">
        <p14:creationId xmlns:p14="http://schemas.microsoft.com/office/powerpoint/2010/main" val="3936008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73296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you can see the numbers directly related to cave ins started rise considerably and then started to drop after OSHA started a reemphasized National Emphasis Program on Excavation &amp; Trenching.  </a:t>
            </a:r>
          </a:p>
        </p:txBody>
      </p:sp>
    </p:spTree>
    <p:extLst>
      <p:ext uri="{BB962C8B-B14F-4D97-AF65-F5344CB8AC3E}">
        <p14:creationId xmlns:p14="http://schemas.microsoft.com/office/powerpoint/2010/main" val="2738598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can see the Residential Construction is high but Heavy Civil is always one of the major sources of Trenching &amp; Excavation incidents. </a:t>
            </a:r>
          </a:p>
        </p:txBody>
      </p:sp>
    </p:spTree>
    <p:extLst>
      <p:ext uri="{BB962C8B-B14F-4D97-AF65-F5344CB8AC3E}">
        <p14:creationId xmlns:p14="http://schemas.microsoft.com/office/powerpoint/2010/main" val="227688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 am sure that you are asking why FY 2019 statistics are being used an the answer is 2020 is an asterisk year because of Covid-19.  </a:t>
            </a:r>
          </a:p>
          <a:p>
            <a:endParaRPr lang="en-US"/>
          </a:p>
          <a:p>
            <a:r>
              <a:rPr lang="en-US"/>
              <a:t>Notice that Fall Protection makes up the majority of the top ten violations. Specific Excavation Requirements (1926.651) made the top ten. You would expect the issue that causes the most fatalities on construction projects would be the most cited. </a:t>
            </a:r>
          </a:p>
        </p:txBody>
      </p:sp>
    </p:spTree>
    <p:extLst>
      <p:ext uri="{BB962C8B-B14F-4D97-AF65-F5344CB8AC3E}">
        <p14:creationId xmlns:p14="http://schemas.microsoft.com/office/powerpoint/2010/main" val="674864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1926.651-652 - Specific Excavation Requirements does have a significant number of Willful Citations </a:t>
            </a:r>
          </a:p>
          <a:p>
            <a:endParaRPr lang="en-US"/>
          </a:p>
        </p:txBody>
      </p:sp>
    </p:spTree>
    <p:extLst>
      <p:ext uri="{BB962C8B-B14F-4D97-AF65-F5344CB8AC3E}">
        <p14:creationId xmlns:p14="http://schemas.microsoft.com/office/powerpoint/2010/main" val="42813596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From this slide you can see where OSHA is looking which would be a great checklist for a competent person.  </a:t>
            </a:r>
          </a:p>
        </p:txBody>
      </p:sp>
    </p:spTree>
    <p:extLst>
      <p:ext uri="{BB962C8B-B14F-4D97-AF65-F5344CB8AC3E}">
        <p14:creationId xmlns:p14="http://schemas.microsoft.com/office/powerpoint/2010/main" val="3928596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 you think the reason why this standard has such a high percentage of willful citations.  </a:t>
            </a:r>
          </a:p>
          <a:p>
            <a:endParaRPr lang="en-US" dirty="0"/>
          </a:p>
          <a:p>
            <a:r>
              <a:rPr lang="en-US" dirty="0"/>
              <a:t>I think that it is two-fold, the first reason is the response to an excavation &amp; trenching rescue request.   The amount of Firefighters &amp; EMS personnel and specialized equipment that must respond to the incident.  As you can see from photo on the right from NYC you have over 60 emergency responders.  </a:t>
            </a:r>
          </a:p>
          <a:p>
            <a:endParaRPr lang="en-US" dirty="0"/>
          </a:p>
          <a:p>
            <a:r>
              <a:rPr lang="en-US" dirty="0"/>
              <a:t>The second reason is what I call the “girl in the well” syndrome. The rescue and/or recovery in these type of incidents is usually prolonged taking sometimes hour or days. This usually attracts the news media which brings large amount of emotional attention. </a:t>
            </a:r>
          </a:p>
        </p:txBody>
      </p:sp>
    </p:spTree>
    <p:extLst>
      <p:ext uri="{BB962C8B-B14F-4D97-AF65-F5344CB8AC3E}">
        <p14:creationId xmlns:p14="http://schemas.microsoft.com/office/powerpoint/2010/main" val="2989217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717948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Because of the “emotional attention” placed on these cases local prosecutors get involved and charges are brought. The case in Boston also brought local ordinances were enacted that are parallel with OSHA standards.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EHS Today April 17, 2017 https://www.ehstoday.com/construction/article/21918946/criminal-indictment-nearly-15-million-in-proposed-osha-fines-for-employer-involved-in-fatal-boston-trench-collapse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WBUR News December 5, 2019 - https://www.wbur.org/news/2019/12/05/atlantic-drain-service-trench-collapse-workers-killed-otto-sentencing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Criminal Indictment, Nearly $1.5 Million in Proposed OSHA Fines for Employer Involved in Fatal Boston Trench Collapse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Atlantic Drain Service Co. Inc. has been cited for 18 violations by OSHA, and the company and owner now face charges of manslaughter in the deaths last year of two workers.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Construction Junkie August 30, 2019 - https://www.constructionjunkie.com/blog/2019/8/30/2018-trench-collapse-death-leads-to-manslaughter-charge-for-colorado-contractor</a:t>
            </a:r>
          </a:p>
          <a:p>
            <a:r>
              <a:rPr lang="en-US" dirty="0"/>
              <a:t>A news release from OSHA from January 3, 2019 stated that “</a:t>
            </a:r>
            <a:r>
              <a:rPr lang="en-US" dirty="0" err="1"/>
              <a:t>ContractOne</a:t>
            </a:r>
            <a:r>
              <a:rPr lang="en-US" dirty="0"/>
              <a:t> Inc. willfully failed to use a trench protective system at a residential construction site where employees were installing water lines. The employer failed to conduct regular site inspections to correct potentially hazardous conditions; did not place excavated soil piles a safe distance from trench edges; failed to provide ladders for egress; and failed to utilize appropriate utility locate procedures during trenching operations. The company faces penalties of $57,463.” </a:t>
            </a:r>
          </a:p>
        </p:txBody>
      </p:sp>
    </p:spTree>
    <p:extLst>
      <p:ext uri="{BB962C8B-B14F-4D97-AF65-F5344CB8AC3E}">
        <p14:creationId xmlns:p14="http://schemas.microsoft.com/office/powerpoint/2010/main" val="1899466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OSHA’s National Emphasis Program on Trenching and Excavation should be reviewed if you do this kind of work.  It also shows you that OSHA wants to make a number of contacts through outreach, education, and enforcement.  </a:t>
            </a:r>
          </a:p>
        </p:txBody>
      </p:sp>
    </p:spTree>
    <p:extLst>
      <p:ext uri="{BB962C8B-B14F-4D97-AF65-F5344CB8AC3E}">
        <p14:creationId xmlns:p14="http://schemas.microsoft.com/office/powerpoint/2010/main" val="39267989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81915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great OSHA video giving a wonderful overview of the standard </a:t>
            </a:r>
          </a:p>
        </p:txBody>
      </p:sp>
    </p:spTree>
    <p:extLst>
      <p:ext uri="{BB962C8B-B14F-4D97-AF65-F5344CB8AC3E}">
        <p14:creationId xmlns:p14="http://schemas.microsoft.com/office/powerpoint/2010/main" val="4054414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managing an trenching &amp; excavation operation these three words Prepare, Protect and Inspect should be the focal points of your plan. </a:t>
            </a:r>
          </a:p>
        </p:txBody>
      </p:sp>
    </p:spTree>
    <p:extLst>
      <p:ext uri="{BB962C8B-B14F-4D97-AF65-F5344CB8AC3E}">
        <p14:creationId xmlns:p14="http://schemas.microsoft.com/office/powerpoint/2010/main" val="16360706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Prepare by making sure that you have all the right equipment, training and oversite. </a:t>
            </a:r>
          </a:p>
        </p:txBody>
      </p:sp>
    </p:spTree>
    <p:extLst>
      <p:ext uri="{BB962C8B-B14F-4D97-AF65-F5344CB8AC3E}">
        <p14:creationId xmlns:p14="http://schemas.microsoft.com/office/powerpoint/2010/main" val="36562180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Protect you employees with the proper shielding, shoring, and/or sloping/benching.  </a:t>
            </a:r>
          </a:p>
        </p:txBody>
      </p:sp>
    </p:spTree>
    <p:extLst>
      <p:ext uri="{BB962C8B-B14F-4D97-AF65-F5344CB8AC3E}">
        <p14:creationId xmlns:p14="http://schemas.microsoft.com/office/powerpoint/2010/main" val="25053176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Inspect your operations looking for hazards and correct them immediately. </a:t>
            </a:r>
          </a:p>
        </p:txBody>
      </p:sp>
    </p:spTree>
    <p:extLst>
      <p:ext uri="{BB962C8B-B14F-4D97-AF65-F5344CB8AC3E}">
        <p14:creationId xmlns:p14="http://schemas.microsoft.com/office/powerpoint/2010/main" val="10796637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When I am training my employees about this hazard I want to emphasize these 5 items. </a:t>
            </a:r>
          </a:p>
        </p:txBody>
      </p:sp>
    </p:spTree>
    <p:extLst>
      <p:ext uri="{BB962C8B-B14F-4D97-AF65-F5344CB8AC3E}">
        <p14:creationId xmlns:p14="http://schemas.microsoft.com/office/powerpoint/2010/main" val="21221196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Making sure that you have proper access and exits at the proper intervals.</a:t>
            </a:r>
          </a:p>
        </p:txBody>
      </p:sp>
    </p:spTree>
    <p:extLst>
      <p:ext uri="{BB962C8B-B14F-4D97-AF65-F5344CB8AC3E}">
        <p14:creationId xmlns:p14="http://schemas.microsoft.com/office/powerpoint/2010/main" val="423221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529">
              <a:defRPr/>
            </a:pPr>
            <a:endParaRPr lang="en-US" altLang="en-US"/>
          </a:p>
        </p:txBody>
      </p:sp>
    </p:spTree>
    <p:extLst>
      <p:ext uri="{BB962C8B-B14F-4D97-AF65-F5344CB8AC3E}">
        <p14:creationId xmlns:p14="http://schemas.microsoft.com/office/powerpoint/2010/main" val="9415247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Shoring, Shielding, and/or Sloping/Benching before you get into the trench</a:t>
            </a:r>
          </a:p>
        </p:txBody>
      </p:sp>
    </p:spTree>
    <p:extLst>
      <p:ext uri="{BB962C8B-B14F-4D97-AF65-F5344CB8AC3E}">
        <p14:creationId xmlns:p14="http://schemas.microsoft.com/office/powerpoint/2010/main" val="40968847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Make sure that you keep all materials and spoil piles at least two feet away from the edge</a:t>
            </a:r>
          </a:p>
        </p:txBody>
      </p:sp>
    </p:spTree>
    <p:extLst>
      <p:ext uri="{BB962C8B-B14F-4D97-AF65-F5344CB8AC3E}">
        <p14:creationId xmlns:p14="http://schemas.microsoft.com/office/powerpoint/2010/main" val="35283458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Have drainage or other means to get rid of standing water prior to getting into the trench </a:t>
            </a:r>
          </a:p>
        </p:txBody>
      </p:sp>
    </p:spTree>
    <p:extLst>
      <p:ext uri="{BB962C8B-B14F-4D97-AF65-F5344CB8AC3E}">
        <p14:creationId xmlns:p14="http://schemas.microsoft.com/office/powerpoint/2010/main" val="3548896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Make sure that the Competent Person inspects the trench at the start of each shift or after some type of weather event.  You should also inspect the trench before you enter always put your safety in your own hands. </a:t>
            </a:r>
          </a:p>
        </p:txBody>
      </p:sp>
    </p:spTree>
    <p:extLst>
      <p:ext uri="{BB962C8B-B14F-4D97-AF65-F5344CB8AC3E}">
        <p14:creationId xmlns:p14="http://schemas.microsoft.com/office/powerpoint/2010/main" val="25337491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 have added “Stay Out Of It” because if it not safe stay out.  It is just common sense.</a:t>
            </a:r>
          </a:p>
          <a:p>
            <a:endParaRPr lang="en-US"/>
          </a:p>
          <a:p>
            <a:r>
              <a:rPr lang="en-US"/>
              <a:t> </a:t>
            </a:r>
          </a:p>
        </p:txBody>
      </p:sp>
    </p:spTree>
    <p:extLst>
      <p:ext uri="{BB962C8B-B14F-4D97-AF65-F5344CB8AC3E}">
        <p14:creationId xmlns:p14="http://schemas.microsoft.com/office/powerpoint/2010/main" val="33945839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38221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old construction photos show how it was done.  They did not have rules to follow, and it seems common sense was not common.  What was the problem, lack of understanding or just “this is just they way we do it”? If good records were kept, you wonder how many workers died in trenches back when these photos were taken.</a:t>
            </a:r>
          </a:p>
        </p:txBody>
      </p:sp>
    </p:spTree>
    <p:extLst>
      <p:ext uri="{BB962C8B-B14F-4D97-AF65-F5344CB8AC3E}">
        <p14:creationId xmlns:p14="http://schemas.microsoft.com/office/powerpoint/2010/main" val="4148154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would question the reliability of protection that was being used as well as heavy equipment. In the picture on the right, you can see that shoring has been installed.</a:t>
            </a:r>
          </a:p>
          <a:p>
            <a:endParaRPr lang="en-US" dirty="0"/>
          </a:p>
        </p:txBody>
      </p:sp>
    </p:spTree>
    <p:extLst>
      <p:ext uri="{BB962C8B-B14F-4D97-AF65-F5344CB8AC3E}">
        <p14:creationId xmlns:p14="http://schemas.microsoft.com/office/powerpoint/2010/main" val="20152440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Safety was not a priority during these times. But, as you can see, they seem to understand that banks in the larger excavation (on the right) and protected it with shoring. </a:t>
            </a:r>
          </a:p>
        </p:txBody>
      </p:sp>
    </p:spTree>
    <p:extLst>
      <p:ext uri="{BB962C8B-B14F-4D97-AF65-F5344CB8AC3E}">
        <p14:creationId xmlns:p14="http://schemas.microsoft.com/office/powerpoint/2010/main" val="39342081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the basic issues and hazards that we will talk about in this course can be seen in these photos. </a:t>
            </a:r>
          </a:p>
        </p:txBody>
      </p:sp>
    </p:spTree>
    <p:extLst>
      <p:ext uri="{BB962C8B-B14F-4D97-AF65-F5344CB8AC3E}">
        <p14:creationId xmlns:p14="http://schemas.microsoft.com/office/powerpoint/2010/main" val="718126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look at the past, we can see they sometimes address access and protection but were exposed vehicle hazards.</a:t>
            </a:r>
          </a:p>
        </p:txBody>
      </p:sp>
    </p:spTree>
    <p:extLst>
      <p:ext uri="{BB962C8B-B14F-4D97-AF65-F5344CB8AC3E}">
        <p14:creationId xmlns:p14="http://schemas.microsoft.com/office/powerpoint/2010/main" val="2822177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trench rescue response for this era. </a:t>
            </a:r>
          </a:p>
        </p:txBody>
      </p:sp>
    </p:spTree>
    <p:extLst>
      <p:ext uri="{BB962C8B-B14F-4D97-AF65-F5344CB8AC3E}">
        <p14:creationId xmlns:p14="http://schemas.microsoft.com/office/powerpoint/2010/main" val="15725203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686433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747682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Tree>
    <p:extLst>
      <p:ext uri="{BB962C8B-B14F-4D97-AF65-F5344CB8AC3E}">
        <p14:creationId xmlns:p14="http://schemas.microsoft.com/office/powerpoint/2010/main" val="20040853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a:p>
          <a:p>
            <a:r>
              <a:rPr lang="en-US"/>
              <a:t>Insert or Drag and Drop Image Here</a:t>
            </a:r>
          </a:p>
          <a:p>
            <a:endParaRPr lang="en-US"/>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a:t>Presentation Name</a:t>
            </a:r>
          </a:p>
        </p:txBody>
      </p:sp>
    </p:spTree>
    <p:extLst>
      <p:ext uri="{BB962C8B-B14F-4D97-AF65-F5344CB8AC3E}">
        <p14:creationId xmlns:p14="http://schemas.microsoft.com/office/powerpoint/2010/main" val="31613246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2825004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a:p>
          <a:p>
            <a:r>
              <a:rPr lang="en-US"/>
              <a:t>Insert or Drag and Drop Image Here</a:t>
            </a:r>
          </a:p>
          <a:p>
            <a:endParaRPr lang="en-US"/>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5839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Tree>
    <p:extLst>
      <p:ext uri="{BB962C8B-B14F-4D97-AF65-F5344CB8AC3E}">
        <p14:creationId xmlns:p14="http://schemas.microsoft.com/office/powerpoint/2010/main" val="1042589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3871953"/>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osha.gov/as/opa/worker/complain.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6.png"/><Relationship Id="rId4" Type="http://schemas.openxmlformats.org/officeDocument/2006/relationships/notesSlide" Target="../notesSlides/notesSlide23.xml"/></Relationships>
</file>

<file path=ppt/slides/_rels/slide4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2.png"/><Relationship Id="rId4" Type="http://schemas.openxmlformats.org/officeDocument/2006/relationships/notesSlide" Target="../notesSlides/notesSlide28.xml"/></Relationships>
</file>

<file path=ppt/slides/_rels/slide46.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5255942" cy="914400"/>
          </a:xfrm>
        </p:spPr>
        <p:txBody>
          <a:bodyPr>
            <a:normAutofit fontScale="92500" lnSpcReduction="10000"/>
          </a:bodyPr>
          <a:lstStyle/>
          <a:p>
            <a:r>
              <a:rPr lang="en-US" sz="6000">
                <a:latin typeface="Nunito Light" pitchFamily="2" charset="77"/>
              </a:rPr>
              <a:t>Introduction</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a:normAutofit fontScale="85000" lnSpcReduction="10000"/>
          </a:bodyPr>
          <a:lstStyle/>
          <a:p>
            <a:r>
              <a:rPr lang="en-US" dirty="0"/>
              <a:t>Oct. 2021 – Sep. 2022</a:t>
            </a:r>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1365009" cy="2400451"/>
          </a:xfrm>
        </p:spPr>
        <p:txBody>
          <a:bodyPr>
            <a:normAutofit/>
          </a:bodyPr>
          <a:lstStyle/>
          <a:p>
            <a:pPr lvl="0"/>
            <a:r>
              <a:rPr lang="en-US" sz="6800"/>
              <a:t>Trenching &amp; Excavation Hazards in Construction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a:t>OSHA Susan Harwood Training Grant</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spcAft>
                <a:spcPts val="1200"/>
              </a:spcAft>
            </a:pPr>
            <a:r>
              <a:rPr lang="en-US" altLang="en-US" sz="2400" dirty="0"/>
              <a:t>Provide a workplace free from recognized hazards and comply with OSHA standards</a:t>
            </a:r>
          </a:p>
          <a:p>
            <a:pPr>
              <a:lnSpc>
                <a:spcPct val="100000"/>
              </a:lnSpc>
              <a:spcBef>
                <a:spcPts val="600"/>
              </a:spcBef>
              <a:spcAft>
                <a:spcPts val="1200"/>
              </a:spcAft>
            </a:pPr>
            <a:r>
              <a:rPr lang="en-US" altLang="en-US" sz="2400" dirty="0"/>
              <a:t>Provide safety &amp; health training required by OSHA standards</a:t>
            </a:r>
          </a:p>
          <a:p>
            <a:pPr>
              <a:lnSpc>
                <a:spcPct val="100000"/>
              </a:lnSpc>
              <a:spcBef>
                <a:spcPts val="600"/>
              </a:spcBef>
              <a:spcAft>
                <a:spcPts val="1200"/>
              </a:spcAft>
            </a:pPr>
            <a:r>
              <a:rPr lang="en-US" altLang="en-US" sz="2400" dirty="0"/>
              <a:t>Keep records of injuries and illnesses</a:t>
            </a:r>
          </a:p>
          <a:p>
            <a:pPr>
              <a:lnSpc>
                <a:spcPct val="100000"/>
              </a:lnSpc>
              <a:spcBef>
                <a:spcPts val="600"/>
              </a:spcBef>
              <a:spcAft>
                <a:spcPts val="1200"/>
              </a:spcAft>
            </a:pPr>
            <a:r>
              <a:rPr lang="en-US" altLang="en-US" sz="2400" dirty="0"/>
              <a:t>Provide medical exams when required by OSHA standards and provide workers access to their exposure and medical records</a:t>
            </a:r>
          </a:p>
          <a:p>
            <a:pPr>
              <a:lnSpc>
                <a:spcPct val="100000"/>
              </a:lnSpc>
              <a:spcBef>
                <a:spcPts val="600"/>
              </a:spcBef>
              <a:spcAft>
                <a:spcPts val="1200"/>
              </a:spcAft>
            </a:pPr>
            <a:r>
              <a:rPr lang="en-US" altLang="en-US" sz="2400" dirty="0"/>
              <a:t>Not discriminate against workers who exercise their rights under the Act (Section 11(c))</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a:t>Employer Responsibilities</a:t>
            </a:r>
          </a:p>
        </p:txBody>
      </p:sp>
      <p:sp>
        <p:nvSpPr>
          <p:cNvPr id="8" name="Content Placeholder 3">
            <a:extLst>
              <a:ext uri="{FF2B5EF4-FFF2-40B4-BE49-F238E27FC236}">
                <a16:creationId xmlns:a16="http://schemas.microsoft.com/office/drawing/2014/main" id="{414B4AFF-77DA-4E08-842A-408A5899ED89}"/>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4099785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spcAft>
                <a:spcPts val="1200"/>
              </a:spcAft>
            </a:pPr>
            <a:r>
              <a:rPr lang="en-US" altLang="en-US" sz="2400" dirty="0"/>
              <a:t>Post OSHA citations and abatement verification notices</a:t>
            </a:r>
          </a:p>
          <a:p>
            <a:pPr>
              <a:lnSpc>
                <a:spcPct val="100000"/>
              </a:lnSpc>
              <a:spcBef>
                <a:spcPts val="600"/>
              </a:spcBef>
              <a:spcAft>
                <a:spcPts val="1200"/>
              </a:spcAft>
            </a:pPr>
            <a:r>
              <a:rPr lang="en-US" altLang="en-US" sz="2400" dirty="0"/>
              <a:t>Provide and pay for PPE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a:t>Employer Responsibilities</a:t>
            </a:r>
          </a:p>
        </p:txBody>
      </p:sp>
      <p:sp>
        <p:nvSpPr>
          <p:cNvPr id="8" name="Content Placeholder 3">
            <a:extLst>
              <a:ext uri="{FF2B5EF4-FFF2-40B4-BE49-F238E27FC236}">
                <a16:creationId xmlns:a16="http://schemas.microsoft.com/office/drawing/2014/main" id="{4AF8373A-4E96-46BA-9D75-43D78F639328}"/>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109915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r>
              <a:rPr lang="en-US" altLang="en-US" sz="2400"/>
              <a:t>Workers may bring up safety and health concerns in the workplace to their employers without fear of discharge or discrimination, as long as the complaint is made in good faith. </a:t>
            </a:r>
          </a:p>
          <a:p>
            <a:pPr>
              <a:lnSpc>
                <a:spcPct val="100000"/>
              </a:lnSpc>
              <a:spcBef>
                <a:spcPts val="600"/>
              </a:spcBef>
            </a:pPr>
            <a:r>
              <a:rPr lang="en-US" altLang="en-US" sz="2400"/>
              <a:t>Workers may file a complaint with OSHA if they believe a violation of a safety or health standard, or an imminent danger situation, exists in the workplace. </a:t>
            </a:r>
          </a:p>
          <a:p>
            <a:pPr>
              <a:lnSpc>
                <a:spcPct val="100000"/>
              </a:lnSpc>
              <a:spcBef>
                <a:spcPts val="600"/>
              </a:spcBef>
            </a:pPr>
            <a:r>
              <a:rPr lang="en-US" altLang="en-US" sz="2400"/>
              <a:t>OSHA regulations protect workers who complain to their employer about unsafe or unhealthful conditions in the workplace. </a:t>
            </a:r>
          </a:p>
          <a:p>
            <a:pPr>
              <a:lnSpc>
                <a:spcPct val="100000"/>
              </a:lnSpc>
              <a:spcBef>
                <a:spcPts val="600"/>
              </a:spcBef>
            </a:pPr>
            <a:r>
              <a:rPr lang="en-US" altLang="en-US" sz="2400"/>
              <a:t>Workers may request that their name not be revealed to the employer.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r>
              <a:rPr lang="en-US"/>
              <a:t>Complain or Request Corrections</a:t>
            </a:r>
          </a:p>
        </p:txBody>
      </p:sp>
      <p:sp>
        <p:nvSpPr>
          <p:cNvPr id="8" name="Content Placeholder 3">
            <a:extLst>
              <a:ext uri="{FF2B5EF4-FFF2-40B4-BE49-F238E27FC236}">
                <a16:creationId xmlns:a16="http://schemas.microsoft.com/office/drawing/2014/main" id="{B751F499-747E-42FC-8A99-B88C29D2AB28}"/>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899766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r>
              <a:rPr lang="en-US" altLang="en-US" sz="2400"/>
              <a:t>If a worker files a complaint, they have the right to find out OSHA’s action on the complaint and request a review if an inspection is not made.</a:t>
            </a:r>
          </a:p>
          <a:p>
            <a:pPr>
              <a:lnSpc>
                <a:spcPct val="100000"/>
              </a:lnSpc>
              <a:spcBef>
                <a:spcPts val="600"/>
              </a:spcBef>
            </a:pPr>
            <a:r>
              <a:rPr lang="en-US" altLang="en-US" sz="2400"/>
              <a:t>More information on workers rights and filing complaints can be found on the OSHA website at </a:t>
            </a:r>
            <a:r>
              <a:rPr lang="en-US" altLang="en-US" sz="2400">
                <a:hlinkClick r:id="rId2"/>
              </a:rPr>
              <a:t>www.osha.gov/as/opa/worker/complain.html</a:t>
            </a:r>
            <a:endParaRPr lang="en-US" altLang="en-US" sz="2400"/>
          </a:p>
          <a:p>
            <a:pPr>
              <a:lnSpc>
                <a:spcPct val="100000"/>
              </a:lnSpc>
              <a:spcBef>
                <a:spcPts val="600"/>
              </a:spcBef>
            </a:pPr>
            <a:r>
              <a:rPr lang="en-US" altLang="en-US" sz="2400"/>
              <a:t>NOTE: Often the best and fastest way to get a hazard corrected is to notify your supervisor or employer.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r>
              <a:rPr lang="en-US"/>
              <a:t>Complain or Request Corrections</a:t>
            </a:r>
          </a:p>
        </p:txBody>
      </p:sp>
      <p:sp>
        <p:nvSpPr>
          <p:cNvPr id="7" name="Content Placeholder 3">
            <a:extLst>
              <a:ext uri="{FF2B5EF4-FFF2-40B4-BE49-F238E27FC236}">
                <a16:creationId xmlns:a16="http://schemas.microsoft.com/office/drawing/2014/main" id="{E801BC76-152D-435D-9E1B-137BDDF4C85F}"/>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1908124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375515"/>
            <a:ext cx="10795510" cy="4650815"/>
          </a:xfrm>
        </p:spPr>
        <p:txBody>
          <a:bodyPr>
            <a:normAutofit/>
          </a:bodyPr>
          <a:lstStyle/>
          <a:p>
            <a:pPr marL="109537" indent="0">
              <a:lnSpc>
                <a:spcPct val="120000"/>
              </a:lnSpc>
              <a:spcBef>
                <a:spcPts val="600"/>
              </a:spcBef>
              <a:buNone/>
            </a:pPr>
            <a:r>
              <a:rPr lang="en-US" altLang="en-US" sz="2400" b="1" dirty="0"/>
              <a:t>Protection from workplace place retaliation means an employer cannot take “adverse actions” against workers, such as:</a:t>
            </a:r>
          </a:p>
          <a:p>
            <a:pPr marL="109537" indent="0">
              <a:lnSpc>
                <a:spcPct val="120000"/>
              </a:lnSpc>
              <a:spcBef>
                <a:spcPts val="600"/>
              </a:spcBef>
              <a:buNone/>
            </a:pPr>
            <a:endParaRPr lang="en-US" altLang="en-US" sz="1000" b="1" dirty="0"/>
          </a:p>
          <a:p>
            <a:pPr marL="365125" indent="-255588">
              <a:lnSpc>
                <a:spcPct val="100000"/>
              </a:lnSpc>
              <a:spcBef>
                <a:spcPts val="600"/>
              </a:spcBef>
              <a:spcAft>
                <a:spcPts val="1200"/>
              </a:spcAft>
            </a:pPr>
            <a:r>
              <a:rPr lang="en-US" altLang="en-US" sz="2400" dirty="0"/>
              <a:t>Firing or laying off	</a:t>
            </a:r>
          </a:p>
          <a:p>
            <a:pPr marL="365125" indent="-255588">
              <a:lnSpc>
                <a:spcPct val="100000"/>
              </a:lnSpc>
              <a:spcBef>
                <a:spcPts val="600"/>
              </a:spcBef>
              <a:spcAft>
                <a:spcPts val="1200"/>
              </a:spcAft>
            </a:pPr>
            <a:r>
              <a:rPr lang="en-US" altLang="en-US" sz="2400" dirty="0"/>
              <a:t>Blacklisting (intentionally interfering with an employee’s ability to obtain future employment)</a:t>
            </a:r>
          </a:p>
          <a:p>
            <a:pPr marL="365125" indent="-255588">
              <a:lnSpc>
                <a:spcPct val="100000"/>
              </a:lnSpc>
              <a:spcBef>
                <a:spcPts val="600"/>
              </a:spcBef>
              <a:spcAft>
                <a:spcPts val="1200"/>
              </a:spcAft>
            </a:pPr>
            <a:r>
              <a:rPr lang="en-US" altLang="en-US" sz="2400" dirty="0"/>
              <a:t>Demoting</a:t>
            </a:r>
          </a:p>
          <a:p>
            <a:pPr marL="365125" indent="-255588">
              <a:lnSpc>
                <a:spcPct val="100000"/>
              </a:lnSpc>
              <a:spcBef>
                <a:spcPts val="600"/>
              </a:spcBef>
              <a:spcAft>
                <a:spcPts val="1200"/>
              </a:spcAft>
            </a:pPr>
            <a:r>
              <a:rPr lang="en-US" altLang="en-US" sz="2400" dirty="0"/>
              <a:t>Denying overtime or promotion</a:t>
            </a:r>
          </a:p>
          <a:p>
            <a:pPr marL="365125" indent="-255588">
              <a:lnSpc>
                <a:spcPct val="100000"/>
              </a:lnSpc>
              <a:spcBef>
                <a:spcPts val="600"/>
              </a:spcBef>
              <a:spcAft>
                <a:spcPts val="1200"/>
              </a:spcAft>
            </a:pPr>
            <a:r>
              <a:rPr lang="en-US" altLang="en-US" sz="2400" dirty="0"/>
              <a:t>Disciplining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7500" lnSpcReduction="20000"/>
          </a:bodyPr>
          <a:lstStyle/>
          <a:p>
            <a:pPr>
              <a:lnSpc>
                <a:spcPct val="120000"/>
              </a:lnSpc>
              <a:spcBef>
                <a:spcPts val="600"/>
              </a:spcBef>
            </a:pPr>
            <a:r>
              <a:rPr lang="en-US"/>
              <a:t>Protection from Workplace Retaliation</a:t>
            </a:r>
          </a:p>
        </p:txBody>
      </p:sp>
      <p:sp>
        <p:nvSpPr>
          <p:cNvPr id="11" name="Content Placeholder 3">
            <a:extLst>
              <a:ext uri="{FF2B5EF4-FFF2-40B4-BE49-F238E27FC236}">
                <a16:creationId xmlns:a16="http://schemas.microsoft.com/office/drawing/2014/main" id="{4EBC2902-FDB0-45B1-8C41-66670352A0A7}"/>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2087025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375515"/>
            <a:ext cx="10795510" cy="4650815"/>
          </a:xfrm>
        </p:spPr>
        <p:txBody>
          <a:bodyPr>
            <a:normAutofit/>
          </a:bodyPr>
          <a:lstStyle/>
          <a:p>
            <a:pPr marL="365125" indent="-255588">
              <a:lnSpc>
                <a:spcPct val="100000"/>
              </a:lnSpc>
              <a:spcBef>
                <a:spcPts val="600"/>
              </a:spcBef>
              <a:spcAft>
                <a:spcPts val="1200"/>
              </a:spcAft>
            </a:pPr>
            <a:r>
              <a:rPr lang="en-US" altLang="en-US" sz="2400" dirty="0"/>
              <a:t>Denying benefits</a:t>
            </a:r>
          </a:p>
          <a:p>
            <a:pPr marL="365125" lvl="0" indent="-255588">
              <a:lnSpc>
                <a:spcPct val="100000"/>
              </a:lnSpc>
              <a:spcBef>
                <a:spcPts val="600"/>
              </a:spcBef>
              <a:spcAft>
                <a:spcPts val="1200"/>
              </a:spcAft>
            </a:pPr>
            <a:r>
              <a:rPr lang="en-US" altLang="en-US" sz="2400" dirty="0">
                <a:solidFill>
                  <a:prstClr val="black"/>
                </a:solidFill>
              </a:rPr>
              <a:t>Failure to hire or rehire</a:t>
            </a:r>
          </a:p>
          <a:p>
            <a:pPr marL="365125" lvl="0" indent="-255588">
              <a:lnSpc>
                <a:spcPct val="100000"/>
              </a:lnSpc>
              <a:spcBef>
                <a:spcPts val="600"/>
              </a:spcBef>
              <a:spcAft>
                <a:spcPts val="1200"/>
              </a:spcAft>
            </a:pPr>
            <a:r>
              <a:rPr lang="en-US" altLang="en-US" sz="2400" dirty="0">
                <a:solidFill>
                  <a:prstClr val="black"/>
                </a:solidFill>
              </a:rPr>
              <a:t>Intimidation or harassment</a:t>
            </a:r>
          </a:p>
          <a:p>
            <a:pPr marL="365125" lvl="0" indent="-255588">
              <a:lnSpc>
                <a:spcPct val="100000"/>
              </a:lnSpc>
              <a:spcBef>
                <a:spcPts val="600"/>
              </a:spcBef>
              <a:spcAft>
                <a:spcPts val="1200"/>
              </a:spcAft>
            </a:pPr>
            <a:r>
              <a:rPr lang="en-US" altLang="en-US" sz="2400" dirty="0">
                <a:solidFill>
                  <a:prstClr val="black"/>
                </a:solidFill>
              </a:rPr>
              <a:t>Making threats</a:t>
            </a:r>
          </a:p>
          <a:p>
            <a:pPr marL="365125" lvl="0" indent="-255588">
              <a:lnSpc>
                <a:spcPct val="100000"/>
              </a:lnSpc>
              <a:spcBef>
                <a:spcPts val="600"/>
              </a:spcBef>
              <a:spcAft>
                <a:spcPts val="1200"/>
              </a:spcAft>
            </a:pPr>
            <a:r>
              <a:rPr lang="en-US" altLang="en-US" sz="2400" dirty="0">
                <a:solidFill>
                  <a:prstClr val="black"/>
                </a:solidFill>
              </a:rPr>
              <a:t>Reassignment to a less desirable position or actions affecting prospects for promotion (such as excluding an employee from training meetings)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7500" lnSpcReduction="20000"/>
          </a:bodyPr>
          <a:lstStyle/>
          <a:p>
            <a:pPr>
              <a:lnSpc>
                <a:spcPct val="120000"/>
              </a:lnSpc>
              <a:spcBef>
                <a:spcPts val="600"/>
              </a:spcBef>
            </a:pPr>
            <a:r>
              <a:rPr lang="en-US"/>
              <a:t>Protection from Workplace Retaliation</a:t>
            </a:r>
          </a:p>
        </p:txBody>
      </p:sp>
      <p:sp>
        <p:nvSpPr>
          <p:cNvPr id="11" name="Content Placeholder 3">
            <a:extLst>
              <a:ext uri="{FF2B5EF4-FFF2-40B4-BE49-F238E27FC236}">
                <a16:creationId xmlns:a16="http://schemas.microsoft.com/office/drawing/2014/main" id="{4EBC2902-FDB0-45B1-8C41-66670352A0A7}"/>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3648940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375515"/>
            <a:ext cx="10795510" cy="4650815"/>
          </a:xfrm>
        </p:spPr>
        <p:txBody>
          <a:bodyPr>
            <a:normAutofit/>
          </a:bodyPr>
          <a:lstStyle/>
          <a:p>
            <a:pPr marL="365125" indent="-255588">
              <a:lnSpc>
                <a:spcPct val="100000"/>
              </a:lnSpc>
              <a:spcBef>
                <a:spcPts val="600"/>
              </a:spcBef>
              <a:spcAft>
                <a:spcPts val="1200"/>
              </a:spcAft>
            </a:pPr>
            <a:r>
              <a:rPr lang="en-US" altLang="en-US" sz="2400" dirty="0"/>
              <a:t>Reducing pay or hours  </a:t>
            </a:r>
          </a:p>
          <a:p>
            <a:pPr marL="365125" indent="-255588">
              <a:lnSpc>
                <a:spcPct val="100000"/>
              </a:lnSpc>
              <a:spcBef>
                <a:spcPts val="600"/>
              </a:spcBef>
              <a:spcAft>
                <a:spcPts val="1200"/>
              </a:spcAft>
            </a:pPr>
            <a:r>
              <a:rPr lang="en-US" altLang="en-US" sz="2400" dirty="0"/>
              <a:t>More subtle actions, such as isolating, ostracizing, mocking, or falsely accusing the employee of poor performance  </a:t>
            </a:r>
          </a:p>
          <a:p>
            <a:pPr marL="365125" indent="-255588">
              <a:lnSpc>
                <a:spcPct val="100000"/>
              </a:lnSpc>
              <a:spcBef>
                <a:spcPts val="600"/>
              </a:spcBef>
              <a:spcAft>
                <a:spcPts val="1200"/>
              </a:spcAft>
            </a:pPr>
            <a:r>
              <a:rPr lang="en-US" altLang="en-US" sz="2400" dirty="0"/>
              <a:t>Constructive discharge (quitting when an employer makes working conditions intolerable due to the employee's protected activity)</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7500" lnSpcReduction="20000"/>
          </a:bodyPr>
          <a:lstStyle/>
          <a:p>
            <a:pPr>
              <a:lnSpc>
                <a:spcPct val="120000"/>
              </a:lnSpc>
              <a:spcBef>
                <a:spcPts val="600"/>
              </a:spcBef>
            </a:pPr>
            <a:r>
              <a:rPr lang="en-US"/>
              <a:t>Protection from Workplace Retaliation</a:t>
            </a:r>
          </a:p>
        </p:txBody>
      </p:sp>
      <p:sp>
        <p:nvSpPr>
          <p:cNvPr id="11" name="Content Placeholder 3">
            <a:extLst>
              <a:ext uri="{FF2B5EF4-FFF2-40B4-BE49-F238E27FC236}">
                <a16:creationId xmlns:a16="http://schemas.microsoft.com/office/drawing/2014/main" id="{4EBC2902-FDB0-45B1-8C41-66670352A0A7}"/>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23012266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109537" indent="0">
              <a:lnSpc>
                <a:spcPct val="120000"/>
              </a:lnSpc>
              <a:spcBef>
                <a:spcPts val="600"/>
              </a:spcBef>
              <a:buNone/>
            </a:pPr>
            <a:r>
              <a:rPr lang="en-US" altLang="en-US" sz="2400" b="1"/>
              <a:t>Workers may report a whistleblower claim within 30 days of the incident.</a:t>
            </a:r>
          </a:p>
          <a:p>
            <a:pPr marL="365125" indent="-255588">
              <a:lnSpc>
                <a:spcPct val="120000"/>
              </a:lnSpc>
              <a:spcBef>
                <a:spcPts val="600"/>
              </a:spcBef>
            </a:pPr>
            <a:r>
              <a:rPr lang="en-US" altLang="en-US" sz="2400"/>
              <a:t>Online</a:t>
            </a:r>
          </a:p>
          <a:p>
            <a:pPr marL="365125" indent="-255588">
              <a:lnSpc>
                <a:spcPct val="120000"/>
              </a:lnSpc>
              <a:spcBef>
                <a:spcPts val="600"/>
              </a:spcBef>
            </a:pPr>
            <a:r>
              <a:rPr lang="en-US" altLang="en-US" sz="2400"/>
              <a:t>Fax</a:t>
            </a:r>
          </a:p>
          <a:p>
            <a:pPr marL="365125" indent="-255588">
              <a:lnSpc>
                <a:spcPct val="120000"/>
              </a:lnSpc>
              <a:spcBef>
                <a:spcPts val="600"/>
              </a:spcBef>
            </a:pPr>
            <a:r>
              <a:rPr lang="en-US" altLang="en-US" sz="2400"/>
              <a:t>Mail </a:t>
            </a:r>
          </a:p>
          <a:p>
            <a:pPr marL="365125" indent="-255588">
              <a:lnSpc>
                <a:spcPct val="120000"/>
              </a:lnSpc>
              <a:spcBef>
                <a:spcPts val="600"/>
              </a:spcBef>
            </a:pPr>
            <a:r>
              <a:rPr lang="en-US" altLang="en-US" sz="2400"/>
              <a:t>Telephone </a:t>
            </a:r>
          </a:p>
          <a:p>
            <a:pPr marL="365125" indent="-255588">
              <a:lnSpc>
                <a:spcPct val="120000"/>
              </a:lnSpc>
              <a:spcBef>
                <a:spcPts val="600"/>
              </a:spcBef>
            </a:pPr>
            <a:r>
              <a:rPr lang="en-US" altLang="en-US" sz="2400"/>
              <a:t>In-person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0000" lnSpcReduction="20000"/>
          </a:bodyPr>
          <a:lstStyle/>
          <a:p>
            <a:pPr>
              <a:lnSpc>
                <a:spcPct val="120000"/>
              </a:lnSpc>
              <a:spcBef>
                <a:spcPts val="600"/>
              </a:spcBef>
            </a:pPr>
            <a:r>
              <a:rPr lang="en-US"/>
              <a:t>How to File a Safety and Health Complaint </a:t>
            </a:r>
          </a:p>
        </p:txBody>
      </p:sp>
      <p:sp>
        <p:nvSpPr>
          <p:cNvPr id="10" name="Content Placeholder 3">
            <a:extLst>
              <a:ext uri="{FF2B5EF4-FFF2-40B4-BE49-F238E27FC236}">
                <a16:creationId xmlns:a16="http://schemas.microsoft.com/office/drawing/2014/main" id="{FA28C1D9-3161-4F8E-AD59-9428EFB2E518}"/>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24022659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BAFF60-860A-41ED-A3DC-0200DF0C4A22}"/>
              </a:ext>
            </a:extLst>
          </p:cNvPr>
          <p:cNvSpPr>
            <a:spLocks noGrp="1"/>
          </p:cNvSpPr>
          <p:nvPr>
            <p:ph type="body" sz="quarter" idx="10"/>
          </p:nvPr>
        </p:nvSpPr>
        <p:spPr/>
        <p:txBody>
          <a:bodyPr>
            <a:normAutofit/>
          </a:bodyPr>
          <a:lstStyle/>
          <a:p>
            <a:pPr>
              <a:spcBef>
                <a:spcPts val="600"/>
              </a:spcBef>
              <a:spcAft>
                <a:spcPts val="1200"/>
              </a:spcAft>
            </a:pPr>
            <a:r>
              <a:rPr lang="en-US" sz="2800" dirty="0"/>
              <a:t>The Problem</a:t>
            </a:r>
          </a:p>
          <a:p>
            <a:pPr>
              <a:spcBef>
                <a:spcPts val="600"/>
              </a:spcBef>
              <a:spcAft>
                <a:spcPts val="1200"/>
              </a:spcAft>
            </a:pPr>
            <a:r>
              <a:rPr lang="en-US" sz="2800" dirty="0"/>
              <a:t>OSHA’s Basic Message on Excavation &amp; Trenching Safety </a:t>
            </a:r>
          </a:p>
          <a:p>
            <a:pPr>
              <a:spcBef>
                <a:spcPts val="600"/>
              </a:spcBef>
              <a:spcAft>
                <a:spcPts val="1200"/>
              </a:spcAft>
            </a:pPr>
            <a:r>
              <a:rPr lang="en-US" sz="2800" dirty="0"/>
              <a:t>Utilities</a:t>
            </a:r>
          </a:p>
          <a:p>
            <a:pPr>
              <a:spcBef>
                <a:spcPts val="600"/>
              </a:spcBef>
              <a:spcAft>
                <a:spcPts val="1200"/>
              </a:spcAft>
            </a:pPr>
            <a:r>
              <a:rPr lang="en-US" sz="2800" dirty="0"/>
              <a:t>Hazards </a:t>
            </a:r>
          </a:p>
          <a:p>
            <a:pPr>
              <a:spcBef>
                <a:spcPts val="600"/>
              </a:spcBef>
              <a:spcAft>
                <a:spcPts val="1200"/>
              </a:spcAft>
            </a:pPr>
            <a:r>
              <a:rPr lang="en-US" sz="2800" dirty="0"/>
              <a:t>Soil Mechanics and Classification</a:t>
            </a:r>
          </a:p>
          <a:p>
            <a:endParaRPr lang="en-US" dirty="0"/>
          </a:p>
        </p:txBody>
      </p:sp>
      <p:sp>
        <p:nvSpPr>
          <p:cNvPr id="3" name="Text Placeholder 2">
            <a:extLst>
              <a:ext uri="{FF2B5EF4-FFF2-40B4-BE49-F238E27FC236}">
                <a16:creationId xmlns:a16="http://schemas.microsoft.com/office/drawing/2014/main" id="{16458E16-47C9-449D-8EEC-104F482179EE}"/>
              </a:ext>
            </a:extLst>
          </p:cNvPr>
          <p:cNvSpPr>
            <a:spLocks noGrp="1"/>
          </p:cNvSpPr>
          <p:nvPr>
            <p:ph type="body" sz="quarter" idx="13"/>
          </p:nvPr>
        </p:nvSpPr>
        <p:spPr/>
        <p:txBody>
          <a:bodyPr>
            <a:normAutofit fontScale="92500"/>
          </a:bodyPr>
          <a:lstStyle/>
          <a:p>
            <a:r>
              <a:rPr lang="en-US"/>
              <a:t>What We are Covering Today </a:t>
            </a:r>
          </a:p>
        </p:txBody>
      </p:sp>
      <p:sp>
        <p:nvSpPr>
          <p:cNvPr id="8" name="Content Placeholder 3">
            <a:extLst>
              <a:ext uri="{FF2B5EF4-FFF2-40B4-BE49-F238E27FC236}">
                <a16:creationId xmlns:a16="http://schemas.microsoft.com/office/drawing/2014/main" id="{9F4FEF61-09DA-41EB-AB86-8185414A4818}"/>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3109169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4BAFF60-860A-41ED-A3DC-0200DF0C4A22}"/>
              </a:ext>
            </a:extLst>
          </p:cNvPr>
          <p:cNvSpPr>
            <a:spLocks noGrp="1"/>
          </p:cNvSpPr>
          <p:nvPr>
            <p:ph type="body" sz="quarter" idx="10"/>
          </p:nvPr>
        </p:nvSpPr>
        <p:spPr/>
        <p:txBody>
          <a:bodyPr>
            <a:normAutofit/>
          </a:bodyPr>
          <a:lstStyle/>
          <a:p>
            <a:pPr>
              <a:spcBef>
                <a:spcPts val="600"/>
              </a:spcBef>
              <a:spcAft>
                <a:spcPts val="1200"/>
              </a:spcAft>
            </a:pPr>
            <a:r>
              <a:rPr lang="en-US" sz="2800" dirty="0"/>
              <a:t>Protective Systems </a:t>
            </a:r>
          </a:p>
          <a:p>
            <a:pPr>
              <a:spcBef>
                <a:spcPts val="600"/>
              </a:spcBef>
              <a:spcAft>
                <a:spcPts val="1200"/>
              </a:spcAft>
            </a:pPr>
            <a:r>
              <a:rPr lang="en-US" sz="2800" dirty="0"/>
              <a:t>Managing Excavation &amp; Trenches</a:t>
            </a:r>
          </a:p>
          <a:p>
            <a:pPr marL="0" indent="0">
              <a:buNone/>
            </a:pPr>
            <a:endParaRPr lang="en-US" sz="2800" dirty="0"/>
          </a:p>
          <a:p>
            <a:endParaRPr lang="en-US" dirty="0"/>
          </a:p>
        </p:txBody>
      </p:sp>
      <p:sp>
        <p:nvSpPr>
          <p:cNvPr id="3" name="Text Placeholder 2">
            <a:extLst>
              <a:ext uri="{FF2B5EF4-FFF2-40B4-BE49-F238E27FC236}">
                <a16:creationId xmlns:a16="http://schemas.microsoft.com/office/drawing/2014/main" id="{16458E16-47C9-449D-8EEC-104F482179EE}"/>
              </a:ext>
            </a:extLst>
          </p:cNvPr>
          <p:cNvSpPr>
            <a:spLocks noGrp="1"/>
          </p:cNvSpPr>
          <p:nvPr>
            <p:ph type="body" sz="quarter" idx="13"/>
          </p:nvPr>
        </p:nvSpPr>
        <p:spPr/>
        <p:txBody>
          <a:bodyPr>
            <a:normAutofit fontScale="92500"/>
          </a:bodyPr>
          <a:lstStyle/>
          <a:p>
            <a:r>
              <a:rPr lang="en-US"/>
              <a:t>What We are Covering Today </a:t>
            </a:r>
          </a:p>
        </p:txBody>
      </p:sp>
      <p:sp>
        <p:nvSpPr>
          <p:cNvPr id="8" name="Content Placeholder 3">
            <a:extLst>
              <a:ext uri="{FF2B5EF4-FFF2-40B4-BE49-F238E27FC236}">
                <a16:creationId xmlns:a16="http://schemas.microsoft.com/office/drawing/2014/main" id="{9F4FEF61-09DA-41EB-AB86-8185414A4818}"/>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3864267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fontScale="92500" lnSpcReduction="20000"/>
          </a:bodyPr>
          <a:lstStyle/>
          <a:p>
            <a:pPr>
              <a:lnSpc>
                <a:spcPct val="120000"/>
              </a:lnSpc>
              <a:spcBef>
                <a:spcPts val="600"/>
              </a:spcBef>
            </a:pPr>
            <a:r>
              <a:rPr lang="en-US" altLang="en-US" sz="1900" i="1" dirty="0"/>
              <a:t>This material was produced under grant number </a:t>
            </a:r>
            <a:r>
              <a:rPr lang="en-US" altLang="en-US" sz="1900" b="1" i="1" dirty="0"/>
              <a:t>SH-37146-SH1</a:t>
            </a:r>
            <a:r>
              <a:rPr lang="en-US" altLang="en-US" sz="1900" i="1" dirty="0"/>
              <a:t> from the Occupational Safety and Health Administration, U.S. Department of Labor. It does not necessarily reflect the views or policies of the U.S. Department of Labor, nor does mention of trade names, commercial products, or organizations imply endorsement by the U.S. Government.  Photos shown in this presentation may depict situations that are not in compliance with applicable OSHA requirements. </a:t>
            </a:r>
          </a:p>
          <a:p>
            <a:pPr>
              <a:lnSpc>
                <a:spcPct val="120000"/>
              </a:lnSpc>
              <a:spcBef>
                <a:spcPts val="600"/>
              </a:spcBef>
            </a:pPr>
            <a:r>
              <a:rPr lang="en-US" altLang="en-US" sz="1900" i="1" dirty="0"/>
              <a:t>It is not the intent of the content developers to provide compliance-based training in this presentation, the intent is more to address hazard awareness in the construction industry, and to recognize the overlapping hazards present in many construction workplaces. </a:t>
            </a:r>
          </a:p>
          <a:p>
            <a:pPr>
              <a:lnSpc>
                <a:spcPct val="120000"/>
              </a:lnSpc>
              <a:spcBef>
                <a:spcPts val="600"/>
              </a:spcBef>
            </a:pPr>
            <a:r>
              <a:rPr lang="en-US" altLang="en-US" sz="1900" i="1" dirty="0"/>
              <a:t>It should NOT be assumed that the suggestions, comments, or recommendations contained herein constitute a thorough review of the applicable standards, nor should discussion of “issues” or “concerns” be construed as a prioritization of hazards or possible controls. Where opinions (“best practices”) have been expressed, it is important to remember that safety issues in general and construction jobsites specifically will require a great deal of site- or hazard-specificity – a “one size fits all” approach is not recommended, nor will it likely be very effective.</a:t>
            </a:r>
            <a:endParaRPr lang="en-US" sz="1900" dirty="0"/>
          </a:p>
          <a:p>
            <a:endParaRPr lang="en-US" dirty="0"/>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a:t>Disclaimer/Usage Notes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a:xfrm>
            <a:off x="659448" y="6504305"/>
            <a:ext cx="4333875" cy="246063"/>
          </a:xfrm>
        </p:spPr>
        <p:txBody>
          <a:bodyPr/>
          <a:lstStyle/>
          <a:p>
            <a:r>
              <a:rPr lang="en-US"/>
              <a:t>Introduction</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130C95A-1773-44EC-8BEB-266BCB501D52}"/>
              </a:ext>
            </a:extLst>
          </p:cNvPr>
          <p:cNvSpPr>
            <a:spLocks noGrp="1"/>
          </p:cNvSpPr>
          <p:nvPr>
            <p:ph type="body" sz="quarter" idx="13"/>
          </p:nvPr>
        </p:nvSpPr>
        <p:spPr/>
        <p:txBody>
          <a:bodyPr/>
          <a:lstStyle/>
          <a:p>
            <a:r>
              <a:rPr lang="en-US"/>
              <a:t>Trenching &amp; Excavation</a:t>
            </a:r>
          </a:p>
          <a:p>
            <a:r>
              <a:rPr lang="en-US" sz="4400">
                <a:latin typeface="Nunito Light" pitchFamily="2" charset="77"/>
              </a:rPr>
              <a:t>The Problem</a:t>
            </a:r>
          </a:p>
          <a:p>
            <a:endParaRPr lang="en-US"/>
          </a:p>
        </p:txBody>
      </p:sp>
      <p:sp>
        <p:nvSpPr>
          <p:cNvPr id="4" name="Content Placeholder 3">
            <a:extLst>
              <a:ext uri="{FF2B5EF4-FFF2-40B4-BE49-F238E27FC236}">
                <a16:creationId xmlns:a16="http://schemas.microsoft.com/office/drawing/2014/main" id="{D10037A5-593B-4370-8805-038DC19753E1}"/>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38417643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CA98EC1-77D9-476A-B1D4-F053FB66B368}"/>
              </a:ext>
            </a:extLst>
          </p:cNvPr>
          <p:cNvPicPr>
            <a:picLocks noChangeAspect="1"/>
          </p:cNvPicPr>
          <p:nvPr/>
        </p:nvPicPr>
        <p:blipFill>
          <a:blip r:embed="rId3"/>
          <a:stretch>
            <a:fillRect/>
          </a:stretch>
        </p:blipFill>
        <p:spPr>
          <a:xfrm>
            <a:off x="3015438" y="1280160"/>
            <a:ext cx="6161123" cy="4625496"/>
          </a:xfrm>
          <a:prstGeom prst="rect">
            <a:avLst/>
          </a:prstGeom>
        </p:spPr>
      </p:pic>
      <p:sp>
        <p:nvSpPr>
          <p:cNvPr id="6" name="Content Placeholder 3">
            <a:extLst>
              <a:ext uri="{FF2B5EF4-FFF2-40B4-BE49-F238E27FC236}">
                <a16:creationId xmlns:a16="http://schemas.microsoft.com/office/drawing/2014/main" id="{36E8F126-A4AC-4103-9506-B8CBADE5FF21}"/>
              </a:ext>
            </a:extLst>
          </p:cNvPr>
          <p:cNvSpPr>
            <a:spLocks noGrp="1"/>
          </p:cNvSpPr>
          <p:nvPr>
            <p:ph sz="quarter" idx="14"/>
          </p:nvPr>
        </p:nvSpPr>
        <p:spPr>
          <a:xfrm>
            <a:off x="730568" y="6504305"/>
            <a:ext cx="4333875" cy="246063"/>
          </a:xfrm>
        </p:spPr>
        <p:txBody>
          <a:bodyPr/>
          <a:lstStyle/>
          <a:p>
            <a:r>
              <a:rPr lang="en-US"/>
              <a:t>Introduction</a:t>
            </a:r>
          </a:p>
        </p:txBody>
      </p:sp>
      <p:sp>
        <p:nvSpPr>
          <p:cNvPr id="4" name="Text Placeholder 2">
            <a:extLst>
              <a:ext uri="{FF2B5EF4-FFF2-40B4-BE49-F238E27FC236}">
                <a16:creationId xmlns:a16="http://schemas.microsoft.com/office/drawing/2014/main" id="{005D57F3-D7AD-4D23-91CB-438AFC2F4B5D}"/>
              </a:ext>
            </a:extLst>
          </p:cNvPr>
          <p:cNvSpPr txBox="1">
            <a:spLocks/>
          </p:cNvSpPr>
          <p:nvPr/>
        </p:nvSpPr>
        <p:spPr>
          <a:xfrm>
            <a:off x="1024320" y="461115"/>
            <a:ext cx="8354397" cy="914400"/>
          </a:xfrm>
          <a:prstGeom prst="rect">
            <a:avLst/>
          </a:prstGeom>
        </p:spPr>
        <p:txBody>
          <a:bodyPr>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Excavations of the Past</a:t>
            </a:r>
            <a:endParaRPr lang="en-US" dirty="0"/>
          </a:p>
        </p:txBody>
      </p:sp>
      <p:pic>
        <p:nvPicPr>
          <p:cNvPr id="7" name="Picture 2" descr="Slash cliparts">
            <a:extLst>
              <a:ext uri="{FF2B5EF4-FFF2-40B4-BE49-F238E27FC236}">
                <a16:creationId xmlns:a16="http://schemas.microsoft.com/office/drawing/2014/main" id="{365DA889-9C96-4D14-88C6-A15028A3D2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7108" y="4069590"/>
            <a:ext cx="1508250" cy="150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727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96E9B1A-80D2-4C7B-9F6C-CD1E12EC1043}"/>
              </a:ext>
            </a:extLst>
          </p:cNvPr>
          <p:cNvPicPr>
            <a:picLocks noChangeAspect="1"/>
          </p:cNvPicPr>
          <p:nvPr/>
        </p:nvPicPr>
        <p:blipFill>
          <a:blip r:embed="rId3"/>
          <a:stretch>
            <a:fillRect/>
          </a:stretch>
        </p:blipFill>
        <p:spPr>
          <a:xfrm>
            <a:off x="451090" y="1201469"/>
            <a:ext cx="4771150" cy="4455062"/>
          </a:xfrm>
          <a:prstGeom prst="rect">
            <a:avLst/>
          </a:prstGeom>
        </p:spPr>
      </p:pic>
      <p:pic>
        <p:nvPicPr>
          <p:cNvPr id="6" name="Picture 5">
            <a:extLst>
              <a:ext uri="{FF2B5EF4-FFF2-40B4-BE49-F238E27FC236}">
                <a16:creationId xmlns:a16="http://schemas.microsoft.com/office/drawing/2014/main" id="{3F150713-7D7E-420A-80A6-F05D4FD05EA1}"/>
              </a:ext>
            </a:extLst>
          </p:cNvPr>
          <p:cNvPicPr>
            <a:picLocks noChangeAspect="1"/>
          </p:cNvPicPr>
          <p:nvPr/>
        </p:nvPicPr>
        <p:blipFill>
          <a:blip r:embed="rId4"/>
          <a:stretch>
            <a:fillRect/>
          </a:stretch>
        </p:blipFill>
        <p:spPr>
          <a:xfrm>
            <a:off x="5552609" y="1499519"/>
            <a:ext cx="6188301" cy="3858961"/>
          </a:xfrm>
          <a:prstGeom prst="rect">
            <a:avLst/>
          </a:prstGeom>
        </p:spPr>
      </p:pic>
      <p:sp>
        <p:nvSpPr>
          <p:cNvPr id="3" name="Text Placeholder 2">
            <a:extLst>
              <a:ext uri="{FF2B5EF4-FFF2-40B4-BE49-F238E27FC236}">
                <a16:creationId xmlns:a16="http://schemas.microsoft.com/office/drawing/2014/main" id="{455761F2-F5B0-48BA-9AF0-23ACCC3015BD}"/>
              </a:ext>
            </a:extLst>
          </p:cNvPr>
          <p:cNvSpPr>
            <a:spLocks noGrp="1"/>
          </p:cNvSpPr>
          <p:nvPr>
            <p:ph type="body" sz="quarter" idx="13"/>
          </p:nvPr>
        </p:nvSpPr>
        <p:spPr/>
        <p:txBody>
          <a:bodyPr/>
          <a:lstStyle/>
          <a:p>
            <a:r>
              <a:rPr lang="en-US" dirty="0"/>
              <a:t>Excavations of the Past</a:t>
            </a:r>
          </a:p>
        </p:txBody>
      </p:sp>
      <p:sp>
        <p:nvSpPr>
          <p:cNvPr id="7" name="Content Placeholder 3">
            <a:extLst>
              <a:ext uri="{FF2B5EF4-FFF2-40B4-BE49-F238E27FC236}">
                <a16:creationId xmlns:a16="http://schemas.microsoft.com/office/drawing/2014/main" id="{2DB25BB6-1539-48A8-A870-E3818A3348E9}"/>
              </a:ext>
            </a:extLst>
          </p:cNvPr>
          <p:cNvSpPr>
            <a:spLocks noGrp="1"/>
          </p:cNvSpPr>
          <p:nvPr>
            <p:ph sz="quarter" idx="14"/>
          </p:nvPr>
        </p:nvSpPr>
        <p:spPr/>
        <p:txBody>
          <a:bodyPr/>
          <a:lstStyle/>
          <a:p>
            <a:r>
              <a:rPr lang="en-US"/>
              <a:t>Introduction</a:t>
            </a:r>
          </a:p>
        </p:txBody>
      </p:sp>
      <p:pic>
        <p:nvPicPr>
          <p:cNvPr id="8" name="Picture 2" descr="Slash cliparts">
            <a:extLst>
              <a:ext uri="{FF2B5EF4-FFF2-40B4-BE49-F238E27FC236}">
                <a16:creationId xmlns:a16="http://schemas.microsoft.com/office/drawing/2014/main" id="{DEC62BC5-48A6-41E3-B28F-B748514AA0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82540" y="3650025"/>
            <a:ext cx="1508250" cy="150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1372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4B712F-8206-48C4-B4F0-CBB0942164D7}"/>
              </a:ext>
            </a:extLst>
          </p:cNvPr>
          <p:cNvPicPr>
            <a:picLocks noChangeAspect="1"/>
          </p:cNvPicPr>
          <p:nvPr/>
        </p:nvPicPr>
        <p:blipFill>
          <a:blip r:embed="rId3"/>
          <a:stretch>
            <a:fillRect/>
          </a:stretch>
        </p:blipFill>
        <p:spPr>
          <a:xfrm>
            <a:off x="370349" y="1616630"/>
            <a:ext cx="5622044" cy="3624739"/>
          </a:xfrm>
          <a:prstGeom prst="rect">
            <a:avLst/>
          </a:prstGeom>
        </p:spPr>
      </p:pic>
      <p:pic>
        <p:nvPicPr>
          <p:cNvPr id="6" name="Picture 5">
            <a:extLst>
              <a:ext uri="{FF2B5EF4-FFF2-40B4-BE49-F238E27FC236}">
                <a16:creationId xmlns:a16="http://schemas.microsoft.com/office/drawing/2014/main" id="{D02AA59E-DCD2-4982-B7AD-D23F18648880}"/>
              </a:ext>
            </a:extLst>
          </p:cNvPr>
          <p:cNvPicPr>
            <a:picLocks noChangeAspect="1"/>
          </p:cNvPicPr>
          <p:nvPr/>
        </p:nvPicPr>
        <p:blipFill>
          <a:blip r:embed="rId4"/>
          <a:stretch>
            <a:fillRect/>
          </a:stretch>
        </p:blipFill>
        <p:spPr>
          <a:xfrm>
            <a:off x="6327673" y="1322533"/>
            <a:ext cx="5327638" cy="4212932"/>
          </a:xfrm>
          <a:prstGeom prst="rect">
            <a:avLst/>
          </a:prstGeom>
        </p:spPr>
      </p:pic>
      <p:sp>
        <p:nvSpPr>
          <p:cNvPr id="7" name="Content Placeholder 3">
            <a:extLst>
              <a:ext uri="{FF2B5EF4-FFF2-40B4-BE49-F238E27FC236}">
                <a16:creationId xmlns:a16="http://schemas.microsoft.com/office/drawing/2014/main" id="{2D0BC99A-BEAC-4027-8F70-996C22BF0205}"/>
              </a:ext>
            </a:extLst>
          </p:cNvPr>
          <p:cNvSpPr>
            <a:spLocks noGrp="1"/>
          </p:cNvSpPr>
          <p:nvPr>
            <p:ph sz="quarter" idx="14"/>
          </p:nvPr>
        </p:nvSpPr>
        <p:spPr>
          <a:xfrm>
            <a:off x="730568" y="6504305"/>
            <a:ext cx="4333875" cy="246063"/>
          </a:xfrm>
        </p:spPr>
        <p:txBody>
          <a:bodyPr/>
          <a:lstStyle/>
          <a:p>
            <a:r>
              <a:rPr lang="en-US"/>
              <a:t>Introduction</a:t>
            </a:r>
          </a:p>
        </p:txBody>
      </p:sp>
      <p:sp>
        <p:nvSpPr>
          <p:cNvPr id="8" name="Text Placeholder 2">
            <a:extLst>
              <a:ext uri="{FF2B5EF4-FFF2-40B4-BE49-F238E27FC236}">
                <a16:creationId xmlns:a16="http://schemas.microsoft.com/office/drawing/2014/main" id="{4EC03DE4-9AA0-4459-9294-6169B3ADB770}"/>
              </a:ext>
            </a:extLst>
          </p:cNvPr>
          <p:cNvSpPr txBox="1">
            <a:spLocks/>
          </p:cNvSpPr>
          <p:nvPr/>
        </p:nvSpPr>
        <p:spPr>
          <a:xfrm>
            <a:off x="1024320" y="461115"/>
            <a:ext cx="8354397" cy="914400"/>
          </a:xfrm>
          <a:prstGeom prst="rect">
            <a:avLst/>
          </a:prstGeom>
        </p:spPr>
        <p:txBody>
          <a:bodyPr>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Excavations of the Past</a:t>
            </a:r>
            <a:endParaRPr lang="en-US" dirty="0"/>
          </a:p>
        </p:txBody>
      </p:sp>
      <p:pic>
        <p:nvPicPr>
          <p:cNvPr id="9" name="Picture 2" descr="Slash cliparts">
            <a:extLst>
              <a:ext uri="{FF2B5EF4-FFF2-40B4-BE49-F238E27FC236}">
                <a16:creationId xmlns:a16="http://schemas.microsoft.com/office/drawing/2014/main" id="{5A3C4605-6F5F-4A9E-968D-19B1F0AF3E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9703" y="3168113"/>
            <a:ext cx="1508250" cy="150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41268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E2858D3-DB41-4FBF-9209-D6AC2896CD2F}"/>
              </a:ext>
            </a:extLst>
          </p:cNvPr>
          <p:cNvPicPr>
            <a:picLocks noChangeAspect="1"/>
          </p:cNvPicPr>
          <p:nvPr/>
        </p:nvPicPr>
        <p:blipFill>
          <a:blip r:embed="rId3"/>
          <a:stretch>
            <a:fillRect/>
          </a:stretch>
        </p:blipFill>
        <p:spPr>
          <a:xfrm>
            <a:off x="1437275" y="1375514"/>
            <a:ext cx="3396588" cy="4690527"/>
          </a:xfrm>
          <a:prstGeom prst="rect">
            <a:avLst/>
          </a:prstGeom>
        </p:spPr>
      </p:pic>
      <p:pic>
        <p:nvPicPr>
          <p:cNvPr id="7" name="Picture 6">
            <a:extLst>
              <a:ext uri="{FF2B5EF4-FFF2-40B4-BE49-F238E27FC236}">
                <a16:creationId xmlns:a16="http://schemas.microsoft.com/office/drawing/2014/main" id="{D93C8B73-4331-46FF-BF35-4673E7A3FB31}"/>
              </a:ext>
            </a:extLst>
          </p:cNvPr>
          <p:cNvPicPr>
            <a:picLocks noChangeAspect="1"/>
          </p:cNvPicPr>
          <p:nvPr/>
        </p:nvPicPr>
        <p:blipFill>
          <a:blip r:embed="rId4"/>
          <a:stretch>
            <a:fillRect/>
          </a:stretch>
        </p:blipFill>
        <p:spPr>
          <a:xfrm>
            <a:off x="6609548" y="1375515"/>
            <a:ext cx="3130351" cy="4690527"/>
          </a:xfrm>
          <a:prstGeom prst="rect">
            <a:avLst/>
          </a:prstGeom>
        </p:spPr>
      </p:pic>
      <p:sp>
        <p:nvSpPr>
          <p:cNvPr id="6" name="Content Placeholder 3">
            <a:extLst>
              <a:ext uri="{FF2B5EF4-FFF2-40B4-BE49-F238E27FC236}">
                <a16:creationId xmlns:a16="http://schemas.microsoft.com/office/drawing/2014/main" id="{D1583709-4819-4D80-87F6-CF6D1B64AB48}"/>
              </a:ext>
            </a:extLst>
          </p:cNvPr>
          <p:cNvSpPr>
            <a:spLocks noGrp="1"/>
          </p:cNvSpPr>
          <p:nvPr>
            <p:ph sz="quarter" idx="14"/>
          </p:nvPr>
        </p:nvSpPr>
        <p:spPr>
          <a:xfrm>
            <a:off x="730568" y="6504305"/>
            <a:ext cx="4333875" cy="246063"/>
          </a:xfrm>
        </p:spPr>
        <p:txBody>
          <a:bodyPr/>
          <a:lstStyle/>
          <a:p>
            <a:r>
              <a:rPr lang="en-US"/>
              <a:t>Introduction</a:t>
            </a:r>
          </a:p>
        </p:txBody>
      </p:sp>
      <p:sp>
        <p:nvSpPr>
          <p:cNvPr id="8" name="Text Placeholder 2">
            <a:extLst>
              <a:ext uri="{FF2B5EF4-FFF2-40B4-BE49-F238E27FC236}">
                <a16:creationId xmlns:a16="http://schemas.microsoft.com/office/drawing/2014/main" id="{F0172B02-20A3-432A-8924-7A5A412488AD}"/>
              </a:ext>
            </a:extLst>
          </p:cNvPr>
          <p:cNvSpPr txBox="1">
            <a:spLocks/>
          </p:cNvSpPr>
          <p:nvPr/>
        </p:nvSpPr>
        <p:spPr>
          <a:xfrm>
            <a:off x="1024320" y="461115"/>
            <a:ext cx="8354397" cy="914400"/>
          </a:xfrm>
          <a:prstGeom prst="rect">
            <a:avLst/>
          </a:prstGeom>
        </p:spPr>
        <p:txBody>
          <a:bodyPr>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Excavations of the Past</a:t>
            </a:r>
            <a:endParaRPr lang="en-US" dirty="0"/>
          </a:p>
        </p:txBody>
      </p:sp>
      <p:pic>
        <p:nvPicPr>
          <p:cNvPr id="9" name="Picture 2" descr="Slash cliparts">
            <a:extLst>
              <a:ext uri="{FF2B5EF4-FFF2-40B4-BE49-F238E27FC236}">
                <a16:creationId xmlns:a16="http://schemas.microsoft.com/office/drawing/2014/main" id="{85568D28-B419-4B24-BA74-2B0420FC43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1486" y="3974236"/>
            <a:ext cx="1508250" cy="15082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Slash cliparts">
            <a:extLst>
              <a:ext uri="{FF2B5EF4-FFF2-40B4-BE49-F238E27FC236}">
                <a16:creationId xmlns:a16="http://schemas.microsoft.com/office/drawing/2014/main" id="{F133526C-1607-4A07-A6B1-96DEB26E35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20598" y="4094869"/>
            <a:ext cx="1508250" cy="150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53752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B55819-CBB0-44B0-B97C-AD51C43EE1D8}"/>
              </a:ext>
            </a:extLst>
          </p:cNvPr>
          <p:cNvPicPr>
            <a:picLocks noChangeAspect="1"/>
          </p:cNvPicPr>
          <p:nvPr/>
        </p:nvPicPr>
        <p:blipFill>
          <a:blip r:embed="rId3"/>
          <a:stretch>
            <a:fillRect/>
          </a:stretch>
        </p:blipFill>
        <p:spPr>
          <a:xfrm>
            <a:off x="1238865" y="1162070"/>
            <a:ext cx="3709055" cy="4991057"/>
          </a:xfrm>
          <a:prstGeom prst="rect">
            <a:avLst/>
          </a:prstGeom>
        </p:spPr>
      </p:pic>
      <p:pic>
        <p:nvPicPr>
          <p:cNvPr id="7" name="Picture 6">
            <a:extLst>
              <a:ext uri="{FF2B5EF4-FFF2-40B4-BE49-F238E27FC236}">
                <a16:creationId xmlns:a16="http://schemas.microsoft.com/office/drawing/2014/main" id="{83FC2118-EB35-4BBE-B083-09119B47D92A}"/>
              </a:ext>
            </a:extLst>
          </p:cNvPr>
          <p:cNvPicPr>
            <a:picLocks noChangeAspect="1"/>
          </p:cNvPicPr>
          <p:nvPr/>
        </p:nvPicPr>
        <p:blipFill>
          <a:blip r:embed="rId4"/>
          <a:stretch>
            <a:fillRect/>
          </a:stretch>
        </p:blipFill>
        <p:spPr>
          <a:xfrm>
            <a:off x="5598161" y="1456190"/>
            <a:ext cx="5062670" cy="3945617"/>
          </a:xfrm>
          <a:prstGeom prst="rect">
            <a:avLst/>
          </a:prstGeom>
        </p:spPr>
      </p:pic>
      <p:sp>
        <p:nvSpPr>
          <p:cNvPr id="6" name="Content Placeholder 3">
            <a:extLst>
              <a:ext uri="{FF2B5EF4-FFF2-40B4-BE49-F238E27FC236}">
                <a16:creationId xmlns:a16="http://schemas.microsoft.com/office/drawing/2014/main" id="{7C197997-E1C9-4247-B683-4ACF94A4C603}"/>
              </a:ext>
            </a:extLst>
          </p:cNvPr>
          <p:cNvSpPr>
            <a:spLocks noGrp="1"/>
          </p:cNvSpPr>
          <p:nvPr>
            <p:ph sz="quarter" idx="14"/>
          </p:nvPr>
        </p:nvSpPr>
        <p:spPr>
          <a:xfrm>
            <a:off x="730568" y="6504305"/>
            <a:ext cx="4333875" cy="246063"/>
          </a:xfrm>
        </p:spPr>
        <p:txBody>
          <a:bodyPr/>
          <a:lstStyle/>
          <a:p>
            <a:r>
              <a:rPr lang="en-US"/>
              <a:t>Introduction</a:t>
            </a:r>
          </a:p>
        </p:txBody>
      </p:sp>
      <p:sp>
        <p:nvSpPr>
          <p:cNvPr id="8" name="Text Placeholder 2">
            <a:extLst>
              <a:ext uri="{FF2B5EF4-FFF2-40B4-BE49-F238E27FC236}">
                <a16:creationId xmlns:a16="http://schemas.microsoft.com/office/drawing/2014/main" id="{F80B81F1-E5E8-4309-80B5-DBE021EB612A}"/>
              </a:ext>
            </a:extLst>
          </p:cNvPr>
          <p:cNvSpPr txBox="1">
            <a:spLocks/>
          </p:cNvSpPr>
          <p:nvPr/>
        </p:nvSpPr>
        <p:spPr>
          <a:xfrm>
            <a:off x="1024320" y="461115"/>
            <a:ext cx="8354397" cy="914400"/>
          </a:xfrm>
          <a:prstGeom prst="rect">
            <a:avLst/>
          </a:prstGeom>
        </p:spPr>
        <p:txBody>
          <a:bodyPr>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Excavations of the Past</a:t>
            </a:r>
            <a:endParaRPr lang="en-US" dirty="0"/>
          </a:p>
        </p:txBody>
      </p:sp>
      <p:pic>
        <p:nvPicPr>
          <p:cNvPr id="9" name="Picture 2" descr="Slash cliparts">
            <a:extLst>
              <a:ext uri="{FF2B5EF4-FFF2-40B4-BE49-F238E27FC236}">
                <a16:creationId xmlns:a16="http://schemas.microsoft.com/office/drawing/2014/main" id="{05270D47-5D7F-441D-B2BE-A4C66853BA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74762" y="3279323"/>
            <a:ext cx="1508250" cy="1508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31921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02CA38-A5D9-4186-A006-06BC85D367BB}"/>
              </a:ext>
            </a:extLst>
          </p:cNvPr>
          <p:cNvPicPr>
            <a:picLocks noChangeAspect="1"/>
          </p:cNvPicPr>
          <p:nvPr/>
        </p:nvPicPr>
        <p:blipFill>
          <a:blip r:embed="rId3"/>
          <a:stretch>
            <a:fillRect/>
          </a:stretch>
        </p:blipFill>
        <p:spPr>
          <a:xfrm>
            <a:off x="3007162" y="1329751"/>
            <a:ext cx="6177675" cy="4621644"/>
          </a:xfrm>
          <a:prstGeom prst="rect">
            <a:avLst/>
          </a:prstGeom>
        </p:spPr>
      </p:pic>
      <p:sp>
        <p:nvSpPr>
          <p:cNvPr id="6" name="Content Placeholder 3">
            <a:extLst>
              <a:ext uri="{FF2B5EF4-FFF2-40B4-BE49-F238E27FC236}">
                <a16:creationId xmlns:a16="http://schemas.microsoft.com/office/drawing/2014/main" id="{0CEF0DBF-8955-44E9-BFCD-12D89DE69442}"/>
              </a:ext>
            </a:extLst>
          </p:cNvPr>
          <p:cNvSpPr>
            <a:spLocks noGrp="1"/>
          </p:cNvSpPr>
          <p:nvPr>
            <p:ph sz="quarter" idx="14"/>
          </p:nvPr>
        </p:nvSpPr>
        <p:spPr>
          <a:xfrm>
            <a:off x="730568" y="6504305"/>
            <a:ext cx="4333875" cy="246063"/>
          </a:xfrm>
        </p:spPr>
        <p:txBody>
          <a:bodyPr/>
          <a:lstStyle/>
          <a:p>
            <a:r>
              <a:rPr lang="en-US"/>
              <a:t>Introduction</a:t>
            </a:r>
          </a:p>
        </p:txBody>
      </p:sp>
      <p:sp>
        <p:nvSpPr>
          <p:cNvPr id="4" name="Text Placeholder 2">
            <a:extLst>
              <a:ext uri="{FF2B5EF4-FFF2-40B4-BE49-F238E27FC236}">
                <a16:creationId xmlns:a16="http://schemas.microsoft.com/office/drawing/2014/main" id="{0BD705B3-05CC-4D3D-887F-802CD0AF3BC4}"/>
              </a:ext>
            </a:extLst>
          </p:cNvPr>
          <p:cNvSpPr txBox="1">
            <a:spLocks/>
          </p:cNvSpPr>
          <p:nvPr/>
        </p:nvSpPr>
        <p:spPr>
          <a:xfrm>
            <a:off x="1024320" y="461115"/>
            <a:ext cx="8354397" cy="914400"/>
          </a:xfrm>
          <a:prstGeom prst="rect">
            <a:avLst/>
          </a:prstGeom>
        </p:spPr>
        <p:txBody>
          <a:bodyPr>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Excavations of the Past</a:t>
            </a:r>
            <a:endParaRPr lang="en-US" dirty="0"/>
          </a:p>
        </p:txBody>
      </p:sp>
    </p:spTree>
    <p:extLst>
      <p:ext uri="{BB962C8B-B14F-4D97-AF65-F5344CB8AC3E}">
        <p14:creationId xmlns:p14="http://schemas.microsoft.com/office/powerpoint/2010/main" val="2278133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21AD54F-2D70-451F-B812-90A3273C27B3}"/>
              </a:ext>
            </a:extLst>
          </p:cNvPr>
          <p:cNvPicPr>
            <a:picLocks noChangeAspect="1"/>
          </p:cNvPicPr>
          <p:nvPr/>
        </p:nvPicPr>
        <p:blipFill>
          <a:blip r:embed="rId3"/>
          <a:stretch>
            <a:fillRect/>
          </a:stretch>
        </p:blipFill>
        <p:spPr>
          <a:xfrm>
            <a:off x="631583" y="1792570"/>
            <a:ext cx="2951683" cy="2477625"/>
          </a:xfrm>
          <a:prstGeom prst="rect">
            <a:avLst/>
          </a:prstGeom>
        </p:spPr>
      </p:pic>
      <p:pic>
        <p:nvPicPr>
          <p:cNvPr id="6" name="Picture 5">
            <a:extLst>
              <a:ext uri="{FF2B5EF4-FFF2-40B4-BE49-F238E27FC236}">
                <a16:creationId xmlns:a16="http://schemas.microsoft.com/office/drawing/2014/main" id="{528A994B-12E6-4D35-943C-2C88DAC328AF}"/>
              </a:ext>
            </a:extLst>
          </p:cNvPr>
          <p:cNvPicPr>
            <a:picLocks noChangeAspect="1"/>
          </p:cNvPicPr>
          <p:nvPr/>
        </p:nvPicPr>
        <p:blipFill>
          <a:blip r:embed="rId4"/>
          <a:stretch>
            <a:fillRect/>
          </a:stretch>
        </p:blipFill>
        <p:spPr>
          <a:xfrm>
            <a:off x="3834447" y="3106994"/>
            <a:ext cx="3933035" cy="2949776"/>
          </a:xfrm>
          <a:prstGeom prst="rect">
            <a:avLst/>
          </a:prstGeom>
        </p:spPr>
      </p:pic>
      <p:pic>
        <p:nvPicPr>
          <p:cNvPr id="7" name="Picture 6">
            <a:extLst>
              <a:ext uri="{FF2B5EF4-FFF2-40B4-BE49-F238E27FC236}">
                <a16:creationId xmlns:a16="http://schemas.microsoft.com/office/drawing/2014/main" id="{0F015D78-B5DF-443F-B525-5B26DD171AAB}"/>
              </a:ext>
            </a:extLst>
          </p:cNvPr>
          <p:cNvPicPr>
            <a:picLocks noChangeAspect="1"/>
          </p:cNvPicPr>
          <p:nvPr/>
        </p:nvPicPr>
        <p:blipFill>
          <a:blip r:embed="rId5"/>
          <a:stretch>
            <a:fillRect/>
          </a:stretch>
        </p:blipFill>
        <p:spPr>
          <a:xfrm>
            <a:off x="8018663" y="1511036"/>
            <a:ext cx="3740718" cy="2522313"/>
          </a:xfrm>
          <a:prstGeom prst="rect">
            <a:avLst/>
          </a:prstGeom>
        </p:spPr>
      </p:pic>
      <p:pic>
        <p:nvPicPr>
          <p:cNvPr id="8" name="Picture 7">
            <a:extLst>
              <a:ext uri="{FF2B5EF4-FFF2-40B4-BE49-F238E27FC236}">
                <a16:creationId xmlns:a16="http://schemas.microsoft.com/office/drawing/2014/main" id="{2C0E8D17-3842-4276-8FDF-B37D316B7206}"/>
              </a:ext>
            </a:extLst>
          </p:cNvPr>
          <p:cNvPicPr>
            <a:picLocks noChangeAspect="1"/>
          </p:cNvPicPr>
          <p:nvPr/>
        </p:nvPicPr>
        <p:blipFill>
          <a:blip r:embed="rId6"/>
          <a:stretch>
            <a:fillRect/>
          </a:stretch>
        </p:blipFill>
        <p:spPr>
          <a:xfrm>
            <a:off x="2300730" y="2562006"/>
            <a:ext cx="938751" cy="938751"/>
          </a:xfrm>
          <a:prstGeom prst="rect">
            <a:avLst/>
          </a:prstGeom>
        </p:spPr>
      </p:pic>
      <p:pic>
        <p:nvPicPr>
          <p:cNvPr id="9" name="Picture 8">
            <a:extLst>
              <a:ext uri="{FF2B5EF4-FFF2-40B4-BE49-F238E27FC236}">
                <a16:creationId xmlns:a16="http://schemas.microsoft.com/office/drawing/2014/main" id="{73B2E653-087C-40C9-9653-0567EBA96029}"/>
              </a:ext>
            </a:extLst>
          </p:cNvPr>
          <p:cNvPicPr>
            <a:picLocks noChangeAspect="1"/>
          </p:cNvPicPr>
          <p:nvPr/>
        </p:nvPicPr>
        <p:blipFill>
          <a:blip r:embed="rId6"/>
          <a:stretch>
            <a:fillRect/>
          </a:stretch>
        </p:blipFill>
        <p:spPr>
          <a:xfrm>
            <a:off x="5453441" y="3825240"/>
            <a:ext cx="961030" cy="961030"/>
          </a:xfrm>
          <a:prstGeom prst="rect">
            <a:avLst/>
          </a:prstGeom>
        </p:spPr>
      </p:pic>
      <p:pic>
        <p:nvPicPr>
          <p:cNvPr id="10" name="Picture 9">
            <a:extLst>
              <a:ext uri="{FF2B5EF4-FFF2-40B4-BE49-F238E27FC236}">
                <a16:creationId xmlns:a16="http://schemas.microsoft.com/office/drawing/2014/main" id="{8D2F676C-C132-40E3-B786-CC7A95308D46}"/>
              </a:ext>
            </a:extLst>
          </p:cNvPr>
          <p:cNvPicPr>
            <a:picLocks noChangeAspect="1"/>
          </p:cNvPicPr>
          <p:nvPr/>
        </p:nvPicPr>
        <p:blipFill>
          <a:blip r:embed="rId6"/>
          <a:stretch>
            <a:fillRect/>
          </a:stretch>
        </p:blipFill>
        <p:spPr>
          <a:xfrm>
            <a:off x="10363954" y="2743200"/>
            <a:ext cx="892277" cy="892277"/>
          </a:xfrm>
          <a:prstGeom prst="rect">
            <a:avLst/>
          </a:prstGeom>
        </p:spPr>
      </p:pic>
      <p:sp>
        <p:nvSpPr>
          <p:cNvPr id="11" name="Content Placeholder 3">
            <a:extLst>
              <a:ext uri="{FF2B5EF4-FFF2-40B4-BE49-F238E27FC236}">
                <a16:creationId xmlns:a16="http://schemas.microsoft.com/office/drawing/2014/main" id="{84515123-2284-4B27-8FEA-5B2373664EC6}"/>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32644730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32FB198-CED0-4D13-8622-40307D99B9BB}"/>
              </a:ext>
            </a:extLst>
          </p:cNvPr>
          <p:cNvPicPr>
            <a:picLocks noChangeAspect="1"/>
          </p:cNvPicPr>
          <p:nvPr/>
        </p:nvPicPr>
        <p:blipFill>
          <a:blip r:embed="rId3"/>
          <a:stretch>
            <a:fillRect/>
          </a:stretch>
        </p:blipFill>
        <p:spPr>
          <a:xfrm>
            <a:off x="3244646" y="1522114"/>
            <a:ext cx="4964904" cy="4214395"/>
          </a:xfrm>
          <a:prstGeom prst="rect">
            <a:avLst/>
          </a:prstGeom>
        </p:spPr>
      </p:pic>
      <p:sp>
        <p:nvSpPr>
          <p:cNvPr id="6" name="Content Placeholder 3">
            <a:extLst>
              <a:ext uri="{FF2B5EF4-FFF2-40B4-BE49-F238E27FC236}">
                <a16:creationId xmlns:a16="http://schemas.microsoft.com/office/drawing/2014/main" id="{F423C7B8-66A2-40B9-9232-52A8EFEBC461}"/>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36479611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p:txBody>
          <a:bodyPr/>
          <a:lstStyle/>
          <a:p>
            <a:r>
              <a:rPr lang="en-US" sz="2400" dirty="0"/>
              <a:t>The actual breakdown of the causes of fatalities on construction sites in 2018 is as follows (numbers are a percentage of the1,008 total construction-related fatalities that occurred in 2018):</a:t>
            </a:r>
          </a:p>
          <a:p>
            <a:pPr marL="0" indent="0">
              <a:buNone/>
            </a:pPr>
            <a:endParaRPr lang="en-US" sz="2400" dirty="0"/>
          </a:p>
          <a:p>
            <a:pPr lvl="2"/>
            <a:r>
              <a:rPr lang="en-US" dirty="0"/>
              <a:t>Falls: 338 (33.5%);</a:t>
            </a:r>
          </a:p>
          <a:p>
            <a:pPr lvl="2"/>
            <a:r>
              <a:rPr lang="en-US" dirty="0"/>
              <a:t>Struck by object: 112 (11.1%);</a:t>
            </a:r>
          </a:p>
          <a:p>
            <a:pPr lvl="2"/>
            <a:r>
              <a:rPr lang="en-US" dirty="0"/>
              <a:t>Electrocutions: 86 (8.5%);</a:t>
            </a:r>
          </a:p>
          <a:p>
            <a:pPr lvl="2"/>
            <a:r>
              <a:rPr lang="en-US" b="1" dirty="0"/>
              <a:t>Caught in/between: 55 (5.5%).</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a:normAutofit fontScale="85000" lnSpcReduction="10000"/>
          </a:bodyPr>
          <a:lstStyle/>
          <a:p>
            <a:r>
              <a:rPr lang="en-US"/>
              <a:t>Incidents, injuries, and fatalities</a:t>
            </a:r>
          </a:p>
          <a:p>
            <a:endParaRPr lang="en-US"/>
          </a:p>
        </p:txBody>
      </p:sp>
      <p:pic>
        <p:nvPicPr>
          <p:cNvPr id="6" name="Picture 5">
            <a:extLst>
              <a:ext uri="{FF2B5EF4-FFF2-40B4-BE49-F238E27FC236}">
                <a16:creationId xmlns:a16="http://schemas.microsoft.com/office/drawing/2014/main" id="{F1A169DC-A646-4AE1-9023-545BF58D22E4}"/>
              </a:ext>
            </a:extLst>
          </p:cNvPr>
          <p:cNvPicPr>
            <a:picLocks noChangeAspect="1"/>
          </p:cNvPicPr>
          <p:nvPr/>
        </p:nvPicPr>
        <p:blipFill>
          <a:blip r:embed="rId3"/>
          <a:stretch>
            <a:fillRect/>
          </a:stretch>
        </p:blipFill>
        <p:spPr>
          <a:xfrm>
            <a:off x="7226849" y="3292005"/>
            <a:ext cx="3578662" cy="2536156"/>
          </a:xfrm>
          <a:prstGeom prst="rect">
            <a:avLst/>
          </a:prstGeom>
        </p:spPr>
      </p:pic>
      <p:sp>
        <p:nvSpPr>
          <p:cNvPr id="7" name="Content Placeholder 3">
            <a:extLst>
              <a:ext uri="{FF2B5EF4-FFF2-40B4-BE49-F238E27FC236}">
                <a16:creationId xmlns:a16="http://schemas.microsoft.com/office/drawing/2014/main" id="{4A465F25-87B2-4555-952B-2713D57A9E3B}"/>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1581602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fontScale="92500" lnSpcReduction="20000"/>
          </a:bodyPr>
          <a:lstStyle/>
          <a:p>
            <a:pPr>
              <a:lnSpc>
                <a:spcPct val="120000"/>
              </a:lnSpc>
              <a:spcBef>
                <a:spcPts val="600"/>
              </a:spcBef>
            </a:pPr>
            <a:r>
              <a:rPr lang="en-US" altLang="en-US" sz="1900" i="1"/>
              <a:t>No representation is made as to the thoroughness of the presentation, nor to the exact methods of remediation to be taken. It is understood that site conditions vary constantly, and that the developers of this content cannot be held responsible for safety problems they did not address or could not anticipate, nor those which have been discussed herein or during physical presentation. It is the responsibility of the employer, its subcontractors, and its employees to comply with all pertinent rules and regulations in the jurisdiction in which they work. Copies of all OSHA regulations are available from your local OSHA office, and many pertinent regulations and supporting documents have been provided with this presentation in electronic or printed format. </a:t>
            </a:r>
          </a:p>
          <a:p>
            <a:pPr>
              <a:lnSpc>
                <a:spcPct val="120000"/>
              </a:lnSpc>
              <a:spcBef>
                <a:spcPts val="600"/>
              </a:spcBef>
            </a:pPr>
            <a:r>
              <a:rPr lang="en-US" altLang="en-US" sz="1900" i="1"/>
              <a:t>It is assumed that individuals using this presentation or content to augment their training programs will be “qualified” to do so, and that said presenters will be otherwise prepared to answer questions, solve problems, and discuss issues with their audiences.</a:t>
            </a:r>
          </a:p>
          <a:p>
            <a:pPr>
              <a:lnSpc>
                <a:spcPct val="120000"/>
              </a:lnSpc>
              <a:spcBef>
                <a:spcPts val="600"/>
              </a:spcBef>
            </a:pPr>
            <a:r>
              <a:rPr lang="en-US" altLang="en-US" sz="1900" i="1"/>
              <a:t>Areas of particular concern (or especially suited to discussion) have additional information provided in the “notes” section of slides throughout the program…as a presenter, you should be prepared to discuss all of the potential issues/concerns, or problems inherent in those photos particularly.</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a:t>Disclaimer/Usage Notes</a:t>
            </a:r>
          </a:p>
        </p:txBody>
      </p:sp>
      <p:sp>
        <p:nvSpPr>
          <p:cNvPr id="7" name="Content Placeholder 3">
            <a:extLst>
              <a:ext uri="{FF2B5EF4-FFF2-40B4-BE49-F238E27FC236}">
                <a16:creationId xmlns:a16="http://schemas.microsoft.com/office/drawing/2014/main" id="{FEEB355F-CECF-4853-8345-A5C17D3F1420}"/>
              </a:ext>
            </a:extLst>
          </p:cNvPr>
          <p:cNvSpPr>
            <a:spLocks noGrp="1"/>
          </p:cNvSpPr>
          <p:nvPr>
            <p:ph sz="quarter" idx="14"/>
          </p:nvPr>
        </p:nvSpPr>
        <p:spPr>
          <a:xfrm>
            <a:off x="659448" y="6504305"/>
            <a:ext cx="4333875" cy="246063"/>
          </a:xfrm>
        </p:spPr>
        <p:txBody>
          <a:bodyPr/>
          <a:lstStyle/>
          <a:p>
            <a:r>
              <a:rPr lang="en-US"/>
              <a:t>Introduction</a:t>
            </a:r>
          </a:p>
        </p:txBody>
      </p:sp>
    </p:spTree>
    <p:extLst>
      <p:ext uri="{BB962C8B-B14F-4D97-AF65-F5344CB8AC3E}">
        <p14:creationId xmlns:p14="http://schemas.microsoft.com/office/powerpoint/2010/main" val="25217123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a:normAutofit fontScale="85000" lnSpcReduction="10000"/>
          </a:bodyPr>
          <a:lstStyle/>
          <a:p>
            <a:r>
              <a:rPr lang="en-US"/>
              <a:t>Incidents, injuries, and fatalities</a:t>
            </a:r>
          </a:p>
        </p:txBody>
      </p:sp>
      <p:pic>
        <p:nvPicPr>
          <p:cNvPr id="6" name="Picture 5">
            <a:extLst>
              <a:ext uri="{FF2B5EF4-FFF2-40B4-BE49-F238E27FC236}">
                <a16:creationId xmlns:a16="http://schemas.microsoft.com/office/drawing/2014/main" id="{94ED6096-FEB9-4F16-A0EE-AE6C9A4597E0}"/>
              </a:ext>
            </a:extLst>
          </p:cNvPr>
          <p:cNvPicPr>
            <a:picLocks noChangeAspect="1"/>
          </p:cNvPicPr>
          <p:nvPr/>
        </p:nvPicPr>
        <p:blipFill>
          <a:blip r:embed="rId3"/>
          <a:stretch>
            <a:fillRect/>
          </a:stretch>
        </p:blipFill>
        <p:spPr>
          <a:xfrm>
            <a:off x="1642720" y="1681630"/>
            <a:ext cx="8041321" cy="4084674"/>
          </a:xfrm>
          <a:prstGeom prst="rect">
            <a:avLst/>
          </a:prstGeom>
        </p:spPr>
      </p:pic>
      <p:sp>
        <p:nvSpPr>
          <p:cNvPr id="5" name="Content Placeholder 3">
            <a:extLst>
              <a:ext uri="{FF2B5EF4-FFF2-40B4-BE49-F238E27FC236}">
                <a16:creationId xmlns:a16="http://schemas.microsoft.com/office/drawing/2014/main" id="{0FD626BE-C03C-432E-9481-A6AE0247910F}"/>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12773400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a:normAutofit fontScale="85000" lnSpcReduction="10000"/>
          </a:bodyPr>
          <a:lstStyle/>
          <a:p>
            <a:r>
              <a:rPr lang="en-US"/>
              <a:t>Incidents, injuries, and fatalities</a:t>
            </a:r>
          </a:p>
        </p:txBody>
      </p:sp>
      <p:pic>
        <p:nvPicPr>
          <p:cNvPr id="6" name="Picture 5">
            <a:extLst>
              <a:ext uri="{FF2B5EF4-FFF2-40B4-BE49-F238E27FC236}">
                <a16:creationId xmlns:a16="http://schemas.microsoft.com/office/drawing/2014/main" id="{BBADD8C0-32D4-476E-82B3-4093656A9A89}"/>
              </a:ext>
            </a:extLst>
          </p:cNvPr>
          <p:cNvPicPr>
            <a:picLocks noChangeAspect="1"/>
          </p:cNvPicPr>
          <p:nvPr/>
        </p:nvPicPr>
        <p:blipFill>
          <a:blip r:embed="rId3"/>
          <a:stretch>
            <a:fillRect/>
          </a:stretch>
        </p:blipFill>
        <p:spPr>
          <a:xfrm>
            <a:off x="557304" y="1517738"/>
            <a:ext cx="11077392" cy="3822523"/>
          </a:xfrm>
          <a:prstGeom prst="rect">
            <a:avLst/>
          </a:prstGeom>
        </p:spPr>
      </p:pic>
      <p:pic>
        <p:nvPicPr>
          <p:cNvPr id="8" name="Picture 7">
            <a:extLst>
              <a:ext uri="{FF2B5EF4-FFF2-40B4-BE49-F238E27FC236}">
                <a16:creationId xmlns:a16="http://schemas.microsoft.com/office/drawing/2014/main" id="{D6E6E765-F3C6-4E44-96DE-CAC293DD0D56}"/>
              </a:ext>
            </a:extLst>
          </p:cNvPr>
          <p:cNvPicPr>
            <a:picLocks noChangeAspect="1"/>
          </p:cNvPicPr>
          <p:nvPr/>
        </p:nvPicPr>
        <p:blipFill>
          <a:blip r:embed="rId4"/>
          <a:stretch>
            <a:fillRect/>
          </a:stretch>
        </p:blipFill>
        <p:spPr>
          <a:xfrm>
            <a:off x="5287963" y="1375515"/>
            <a:ext cx="1109568" cy="883997"/>
          </a:xfrm>
          <a:prstGeom prst="rect">
            <a:avLst/>
          </a:prstGeom>
        </p:spPr>
      </p:pic>
      <p:sp>
        <p:nvSpPr>
          <p:cNvPr id="7" name="Content Placeholder 3">
            <a:extLst>
              <a:ext uri="{FF2B5EF4-FFF2-40B4-BE49-F238E27FC236}">
                <a16:creationId xmlns:a16="http://schemas.microsoft.com/office/drawing/2014/main" id="{B5B6630A-4F01-4D1F-9B72-FB5D313937A4}"/>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17921181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a:normAutofit fontScale="85000" lnSpcReduction="10000"/>
          </a:bodyPr>
          <a:lstStyle/>
          <a:p>
            <a:r>
              <a:rPr lang="en-US"/>
              <a:t>Incidents, injuries, and fatalities</a:t>
            </a:r>
          </a:p>
        </p:txBody>
      </p:sp>
      <p:pic>
        <p:nvPicPr>
          <p:cNvPr id="6" name="Picture 5">
            <a:extLst>
              <a:ext uri="{FF2B5EF4-FFF2-40B4-BE49-F238E27FC236}">
                <a16:creationId xmlns:a16="http://schemas.microsoft.com/office/drawing/2014/main" id="{DB1DE5D1-CC7C-45A2-95D5-9D4F5C916E00}"/>
              </a:ext>
            </a:extLst>
          </p:cNvPr>
          <p:cNvPicPr>
            <a:picLocks noChangeAspect="1"/>
          </p:cNvPicPr>
          <p:nvPr/>
        </p:nvPicPr>
        <p:blipFill>
          <a:blip r:embed="rId3"/>
          <a:stretch>
            <a:fillRect/>
          </a:stretch>
        </p:blipFill>
        <p:spPr>
          <a:xfrm>
            <a:off x="2448232" y="1260236"/>
            <a:ext cx="6861598" cy="4618657"/>
          </a:xfrm>
          <a:prstGeom prst="rect">
            <a:avLst/>
          </a:prstGeom>
        </p:spPr>
      </p:pic>
      <p:pic>
        <p:nvPicPr>
          <p:cNvPr id="8" name="Picture 7">
            <a:extLst>
              <a:ext uri="{FF2B5EF4-FFF2-40B4-BE49-F238E27FC236}">
                <a16:creationId xmlns:a16="http://schemas.microsoft.com/office/drawing/2014/main" id="{D5A7A510-E7C0-489D-BC97-6FE5E0D30CB6}"/>
              </a:ext>
            </a:extLst>
          </p:cNvPr>
          <p:cNvPicPr>
            <a:picLocks noChangeAspect="1"/>
          </p:cNvPicPr>
          <p:nvPr/>
        </p:nvPicPr>
        <p:blipFill>
          <a:blip r:embed="rId4"/>
          <a:stretch>
            <a:fillRect/>
          </a:stretch>
        </p:blipFill>
        <p:spPr>
          <a:xfrm>
            <a:off x="8131043" y="3212918"/>
            <a:ext cx="865707" cy="713294"/>
          </a:xfrm>
          <a:prstGeom prst="rect">
            <a:avLst/>
          </a:prstGeom>
        </p:spPr>
      </p:pic>
      <p:sp>
        <p:nvSpPr>
          <p:cNvPr id="7" name="Content Placeholder 3">
            <a:extLst>
              <a:ext uri="{FF2B5EF4-FFF2-40B4-BE49-F238E27FC236}">
                <a16:creationId xmlns:a16="http://schemas.microsoft.com/office/drawing/2014/main" id="{1B26837D-FA2C-42C7-8B87-E80CF25CC632}"/>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20899441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a:xfrm>
            <a:off x="1024320" y="1871831"/>
            <a:ext cx="9660804" cy="556737"/>
          </a:xfrm>
        </p:spPr>
        <p:txBody>
          <a:bodyPr>
            <a:normAutofit/>
          </a:bodyPr>
          <a:lstStyle/>
          <a:p>
            <a:r>
              <a:rPr lang="en-US" sz="2800" b="1"/>
              <a:t>Top 10 Violations in Construction</a:t>
            </a:r>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a:lstStyle/>
          <a:p>
            <a:r>
              <a:rPr lang="en-US"/>
              <a:t>Enforcement FY 19</a:t>
            </a:r>
          </a:p>
        </p:txBody>
      </p:sp>
      <p:pic>
        <p:nvPicPr>
          <p:cNvPr id="6" name="Picture 5">
            <a:extLst>
              <a:ext uri="{FF2B5EF4-FFF2-40B4-BE49-F238E27FC236}">
                <a16:creationId xmlns:a16="http://schemas.microsoft.com/office/drawing/2014/main" id="{79804A63-66BD-41AD-83F9-3494425796C9}"/>
              </a:ext>
            </a:extLst>
          </p:cNvPr>
          <p:cNvPicPr>
            <a:picLocks noChangeAspect="1"/>
          </p:cNvPicPr>
          <p:nvPr/>
        </p:nvPicPr>
        <p:blipFill>
          <a:blip r:embed="rId3"/>
          <a:stretch>
            <a:fillRect/>
          </a:stretch>
        </p:blipFill>
        <p:spPr>
          <a:xfrm>
            <a:off x="730568" y="2522924"/>
            <a:ext cx="5888380" cy="3242876"/>
          </a:xfrm>
          <a:prstGeom prst="rect">
            <a:avLst/>
          </a:prstGeom>
        </p:spPr>
      </p:pic>
      <p:pic>
        <p:nvPicPr>
          <p:cNvPr id="8" name="Picture 7">
            <a:extLst>
              <a:ext uri="{FF2B5EF4-FFF2-40B4-BE49-F238E27FC236}">
                <a16:creationId xmlns:a16="http://schemas.microsoft.com/office/drawing/2014/main" id="{28AFF6A9-D0F3-4708-84F6-D4A98B6E9A8A}"/>
              </a:ext>
            </a:extLst>
          </p:cNvPr>
          <p:cNvPicPr>
            <a:picLocks noChangeAspect="1"/>
          </p:cNvPicPr>
          <p:nvPr/>
        </p:nvPicPr>
        <p:blipFill>
          <a:blip r:embed="rId4"/>
          <a:stretch>
            <a:fillRect/>
          </a:stretch>
        </p:blipFill>
        <p:spPr>
          <a:xfrm>
            <a:off x="6919920" y="2428568"/>
            <a:ext cx="4917593" cy="3584469"/>
          </a:xfrm>
          <a:prstGeom prst="rect">
            <a:avLst/>
          </a:prstGeom>
        </p:spPr>
      </p:pic>
      <p:sp>
        <p:nvSpPr>
          <p:cNvPr id="7" name="Content Placeholder 3">
            <a:extLst>
              <a:ext uri="{FF2B5EF4-FFF2-40B4-BE49-F238E27FC236}">
                <a16:creationId xmlns:a16="http://schemas.microsoft.com/office/drawing/2014/main" id="{17FEAA85-6FA0-4161-B632-7623C981431B}"/>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7354426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a:lstStyle/>
          <a:p>
            <a:r>
              <a:rPr lang="en-US"/>
              <a:t>Enforcement FY 19</a:t>
            </a:r>
          </a:p>
        </p:txBody>
      </p:sp>
      <p:pic>
        <p:nvPicPr>
          <p:cNvPr id="5" name="Picture 4">
            <a:extLst>
              <a:ext uri="{FF2B5EF4-FFF2-40B4-BE49-F238E27FC236}">
                <a16:creationId xmlns:a16="http://schemas.microsoft.com/office/drawing/2014/main" id="{BEE9A4F8-810B-4526-BF84-45C2F55A0D40}"/>
              </a:ext>
            </a:extLst>
          </p:cNvPr>
          <p:cNvPicPr>
            <a:picLocks noChangeAspect="1"/>
          </p:cNvPicPr>
          <p:nvPr/>
        </p:nvPicPr>
        <p:blipFill>
          <a:blip r:embed="rId3"/>
          <a:stretch>
            <a:fillRect/>
          </a:stretch>
        </p:blipFill>
        <p:spPr>
          <a:xfrm>
            <a:off x="1506876" y="1404785"/>
            <a:ext cx="8187730" cy="4605598"/>
          </a:xfrm>
          <a:prstGeom prst="rect">
            <a:avLst/>
          </a:prstGeom>
        </p:spPr>
      </p:pic>
      <p:sp>
        <p:nvSpPr>
          <p:cNvPr id="6" name="Content Placeholder 3">
            <a:extLst>
              <a:ext uri="{FF2B5EF4-FFF2-40B4-BE49-F238E27FC236}">
                <a16:creationId xmlns:a16="http://schemas.microsoft.com/office/drawing/2014/main" id="{F3000A8F-6C93-45F7-B022-555A9619E2DF}"/>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17581855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a:lstStyle/>
          <a:p>
            <a:r>
              <a:rPr lang="en-US"/>
              <a:t>Enforcement FY 19</a:t>
            </a:r>
          </a:p>
        </p:txBody>
      </p:sp>
      <p:graphicFrame>
        <p:nvGraphicFramePr>
          <p:cNvPr id="5" name="Content Placeholder 4">
            <a:extLst>
              <a:ext uri="{FF2B5EF4-FFF2-40B4-BE49-F238E27FC236}">
                <a16:creationId xmlns:a16="http://schemas.microsoft.com/office/drawing/2014/main" id="{72F4D3E3-FEC7-451E-AEA1-2F3EA7609F48}"/>
              </a:ext>
            </a:extLst>
          </p:cNvPr>
          <p:cNvGraphicFramePr>
            <a:graphicFrameLocks noGrp="1"/>
          </p:cNvGraphicFramePr>
          <p:nvPr>
            <p:ph sz="quarter" idx="14"/>
            <p:extLst>
              <p:ext uri="{D42A27DB-BD31-4B8C-83A1-F6EECF244321}">
                <p14:modId xmlns:p14="http://schemas.microsoft.com/office/powerpoint/2010/main" val="991046010"/>
              </p:ext>
            </p:extLst>
          </p:nvPr>
        </p:nvGraphicFramePr>
        <p:xfrm>
          <a:off x="482600" y="1714500"/>
          <a:ext cx="11163300" cy="3886197"/>
        </p:xfrm>
        <a:graphic>
          <a:graphicData uri="http://schemas.openxmlformats.org/drawingml/2006/table">
            <a:tbl>
              <a:tblPr/>
              <a:tblGrid>
                <a:gridCol w="8705489">
                  <a:extLst>
                    <a:ext uri="{9D8B030D-6E8A-4147-A177-3AD203B41FA5}">
                      <a16:colId xmlns:a16="http://schemas.microsoft.com/office/drawing/2014/main" val="1848220142"/>
                    </a:ext>
                  </a:extLst>
                </a:gridCol>
                <a:gridCol w="2457811">
                  <a:extLst>
                    <a:ext uri="{9D8B030D-6E8A-4147-A177-3AD203B41FA5}">
                      <a16:colId xmlns:a16="http://schemas.microsoft.com/office/drawing/2014/main" val="1525415813"/>
                    </a:ext>
                  </a:extLst>
                </a:gridCol>
              </a:tblGrid>
              <a:tr h="435039">
                <a:tc>
                  <a:txBody>
                    <a:bodyPr/>
                    <a:lstStyle/>
                    <a:p>
                      <a:pPr algn="ctr" fontAlgn="b"/>
                      <a:r>
                        <a:rPr lang="en-US" sz="2400" b="1" i="0" u="sng" strike="noStrike">
                          <a:solidFill>
                            <a:srgbClr val="000000"/>
                          </a:solidFill>
                          <a:effectLst/>
                          <a:latin typeface="Calibri" panose="020F0502020204030204" pitchFamily="34" charset="0"/>
                        </a:rPr>
                        <a:t>STANDARD</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1" i="0" u="sng" strike="noStrike">
                          <a:solidFill>
                            <a:srgbClr val="000000"/>
                          </a:solidFill>
                          <a:effectLst/>
                          <a:latin typeface="Calibri" panose="020F0502020204030204" pitchFamily="34" charset="0"/>
                        </a:rPr>
                        <a:t>Conditions Cited</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6681711"/>
                  </a:ext>
                </a:extLst>
              </a:tr>
              <a:tr h="435039">
                <a:tc>
                  <a:txBody>
                    <a:bodyPr/>
                    <a:lstStyle/>
                    <a:p>
                      <a:pPr algn="l" fontAlgn="b"/>
                      <a:r>
                        <a:rPr lang="en-US" sz="2400" b="1" i="0" u="none" strike="noStrike">
                          <a:solidFill>
                            <a:srgbClr val="000000"/>
                          </a:solidFill>
                          <a:effectLst/>
                          <a:latin typeface="Calibri" panose="020F0502020204030204" pitchFamily="34" charset="0"/>
                          <a:cs typeface="Calibri" panose="020F0502020204030204" pitchFamily="34" charset="0"/>
                        </a:rPr>
                        <a:t>1926.652(a)(1) </a:t>
                      </a:r>
                      <a:r>
                        <a:rPr lang="en-US" sz="2400" b="0" i="0" u="none" strike="noStrike">
                          <a:solidFill>
                            <a:srgbClr val="000000"/>
                          </a:solidFill>
                          <a:effectLst/>
                          <a:latin typeface="Calibri" panose="020F0502020204030204" pitchFamily="34" charset="0"/>
                          <a:cs typeface="Calibri" panose="020F0502020204030204" pitchFamily="34" charset="0"/>
                        </a:rPr>
                        <a:t>- </a:t>
                      </a:r>
                      <a:r>
                        <a:rPr lang="en-US" sz="2400" i="1">
                          <a:effectLst/>
                          <a:latin typeface="Calibri" panose="020F0502020204030204" pitchFamily="34" charset="0"/>
                          <a:cs typeface="Calibri" panose="020F0502020204030204" pitchFamily="34" charset="0"/>
                        </a:rPr>
                        <a:t>Protection of employees in excavations</a:t>
                      </a:r>
                      <a:r>
                        <a:rPr lang="en-US" sz="2400">
                          <a:effectLst/>
                          <a:latin typeface="Calibri" panose="020F0502020204030204" pitchFamily="34" charset="0"/>
                          <a:cs typeface="Calibri" panose="020F0502020204030204" pitchFamily="34" charset="0"/>
                        </a:rPr>
                        <a:t>.</a:t>
                      </a:r>
                      <a:endParaRPr lang="en-US" sz="2400" b="0" i="0" u="none" strike="noStrike">
                        <a:solidFill>
                          <a:srgbClr val="000000"/>
                        </a:solidFill>
                        <a:effectLst/>
                        <a:latin typeface="Calibri" panose="020F0502020204030204" pitchFamily="34" charset="0"/>
                        <a:cs typeface="Calibri" panose="020F0502020204030204" pitchFamily="34" charset="0"/>
                      </a:endParaRP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libri" panose="020F0502020204030204" pitchFamily="34" charset="0"/>
                        </a:rPr>
                        <a:t>797</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8590729"/>
                  </a:ext>
                </a:extLst>
              </a:tr>
              <a:tr h="435039">
                <a:tc>
                  <a:txBody>
                    <a:bodyPr/>
                    <a:lstStyle/>
                    <a:p>
                      <a:pPr algn="l" fontAlgn="b"/>
                      <a:r>
                        <a:rPr lang="en-US" sz="2400" b="1" i="0" u="none" strike="noStrike">
                          <a:solidFill>
                            <a:srgbClr val="000000"/>
                          </a:solidFill>
                          <a:effectLst/>
                          <a:latin typeface="Calibri" panose="020F0502020204030204" pitchFamily="34" charset="0"/>
                          <a:cs typeface="Calibri" panose="020F0502020204030204" pitchFamily="34" charset="0"/>
                        </a:rPr>
                        <a:t>1926.651(c)(2) </a:t>
                      </a:r>
                      <a:r>
                        <a:rPr lang="en-US" sz="2400" b="0" i="0" u="none" strike="noStrike">
                          <a:solidFill>
                            <a:srgbClr val="000000"/>
                          </a:solidFill>
                          <a:effectLst/>
                          <a:latin typeface="Calibri" panose="020F0502020204030204" pitchFamily="34" charset="0"/>
                          <a:cs typeface="Calibri" panose="020F0502020204030204" pitchFamily="34" charset="0"/>
                        </a:rPr>
                        <a:t>-</a:t>
                      </a:r>
                      <a:r>
                        <a:rPr lang="en-US" sz="2400" b="0" i="0" u="none" strike="noStrike" baseline="0">
                          <a:solidFill>
                            <a:srgbClr val="000000"/>
                          </a:solidFill>
                          <a:effectLst/>
                          <a:latin typeface="Calibri" panose="020F0502020204030204" pitchFamily="34" charset="0"/>
                          <a:cs typeface="Calibri" panose="020F0502020204030204" pitchFamily="34" charset="0"/>
                        </a:rPr>
                        <a:t> </a:t>
                      </a:r>
                      <a:r>
                        <a:rPr lang="en-US" sz="2400" i="1">
                          <a:effectLst/>
                          <a:latin typeface="Calibri" panose="020F0502020204030204" pitchFamily="34" charset="0"/>
                          <a:cs typeface="Calibri" panose="020F0502020204030204" pitchFamily="34" charset="0"/>
                        </a:rPr>
                        <a:t>Means of egress from trench excavations</a:t>
                      </a:r>
                      <a:r>
                        <a:rPr lang="en-US" sz="2400">
                          <a:effectLst/>
                          <a:latin typeface="Calibri" panose="020F0502020204030204" pitchFamily="34" charset="0"/>
                          <a:cs typeface="Calibri" panose="020F0502020204030204" pitchFamily="34" charset="0"/>
                        </a:rPr>
                        <a:t>.</a:t>
                      </a:r>
                      <a:endParaRPr lang="en-US" sz="2400" b="0" i="0" u="none" strike="noStrike">
                        <a:solidFill>
                          <a:srgbClr val="000000"/>
                        </a:solidFill>
                        <a:effectLst/>
                        <a:latin typeface="Calibri" panose="020F0502020204030204" pitchFamily="34" charset="0"/>
                        <a:cs typeface="Calibri" panose="020F0502020204030204" pitchFamily="34" charset="0"/>
                      </a:endParaRP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libri" panose="020F0502020204030204" pitchFamily="34" charset="0"/>
                        </a:rPr>
                        <a:t>380</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9925744"/>
                  </a:ext>
                </a:extLst>
              </a:tr>
              <a:tr h="43503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2400" b="1" i="0" u="none" strike="noStrike">
                          <a:solidFill>
                            <a:srgbClr val="000000"/>
                          </a:solidFill>
                          <a:effectLst/>
                          <a:latin typeface="Calibri" panose="020F0502020204030204" pitchFamily="34" charset="0"/>
                          <a:cs typeface="Calibri" panose="020F0502020204030204" pitchFamily="34" charset="0"/>
                        </a:rPr>
                        <a:t>1926.651(j)(2) </a:t>
                      </a:r>
                      <a:r>
                        <a:rPr lang="en-US" sz="2400" b="0" i="0" u="none" strike="noStrike">
                          <a:solidFill>
                            <a:srgbClr val="000000"/>
                          </a:solidFill>
                          <a:effectLst/>
                          <a:latin typeface="Calibri" panose="020F0502020204030204" pitchFamily="34" charset="0"/>
                          <a:cs typeface="Calibri" panose="020F0502020204030204" pitchFamily="34" charset="0"/>
                        </a:rPr>
                        <a:t>- </a:t>
                      </a:r>
                      <a:r>
                        <a:rPr lang="en-US" sz="2400" i="1">
                          <a:effectLst/>
                          <a:latin typeface="Calibri" panose="020F0502020204030204" pitchFamily="34" charset="0"/>
                          <a:cs typeface="Calibri" panose="020F0502020204030204" pitchFamily="34" charset="0"/>
                        </a:rPr>
                        <a:t>Protection of employees from loose rock or soil</a:t>
                      </a:r>
                      <a:endParaRPr lang="en-US" sz="2400" b="0" i="0" u="none" strike="noStrike">
                        <a:solidFill>
                          <a:srgbClr val="000000"/>
                        </a:solidFill>
                        <a:effectLst/>
                        <a:latin typeface="Calibri" panose="020F0502020204030204" pitchFamily="34" charset="0"/>
                        <a:cs typeface="Calibri" panose="020F0502020204030204" pitchFamily="34" charset="0"/>
                      </a:endParaRP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libri" panose="020F0502020204030204" pitchFamily="34" charset="0"/>
                        </a:rPr>
                        <a:t>310</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0546015"/>
                  </a:ext>
                </a:extLst>
              </a:tr>
              <a:tr h="43503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2400" b="1" i="0" u="none" strike="noStrike">
                          <a:solidFill>
                            <a:srgbClr val="000000"/>
                          </a:solidFill>
                          <a:effectLst/>
                          <a:latin typeface="Calibri" panose="020F0502020204030204" pitchFamily="34" charset="0"/>
                          <a:cs typeface="Calibri" panose="020F0502020204030204" pitchFamily="34" charset="0"/>
                        </a:rPr>
                        <a:t>1926.651(k)(1) </a:t>
                      </a:r>
                      <a:r>
                        <a:rPr lang="en-US" sz="2400" b="0" i="0" u="none" strike="noStrike">
                          <a:solidFill>
                            <a:srgbClr val="000000"/>
                          </a:solidFill>
                          <a:effectLst/>
                          <a:latin typeface="Calibri" panose="020F0502020204030204" pitchFamily="34" charset="0"/>
                          <a:cs typeface="Calibri" panose="020F0502020204030204" pitchFamily="34" charset="0"/>
                        </a:rPr>
                        <a:t>-   </a:t>
                      </a:r>
                      <a:r>
                        <a:rPr lang="en-US" sz="2400">
                          <a:effectLst/>
                          <a:latin typeface="Calibri" panose="020F0502020204030204" pitchFamily="34" charset="0"/>
                          <a:cs typeface="Calibri" panose="020F0502020204030204" pitchFamily="34" charset="0"/>
                        </a:rPr>
                        <a:t>Daily inspections of excavations</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libri" panose="020F0502020204030204" pitchFamily="34" charset="0"/>
                        </a:rPr>
                        <a:t>277</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88755"/>
                  </a:ext>
                </a:extLst>
              </a:tr>
              <a:tr h="85550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2400" b="1" i="0" u="none" strike="noStrike">
                          <a:solidFill>
                            <a:srgbClr val="000000"/>
                          </a:solidFill>
                          <a:effectLst/>
                          <a:latin typeface="Calibri" panose="020F0502020204030204" pitchFamily="34" charset="0"/>
                          <a:cs typeface="Calibri" panose="020F0502020204030204" pitchFamily="34" charset="0"/>
                        </a:rPr>
                        <a:t>1926.651(k)(2) </a:t>
                      </a:r>
                      <a:r>
                        <a:rPr lang="en-US" sz="2400" b="0" i="0" u="none" strike="noStrike">
                          <a:solidFill>
                            <a:srgbClr val="000000"/>
                          </a:solidFill>
                          <a:effectLst/>
                          <a:latin typeface="Calibri" panose="020F0502020204030204" pitchFamily="34" charset="0"/>
                          <a:cs typeface="Calibri" panose="020F0502020204030204" pitchFamily="34" charset="0"/>
                        </a:rPr>
                        <a:t>- </a:t>
                      </a:r>
                      <a:r>
                        <a:rPr lang="en-US" sz="2400">
                          <a:effectLst/>
                          <a:latin typeface="Calibri" panose="020F0502020204030204" pitchFamily="34" charset="0"/>
                          <a:cs typeface="Calibri" panose="020F0502020204030204" pitchFamily="34" charset="0"/>
                        </a:rPr>
                        <a:t>Where the competent person finds evidence of a situation that could result in a possible cave-in</a:t>
                      </a:r>
                      <a:endParaRPr lang="en-US" sz="2400" b="0" i="0" u="none" strike="noStrike">
                        <a:solidFill>
                          <a:srgbClr val="000000"/>
                        </a:solidFill>
                        <a:effectLst/>
                        <a:latin typeface="Calibri" panose="020F0502020204030204" pitchFamily="34" charset="0"/>
                        <a:cs typeface="Calibri" panose="020F0502020204030204" pitchFamily="34" charset="0"/>
                      </a:endParaRP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libri" panose="020F0502020204030204" pitchFamily="34" charset="0"/>
                        </a:rPr>
                        <a:t>100</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6531023"/>
                  </a:ext>
                </a:extLst>
              </a:tr>
              <a:tr h="855501">
                <a:tc>
                  <a:txBody>
                    <a:bodyPr/>
                    <a:lstStyle/>
                    <a:p>
                      <a:pPr algn="l" fontAlgn="b"/>
                      <a:r>
                        <a:rPr lang="en-US" sz="2400" b="1" i="0" u="none" strike="noStrike">
                          <a:solidFill>
                            <a:srgbClr val="000000"/>
                          </a:solidFill>
                          <a:effectLst/>
                          <a:latin typeface="Calibri" panose="020F0502020204030204" pitchFamily="34" charset="0"/>
                          <a:cs typeface="Calibri" panose="020F0502020204030204" pitchFamily="34" charset="0"/>
                        </a:rPr>
                        <a:t>1926.651(h)(1) </a:t>
                      </a:r>
                      <a:r>
                        <a:rPr lang="en-US" sz="2400" b="0" i="0" u="none" strike="noStrike">
                          <a:solidFill>
                            <a:srgbClr val="000000"/>
                          </a:solidFill>
                          <a:effectLst/>
                          <a:latin typeface="Calibri" panose="020F0502020204030204" pitchFamily="34" charset="0"/>
                          <a:cs typeface="Calibri" panose="020F0502020204030204" pitchFamily="34" charset="0"/>
                        </a:rPr>
                        <a:t>-  </a:t>
                      </a:r>
                      <a:r>
                        <a:rPr lang="en-US" sz="2400" i="1">
                          <a:effectLst/>
                          <a:latin typeface="Calibri" panose="020F0502020204030204" pitchFamily="34" charset="0"/>
                          <a:cs typeface="Calibri" panose="020F0502020204030204" pitchFamily="34" charset="0"/>
                        </a:rPr>
                        <a:t>Protection from hazards associated with water accumulation</a:t>
                      </a:r>
                      <a:r>
                        <a:rPr lang="en-US" sz="2400">
                          <a:effectLst/>
                          <a:latin typeface="Calibri" panose="020F0502020204030204" pitchFamily="34" charset="0"/>
                          <a:cs typeface="Calibri" panose="020F0502020204030204" pitchFamily="34" charset="0"/>
                        </a:rPr>
                        <a:t>.</a:t>
                      </a:r>
                      <a:endParaRPr lang="en-US" sz="2400" b="0" i="0" u="none" strike="noStrike">
                        <a:solidFill>
                          <a:srgbClr val="000000"/>
                        </a:solidFill>
                        <a:effectLst/>
                        <a:latin typeface="Calibri" panose="020F0502020204030204" pitchFamily="34" charset="0"/>
                        <a:cs typeface="Calibri" panose="020F0502020204030204" pitchFamily="34" charset="0"/>
                      </a:endParaRP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2400" b="0" i="0" u="none" strike="noStrike">
                          <a:solidFill>
                            <a:srgbClr val="000000"/>
                          </a:solidFill>
                          <a:effectLst/>
                          <a:latin typeface="Calibri" panose="020F0502020204030204" pitchFamily="34" charset="0"/>
                        </a:rPr>
                        <a:t>49</a:t>
                      </a:r>
                    </a:p>
                  </a:txBody>
                  <a:tcPr marL="9510" marR="9510" marT="951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73795343"/>
                  </a:ext>
                </a:extLst>
              </a:tr>
            </a:tbl>
          </a:graphicData>
        </a:graphic>
      </p:graphicFrame>
      <p:sp>
        <p:nvSpPr>
          <p:cNvPr id="4" name="Content Placeholder 3">
            <a:extLst>
              <a:ext uri="{FF2B5EF4-FFF2-40B4-BE49-F238E27FC236}">
                <a16:creationId xmlns:a16="http://schemas.microsoft.com/office/drawing/2014/main" id="{98A6D07D-EB48-4FB1-AB0F-926343136DC0}"/>
              </a:ext>
            </a:extLst>
          </p:cNvPr>
          <p:cNvSpPr txBox="1">
            <a:spLocks/>
          </p:cNvSpPr>
          <p:nvPr/>
        </p:nvSpPr>
        <p:spPr>
          <a:xfrm>
            <a:off x="730568" y="650430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Introduction</a:t>
            </a:r>
          </a:p>
        </p:txBody>
      </p:sp>
    </p:spTree>
    <p:extLst>
      <p:ext uri="{BB962C8B-B14F-4D97-AF65-F5344CB8AC3E}">
        <p14:creationId xmlns:p14="http://schemas.microsoft.com/office/powerpoint/2010/main" val="5619979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932FEBC-60A1-4297-94B2-7DCC94AA66C0}"/>
              </a:ext>
            </a:extLst>
          </p:cNvPr>
          <p:cNvSpPr>
            <a:spLocks noGrp="1"/>
          </p:cNvSpPr>
          <p:nvPr>
            <p:ph type="body" sz="quarter" idx="10"/>
          </p:nvPr>
        </p:nvSpPr>
        <p:spPr>
          <a:xfrm>
            <a:off x="371115" y="1375515"/>
            <a:ext cx="11329653" cy="2977140"/>
          </a:xfrm>
        </p:spPr>
        <p:txBody>
          <a:bodyPr>
            <a:normAutofit/>
          </a:bodyPr>
          <a:lstStyle/>
          <a:p>
            <a:r>
              <a:rPr lang="en-US" sz="2400" dirty="0"/>
              <a:t>Reason for Willful Violations? </a:t>
            </a:r>
          </a:p>
          <a:p>
            <a:pPr lvl="2"/>
            <a:r>
              <a:rPr lang="en-US" dirty="0"/>
              <a:t>Standard has existed since the 1990’s and is very understandable</a:t>
            </a:r>
          </a:p>
          <a:p>
            <a:pPr lvl="2"/>
            <a:r>
              <a:rPr lang="en-US" dirty="0"/>
              <a:t>Employers should know the standard</a:t>
            </a:r>
          </a:p>
          <a:p>
            <a:pPr lvl="1"/>
            <a:endParaRPr lang="en-US" sz="3200" dirty="0"/>
          </a:p>
        </p:txBody>
      </p:sp>
      <p:sp>
        <p:nvSpPr>
          <p:cNvPr id="3" name="Text Placeholder 2">
            <a:extLst>
              <a:ext uri="{FF2B5EF4-FFF2-40B4-BE49-F238E27FC236}">
                <a16:creationId xmlns:a16="http://schemas.microsoft.com/office/drawing/2014/main" id="{01362331-6B07-477F-9C9D-E3073C3DF038}"/>
              </a:ext>
            </a:extLst>
          </p:cNvPr>
          <p:cNvSpPr>
            <a:spLocks noGrp="1"/>
          </p:cNvSpPr>
          <p:nvPr>
            <p:ph type="body" sz="quarter" idx="13"/>
          </p:nvPr>
        </p:nvSpPr>
        <p:spPr/>
        <p:txBody>
          <a:bodyPr/>
          <a:lstStyle/>
          <a:p>
            <a:r>
              <a:rPr lang="en-US" dirty="0"/>
              <a:t>Enforcement </a:t>
            </a:r>
          </a:p>
        </p:txBody>
      </p:sp>
      <p:pic>
        <p:nvPicPr>
          <p:cNvPr id="5" name="Picture 4">
            <a:extLst>
              <a:ext uri="{FF2B5EF4-FFF2-40B4-BE49-F238E27FC236}">
                <a16:creationId xmlns:a16="http://schemas.microsoft.com/office/drawing/2014/main" id="{D354DA77-9A3C-4612-B971-501389A098CC}"/>
              </a:ext>
            </a:extLst>
          </p:cNvPr>
          <p:cNvPicPr>
            <a:picLocks noChangeAspect="1"/>
          </p:cNvPicPr>
          <p:nvPr/>
        </p:nvPicPr>
        <p:blipFill>
          <a:blip r:embed="rId3"/>
          <a:stretch>
            <a:fillRect/>
          </a:stretch>
        </p:blipFill>
        <p:spPr>
          <a:xfrm>
            <a:off x="6019060" y="2226429"/>
            <a:ext cx="5491520" cy="3647352"/>
          </a:xfrm>
          <a:prstGeom prst="rect">
            <a:avLst/>
          </a:prstGeom>
        </p:spPr>
      </p:pic>
      <p:pic>
        <p:nvPicPr>
          <p:cNvPr id="6" name="Picture 5">
            <a:extLst>
              <a:ext uri="{FF2B5EF4-FFF2-40B4-BE49-F238E27FC236}">
                <a16:creationId xmlns:a16="http://schemas.microsoft.com/office/drawing/2014/main" id="{5948E6F7-973A-4DAD-91C4-3F05A0DC8B82}"/>
              </a:ext>
            </a:extLst>
          </p:cNvPr>
          <p:cNvPicPr>
            <a:picLocks noChangeAspect="1"/>
          </p:cNvPicPr>
          <p:nvPr/>
        </p:nvPicPr>
        <p:blipFill>
          <a:blip r:embed="rId4"/>
          <a:stretch>
            <a:fillRect/>
          </a:stretch>
        </p:blipFill>
        <p:spPr>
          <a:xfrm>
            <a:off x="1024320" y="2563115"/>
            <a:ext cx="4237241" cy="3176457"/>
          </a:xfrm>
          <a:prstGeom prst="rect">
            <a:avLst/>
          </a:prstGeom>
        </p:spPr>
      </p:pic>
      <p:sp>
        <p:nvSpPr>
          <p:cNvPr id="7" name="Content Placeholder 3">
            <a:extLst>
              <a:ext uri="{FF2B5EF4-FFF2-40B4-BE49-F238E27FC236}">
                <a16:creationId xmlns:a16="http://schemas.microsoft.com/office/drawing/2014/main" id="{90747520-4DDA-40CC-932E-5F20D9F005E9}"/>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28326830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BE5F4F-DBC5-48A4-A5E1-A3C392C5B24E}"/>
              </a:ext>
            </a:extLst>
          </p:cNvPr>
          <p:cNvSpPr>
            <a:spLocks noGrp="1"/>
          </p:cNvSpPr>
          <p:nvPr>
            <p:ph type="body" sz="quarter" idx="10"/>
          </p:nvPr>
        </p:nvSpPr>
        <p:spPr>
          <a:xfrm>
            <a:off x="488272" y="1871831"/>
            <a:ext cx="8584707" cy="3960558"/>
          </a:xfrm>
        </p:spPr>
        <p:txBody>
          <a:bodyPr>
            <a:normAutofit lnSpcReduction="10000"/>
          </a:bodyPr>
          <a:lstStyle/>
          <a:p>
            <a:r>
              <a:rPr lang="en-US" sz="2800" b="1" dirty="0"/>
              <a:t>Atlantic Drain Service Company</a:t>
            </a:r>
          </a:p>
          <a:p>
            <a:pPr lvl="2"/>
            <a:r>
              <a:rPr lang="en-US" sz="2200" b="1" dirty="0"/>
              <a:t>Owner sentenced to 2 years for manslaughter by a Massachusetts Jury. </a:t>
            </a:r>
            <a:r>
              <a:rPr lang="en-US" sz="1500" dirty="0"/>
              <a:t>(WBUR News December 5, 2019)</a:t>
            </a:r>
          </a:p>
          <a:p>
            <a:pPr lvl="2"/>
            <a:r>
              <a:rPr lang="en-US" sz="2200" dirty="0"/>
              <a:t>Two employees killed in a 14-foot deep excavation without any protection systems in place. </a:t>
            </a:r>
            <a:r>
              <a:rPr lang="en-US" sz="1500" dirty="0"/>
              <a:t>(October 21, 2016)</a:t>
            </a:r>
          </a:p>
          <a:p>
            <a:pPr lvl="2"/>
            <a:r>
              <a:rPr lang="en-US" sz="2200" dirty="0"/>
              <a:t>Employer was cited for 18 Willful and Serious violations of Subpart P (Excavations) – </a:t>
            </a:r>
            <a:r>
              <a:rPr lang="en-US" sz="1500" dirty="0"/>
              <a:t>(OSHA Inspection No. 1186266.015)</a:t>
            </a:r>
          </a:p>
          <a:p>
            <a:r>
              <a:rPr lang="en-US" sz="2800" b="1" dirty="0" err="1"/>
              <a:t>ContractOne</a:t>
            </a:r>
            <a:endParaRPr lang="en-US" sz="2800" b="1" dirty="0"/>
          </a:p>
          <a:p>
            <a:pPr lvl="2"/>
            <a:r>
              <a:rPr lang="en-US" b="1" dirty="0"/>
              <a:t>Colorado Jury indicted the owner/employer for the death of an employee in an unprotected trench in 2018. </a:t>
            </a:r>
          </a:p>
          <a:p>
            <a:pPr lvl="2"/>
            <a:r>
              <a:rPr lang="en-US" sz="2200" dirty="0"/>
              <a:t>OSHA </a:t>
            </a:r>
            <a:r>
              <a:rPr lang="en-US" sz="2200" dirty="0" err="1"/>
              <a:t>Isssued</a:t>
            </a:r>
            <a:r>
              <a:rPr lang="en-US" sz="2200" dirty="0"/>
              <a:t> 11 Citations including </a:t>
            </a:r>
            <a:r>
              <a:rPr lang="en-US" sz="2200" dirty="0" err="1"/>
              <a:t>Willfull</a:t>
            </a:r>
            <a:r>
              <a:rPr lang="en-US" sz="2200" dirty="0"/>
              <a:t> citations. </a:t>
            </a:r>
            <a:r>
              <a:rPr lang="en-US" sz="1500" dirty="0"/>
              <a:t>(OSHA Inspection No. 1323059.015)</a:t>
            </a:r>
          </a:p>
          <a:p>
            <a:pPr lvl="2"/>
            <a:endParaRPr lang="en-US" dirty="0"/>
          </a:p>
          <a:p>
            <a:pPr lvl="2"/>
            <a:endParaRPr lang="en-US" dirty="0"/>
          </a:p>
        </p:txBody>
      </p:sp>
      <p:sp>
        <p:nvSpPr>
          <p:cNvPr id="4" name="Content Placeholder 3">
            <a:extLst>
              <a:ext uri="{FF2B5EF4-FFF2-40B4-BE49-F238E27FC236}">
                <a16:creationId xmlns:a16="http://schemas.microsoft.com/office/drawing/2014/main" id="{4A78EB54-CDD9-43C5-8C4B-A497F86572ED}"/>
              </a:ext>
            </a:extLst>
          </p:cNvPr>
          <p:cNvSpPr>
            <a:spLocks noGrp="1"/>
          </p:cNvSpPr>
          <p:nvPr>
            <p:ph sz="quarter" idx="14"/>
          </p:nvPr>
        </p:nvSpPr>
        <p:spPr/>
        <p:txBody>
          <a:bodyPr/>
          <a:lstStyle/>
          <a:p>
            <a:r>
              <a:rPr lang="en-US" dirty="0"/>
              <a:t>Introduction</a:t>
            </a:r>
          </a:p>
        </p:txBody>
      </p:sp>
      <p:sp>
        <p:nvSpPr>
          <p:cNvPr id="5" name="Text Placeholder 2">
            <a:extLst>
              <a:ext uri="{FF2B5EF4-FFF2-40B4-BE49-F238E27FC236}">
                <a16:creationId xmlns:a16="http://schemas.microsoft.com/office/drawing/2014/main" id="{A2010817-3582-4AAC-9AB2-76862464D9DD}"/>
              </a:ext>
            </a:extLst>
          </p:cNvPr>
          <p:cNvSpPr>
            <a:spLocks noGrp="1"/>
          </p:cNvSpPr>
          <p:nvPr>
            <p:ph type="body" sz="quarter" idx="13"/>
          </p:nvPr>
        </p:nvSpPr>
        <p:spPr>
          <a:xfrm>
            <a:off x="1024320" y="461115"/>
            <a:ext cx="8354397" cy="914400"/>
          </a:xfrm>
        </p:spPr>
        <p:txBody>
          <a:bodyPr/>
          <a:lstStyle/>
          <a:p>
            <a:r>
              <a:rPr lang="en-US" dirty="0"/>
              <a:t>Criminal Enforcement</a:t>
            </a:r>
          </a:p>
        </p:txBody>
      </p:sp>
      <p:pic>
        <p:nvPicPr>
          <p:cNvPr id="6" name="Picture 5">
            <a:extLst>
              <a:ext uri="{FF2B5EF4-FFF2-40B4-BE49-F238E27FC236}">
                <a16:creationId xmlns:a16="http://schemas.microsoft.com/office/drawing/2014/main" id="{94943D6C-7D48-4211-82E9-A141C2F7AA91}"/>
              </a:ext>
            </a:extLst>
          </p:cNvPr>
          <p:cNvPicPr>
            <a:picLocks noChangeAspect="1"/>
          </p:cNvPicPr>
          <p:nvPr/>
        </p:nvPicPr>
        <p:blipFill>
          <a:blip r:embed="rId3"/>
          <a:stretch>
            <a:fillRect/>
          </a:stretch>
        </p:blipFill>
        <p:spPr>
          <a:xfrm>
            <a:off x="9072979" y="1675504"/>
            <a:ext cx="2911875" cy="1939309"/>
          </a:xfrm>
          <a:prstGeom prst="rect">
            <a:avLst/>
          </a:prstGeom>
        </p:spPr>
      </p:pic>
    </p:spTree>
    <p:extLst>
      <p:ext uri="{BB962C8B-B14F-4D97-AF65-F5344CB8AC3E}">
        <p14:creationId xmlns:p14="http://schemas.microsoft.com/office/powerpoint/2010/main" val="12922165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a:normAutofit fontScale="85000" lnSpcReduction="20000"/>
          </a:bodyPr>
          <a:lstStyle/>
          <a:p>
            <a:r>
              <a:rPr lang="en-US"/>
              <a:t>National Emphasis Program on Trenching and Excavation</a:t>
            </a:r>
          </a:p>
          <a:p>
            <a:endParaRPr lang="en-US"/>
          </a:p>
        </p:txBody>
      </p:sp>
      <p:graphicFrame>
        <p:nvGraphicFramePr>
          <p:cNvPr id="8" name="Content Placeholder 7">
            <a:extLst>
              <a:ext uri="{FF2B5EF4-FFF2-40B4-BE49-F238E27FC236}">
                <a16:creationId xmlns:a16="http://schemas.microsoft.com/office/drawing/2014/main" id="{5BAC977A-F9DE-495D-B118-D7CBE7DBF1B4}"/>
              </a:ext>
            </a:extLst>
          </p:cNvPr>
          <p:cNvGraphicFramePr>
            <a:graphicFrameLocks noGrp="1"/>
          </p:cNvGraphicFramePr>
          <p:nvPr>
            <p:ph sz="quarter" idx="14"/>
            <p:extLst>
              <p:ext uri="{D42A27DB-BD31-4B8C-83A1-F6EECF244321}">
                <p14:modId xmlns:p14="http://schemas.microsoft.com/office/powerpoint/2010/main" val="3635949836"/>
              </p:ext>
            </p:extLst>
          </p:nvPr>
        </p:nvGraphicFramePr>
        <p:xfrm>
          <a:off x="4118076" y="1909424"/>
          <a:ext cx="4600241" cy="3596640"/>
        </p:xfrm>
        <a:graphic>
          <a:graphicData uri="http://schemas.openxmlformats.org/drawingml/2006/table">
            <a:tbl>
              <a:tblPr firstRow="1" bandRow="1"/>
              <a:tblGrid>
                <a:gridCol w="1457125">
                  <a:extLst>
                    <a:ext uri="{9D8B030D-6E8A-4147-A177-3AD203B41FA5}">
                      <a16:colId xmlns:a16="http://schemas.microsoft.com/office/drawing/2014/main" val="2965451096"/>
                    </a:ext>
                  </a:extLst>
                </a:gridCol>
                <a:gridCol w="1693621">
                  <a:extLst>
                    <a:ext uri="{9D8B030D-6E8A-4147-A177-3AD203B41FA5}">
                      <a16:colId xmlns:a16="http://schemas.microsoft.com/office/drawing/2014/main" val="3343452898"/>
                    </a:ext>
                  </a:extLst>
                </a:gridCol>
                <a:gridCol w="1449495">
                  <a:extLst>
                    <a:ext uri="{9D8B030D-6E8A-4147-A177-3AD203B41FA5}">
                      <a16:colId xmlns:a16="http://schemas.microsoft.com/office/drawing/2014/main" val="2994072514"/>
                    </a:ext>
                  </a:extLst>
                </a:gridCol>
              </a:tblGrid>
              <a:tr h="698931">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endParaRPr lang="en-US"/>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333399"/>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Goal</a:t>
                      </a:r>
                    </a:p>
                    <a:p>
                      <a:pPr algn="ctr"/>
                      <a:endParaRPr lang="en-US"/>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333399"/>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algn="ctr"/>
                      <a:r>
                        <a:rPr lang="en-US"/>
                        <a:t>Total</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333399"/>
                    </a:solidFill>
                  </a:tcPr>
                </a:tc>
                <a:extLst>
                  <a:ext uri="{0D108BD9-81ED-4DB2-BD59-A6C34878D82A}">
                    <a16:rowId xmlns:a16="http://schemas.microsoft.com/office/drawing/2014/main" val="60610892"/>
                  </a:ext>
                </a:extLst>
              </a:tr>
              <a:tr h="1012807">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a:t>FY 2020 - 21</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lvl="1"/>
                      <a:r>
                        <a:rPr lang="en-US" b="1"/>
                        <a:t>2619</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a:t>In Progress</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extLst>
                  <a:ext uri="{0D108BD9-81ED-4DB2-BD59-A6C34878D82A}">
                    <a16:rowId xmlns:a16="http://schemas.microsoft.com/office/drawing/2014/main" val="1181143297"/>
                  </a:ext>
                </a:extLst>
              </a:tr>
              <a:tr h="1092361">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baseline="0"/>
                        <a:t> FY 2019 (Final)</a:t>
                      </a:r>
                      <a:endParaRPr lang="en-US"/>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en-US"/>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lvl="1"/>
                      <a:r>
                        <a:rPr lang="en-US" sz="1800" b="1" i="0" kern="1200">
                          <a:solidFill>
                            <a:schemeClr val="dk1"/>
                          </a:solidFill>
                          <a:effectLst/>
                          <a:latin typeface="+mn-lt"/>
                          <a:ea typeface="+mn-ea"/>
                          <a:cs typeface="+mn-cs"/>
                        </a:rPr>
                        <a:t>2,710</a:t>
                      </a:r>
                      <a:endParaRPr lang="en-US"/>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20000"/>
                      </a:srgbClr>
                    </a:solidFill>
                  </a:tcPr>
                </a:tc>
                <a:extLst>
                  <a:ext uri="{0D108BD9-81ED-4DB2-BD59-A6C34878D82A}">
                    <a16:rowId xmlns:a16="http://schemas.microsoft.com/office/drawing/2014/main" val="973931705"/>
                  </a:ext>
                </a:extLst>
              </a:tr>
              <a:tr h="792541">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a:t>FY 2018</a:t>
                      </a:r>
                    </a:p>
                    <a:p>
                      <a:r>
                        <a:rPr lang="en-US"/>
                        <a:t>(Final)</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en-US"/>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lvl="1"/>
                      <a:r>
                        <a:rPr lang="en-US" b="1"/>
                        <a:t>2324</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333399">
                        <a:tint val="40000"/>
                      </a:srgbClr>
                    </a:solidFill>
                  </a:tcPr>
                </a:tc>
                <a:extLst>
                  <a:ext uri="{0D108BD9-81ED-4DB2-BD59-A6C34878D82A}">
                    <a16:rowId xmlns:a16="http://schemas.microsoft.com/office/drawing/2014/main" val="1225682651"/>
                  </a:ext>
                </a:extLst>
              </a:tr>
            </a:tbl>
          </a:graphicData>
        </a:graphic>
      </p:graphicFrame>
      <p:graphicFrame>
        <p:nvGraphicFramePr>
          <p:cNvPr id="5" name="Object 4">
            <a:extLst>
              <a:ext uri="{FF2B5EF4-FFF2-40B4-BE49-F238E27FC236}">
                <a16:creationId xmlns:a16="http://schemas.microsoft.com/office/drawing/2014/main" id="{A16E2E30-526A-49C8-A97C-66B3A646647F}"/>
              </a:ext>
            </a:extLst>
          </p:cNvPr>
          <p:cNvGraphicFramePr>
            <a:graphicFrameLocks noChangeAspect="1"/>
          </p:cNvGraphicFramePr>
          <p:nvPr>
            <p:extLst>
              <p:ext uri="{D42A27DB-BD31-4B8C-83A1-F6EECF244321}">
                <p14:modId xmlns:p14="http://schemas.microsoft.com/office/powerpoint/2010/main" val="1272045740"/>
              </p:ext>
            </p:extLst>
          </p:nvPr>
        </p:nvGraphicFramePr>
        <p:xfrm>
          <a:off x="409673" y="1375515"/>
          <a:ext cx="3614658" cy="4678357"/>
        </p:xfrm>
        <a:graphic>
          <a:graphicData uri="http://schemas.openxmlformats.org/presentationml/2006/ole">
            <mc:AlternateContent xmlns:mc="http://schemas.openxmlformats.org/markup-compatibility/2006">
              <mc:Choice xmlns:v="urn:schemas-microsoft-com:vml" Requires="v">
                <p:oleObj name="Acrobat Document" r:id="rId3" imgW="5829243" imgH="7543697" progId="Acrobat.Document.DC">
                  <p:embed/>
                </p:oleObj>
              </mc:Choice>
              <mc:Fallback>
                <p:oleObj name="Acrobat Document" r:id="rId3" imgW="5829243" imgH="7543697" progId="Acrobat.Document.DC">
                  <p:embed/>
                  <p:pic>
                    <p:nvPicPr>
                      <p:cNvPr id="5" name="Object 4">
                        <a:extLst>
                          <a:ext uri="{FF2B5EF4-FFF2-40B4-BE49-F238E27FC236}">
                            <a16:creationId xmlns:a16="http://schemas.microsoft.com/office/drawing/2014/main" id="{A16E2E30-526A-49C8-A97C-66B3A646647F}"/>
                          </a:ext>
                        </a:extLst>
                      </p:cNvPr>
                      <p:cNvPicPr/>
                      <p:nvPr/>
                    </p:nvPicPr>
                    <p:blipFill>
                      <a:blip r:embed="rId4"/>
                      <a:stretch>
                        <a:fillRect/>
                      </a:stretch>
                    </p:blipFill>
                    <p:spPr>
                      <a:xfrm>
                        <a:off x="409673" y="1375515"/>
                        <a:ext cx="3614658" cy="4678357"/>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4DFBD7F5-AF24-4254-A7C4-5CE2814EB709}"/>
              </a:ext>
            </a:extLst>
          </p:cNvPr>
          <p:cNvPicPr>
            <a:picLocks noChangeAspect="1"/>
          </p:cNvPicPr>
          <p:nvPr/>
        </p:nvPicPr>
        <p:blipFill>
          <a:blip r:embed="rId5"/>
          <a:stretch>
            <a:fillRect/>
          </a:stretch>
        </p:blipFill>
        <p:spPr>
          <a:xfrm>
            <a:off x="9104847" y="2268821"/>
            <a:ext cx="2677480" cy="2844824"/>
          </a:xfrm>
          <a:prstGeom prst="rect">
            <a:avLst/>
          </a:prstGeom>
        </p:spPr>
      </p:pic>
      <p:pic>
        <p:nvPicPr>
          <p:cNvPr id="10" name="Picture 9">
            <a:extLst>
              <a:ext uri="{FF2B5EF4-FFF2-40B4-BE49-F238E27FC236}">
                <a16:creationId xmlns:a16="http://schemas.microsoft.com/office/drawing/2014/main" id="{FB74ECCD-907B-477F-B65B-372669DBB05D}"/>
              </a:ext>
            </a:extLst>
          </p:cNvPr>
          <p:cNvPicPr>
            <a:picLocks noChangeAspect="1"/>
          </p:cNvPicPr>
          <p:nvPr/>
        </p:nvPicPr>
        <p:blipFill>
          <a:blip r:embed="rId6"/>
          <a:stretch>
            <a:fillRect/>
          </a:stretch>
        </p:blipFill>
        <p:spPr>
          <a:xfrm>
            <a:off x="5626367" y="3573525"/>
            <a:ext cx="1761897" cy="1091279"/>
          </a:xfrm>
          <a:prstGeom prst="rect">
            <a:avLst/>
          </a:prstGeom>
        </p:spPr>
      </p:pic>
      <p:sp>
        <p:nvSpPr>
          <p:cNvPr id="9" name="Content Placeholder 3">
            <a:extLst>
              <a:ext uri="{FF2B5EF4-FFF2-40B4-BE49-F238E27FC236}">
                <a16:creationId xmlns:a16="http://schemas.microsoft.com/office/drawing/2014/main" id="{45A377E2-C23F-4019-A58B-E9B4FDC263F7}"/>
              </a:ext>
            </a:extLst>
          </p:cNvPr>
          <p:cNvSpPr txBox="1">
            <a:spLocks/>
          </p:cNvSpPr>
          <p:nvPr/>
        </p:nvSpPr>
        <p:spPr>
          <a:xfrm>
            <a:off x="730568" y="650430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Introduction</a:t>
            </a:r>
          </a:p>
        </p:txBody>
      </p:sp>
    </p:spTree>
    <p:extLst>
      <p:ext uri="{BB962C8B-B14F-4D97-AF65-F5344CB8AC3E}">
        <p14:creationId xmlns:p14="http://schemas.microsoft.com/office/powerpoint/2010/main" val="36700754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A320FA2-BA89-4AC2-B0E8-29E74E18E565}"/>
              </a:ext>
            </a:extLst>
          </p:cNvPr>
          <p:cNvSpPr>
            <a:spLocks noGrp="1"/>
          </p:cNvSpPr>
          <p:nvPr>
            <p:ph type="body" sz="quarter" idx="13"/>
          </p:nvPr>
        </p:nvSpPr>
        <p:spPr/>
        <p:txBody>
          <a:bodyPr/>
          <a:lstStyle/>
          <a:p>
            <a:r>
              <a:rPr lang="en-US"/>
              <a:t>Trenching &amp; Excavation</a:t>
            </a:r>
          </a:p>
          <a:p>
            <a:r>
              <a:rPr lang="en-US" sz="4400">
                <a:effectLst/>
                <a:latin typeface="Nunito Light" panose="00000400000000000000" pitchFamily="2" charset="0"/>
                <a:ea typeface="Calibri" panose="020F0502020204030204" pitchFamily="34" charset="0"/>
                <a:cs typeface="Times New Roman" panose="02020603050405020304" pitchFamily="18" charset="0"/>
              </a:rPr>
              <a:t>OSHA’s Message </a:t>
            </a:r>
            <a:endParaRPr lang="en-US" sz="4400">
              <a:latin typeface="Nunito Light" panose="00000400000000000000" pitchFamily="2" charset="0"/>
            </a:endParaRPr>
          </a:p>
          <a:p>
            <a:r>
              <a:rPr lang="en-US"/>
              <a:t> </a:t>
            </a:r>
          </a:p>
          <a:p>
            <a:endParaRPr lang="en-US"/>
          </a:p>
        </p:txBody>
      </p:sp>
      <p:sp>
        <p:nvSpPr>
          <p:cNvPr id="4" name="Content Placeholder 3">
            <a:extLst>
              <a:ext uri="{FF2B5EF4-FFF2-40B4-BE49-F238E27FC236}">
                <a16:creationId xmlns:a16="http://schemas.microsoft.com/office/drawing/2014/main" id="{E0CDB7E2-B880-41E4-A33D-C638D53D5BBF}"/>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2663311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10472530" cy="4519747"/>
          </a:xfrm>
        </p:spPr>
        <p:txBody>
          <a:bodyPr>
            <a:normAutofit lnSpcReduction="10000"/>
          </a:bodyPr>
          <a:lstStyle/>
          <a:p>
            <a:pPr marL="0" indent="0">
              <a:lnSpc>
                <a:spcPct val="110000"/>
              </a:lnSpc>
              <a:spcBef>
                <a:spcPts val="600"/>
              </a:spcBef>
              <a:buNone/>
            </a:pPr>
            <a:r>
              <a:rPr lang="en-US" b="1"/>
              <a:t>0.8 </a:t>
            </a:r>
            <a:r>
              <a:rPr lang="en-US" b="1">
                <a:solidFill>
                  <a:srgbClr val="000000"/>
                </a:solidFill>
              </a:rPr>
              <a:t>IACET CEUs </a:t>
            </a:r>
            <a:r>
              <a:rPr lang="en-US">
                <a:solidFill>
                  <a:srgbClr val="000000"/>
                </a:solidFill>
              </a:rPr>
              <a:t>| The Associated General Contractors of America (AGC) has been accredited as an Accredited Provider by the International Association for Continuing Education and Training (IACET).  In obtaining this accreditation, AGC has demonstrated that it complies with the ANSI/IACET Standard which is recognized internationally as a standard of good practice. As a result of their Accredited Provider status, AGC is authorized to offer IACET CEUs for its programs that qualify under the ANSI/IACET Standard.</a:t>
            </a:r>
          </a:p>
          <a:p>
            <a:pPr marL="0" indent="0">
              <a:lnSpc>
                <a:spcPct val="110000"/>
              </a:lnSpc>
              <a:spcBef>
                <a:spcPts val="600"/>
              </a:spcBef>
              <a:buNone/>
            </a:pPr>
            <a:endParaRPr lang="en-US">
              <a:solidFill>
                <a:srgbClr val="000000"/>
              </a:solidFill>
            </a:endParaRPr>
          </a:p>
          <a:p>
            <a:pPr marL="0" indent="0">
              <a:lnSpc>
                <a:spcPct val="110000"/>
              </a:lnSpc>
              <a:spcBef>
                <a:spcPts val="600"/>
              </a:spcBef>
              <a:buNone/>
            </a:pPr>
            <a:r>
              <a:rPr lang="en-US" b="1">
                <a:solidFill>
                  <a:srgbClr val="000000"/>
                </a:solidFill>
              </a:rPr>
              <a:t>In order to qualify for IACET CEUs, participants must: </a:t>
            </a:r>
          </a:p>
          <a:p>
            <a:pPr lvl="1">
              <a:lnSpc>
                <a:spcPct val="110000"/>
              </a:lnSpc>
              <a:spcBef>
                <a:spcPts val="600"/>
              </a:spcBef>
              <a:buFont typeface="+mj-lt"/>
              <a:buAutoNum type="arabicPeriod"/>
            </a:pPr>
            <a:r>
              <a:rPr lang="en-US" sz="1800">
                <a:solidFill>
                  <a:srgbClr val="000000"/>
                </a:solidFill>
              </a:rPr>
              <a:t>Attend the conference for at least 90% of the time. </a:t>
            </a:r>
          </a:p>
          <a:p>
            <a:pPr lvl="1">
              <a:lnSpc>
                <a:spcPct val="110000"/>
              </a:lnSpc>
              <a:spcBef>
                <a:spcPts val="600"/>
              </a:spcBef>
              <a:buFont typeface="+mj-lt"/>
              <a:buAutoNum type="arabicPeriod"/>
            </a:pPr>
            <a:r>
              <a:rPr lang="en-US" sz="1800">
                <a:solidFill>
                  <a:srgbClr val="000000"/>
                </a:solidFill>
              </a:rPr>
              <a:t>Complete the instructor evaluation and overall course evaluation.</a:t>
            </a:r>
          </a:p>
          <a:p>
            <a:pPr lvl="1">
              <a:lnSpc>
                <a:spcPct val="110000"/>
              </a:lnSpc>
              <a:spcBef>
                <a:spcPts val="600"/>
              </a:spcBef>
              <a:buFont typeface="+mj-lt"/>
              <a:buAutoNum type="arabicPeriod"/>
            </a:pPr>
            <a:r>
              <a:rPr lang="en-US" sz="1800">
                <a:solidFill>
                  <a:srgbClr val="000000"/>
                </a:solidFill>
              </a:rPr>
              <a:t>Complete an assessment with a score of 75% or greater. </a:t>
            </a:r>
          </a:p>
          <a:p>
            <a:pPr marL="0" indent="0">
              <a:lnSpc>
                <a:spcPct val="110000"/>
              </a:lnSpc>
              <a:spcBef>
                <a:spcPts val="600"/>
              </a:spcBef>
              <a:buNone/>
            </a:pPr>
            <a:endParaRPr lang="en-US">
              <a:solidFill>
                <a:srgbClr val="000000"/>
              </a:solidFill>
            </a:endParaRPr>
          </a:p>
          <a:p>
            <a:pPr marL="0" indent="0">
              <a:lnSpc>
                <a:spcPct val="110000"/>
              </a:lnSpc>
              <a:spcBef>
                <a:spcPts val="600"/>
              </a:spcBef>
              <a:buNone/>
            </a:pPr>
            <a:r>
              <a:rPr lang="en-US">
                <a:solidFill>
                  <a:srgbClr val="FF0000"/>
                </a:solidFill>
              </a:rPr>
              <a:t>To obtain a certificate, you must complete the instructor and overall course evaluations as well as earn a passing grade from completing the assessment.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a:t>How to Earn CEUs</a:t>
            </a:r>
          </a:p>
        </p:txBody>
      </p:sp>
      <p:pic>
        <p:nvPicPr>
          <p:cNvPr id="6" name="Picture 2" descr="Image result for IACET CEU&quot;">
            <a:extLst>
              <a:ext uri="{FF2B5EF4-FFF2-40B4-BE49-F238E27FC236}">
                <a16:creationId xmlns:a16="http://schemas.microsoft.com/office/drawing/2014/main" id="{B3522F60-87F2-4EA4-ACF8-0D8AC937CA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9932" y="3399020"/>
            <a:ext cx="2670279" cy="165455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a:extLst>
              <a:ext uri="{FF2B5EF4-FFF2-40B4-BE49-F238E27FC236}">
                <a16:creationId xmlns:a16="http://schemas.microsoft.com/office/drawing/2014/main" id="{C8A623D1-CEA3-4ED3-8EFA-F55D5F7748DE}"/>
              </a:ext>
            </a:extLst>
          </p:cNvPr>
          <p:cNvSpPr>
            <a:spLocks noGrp="1"/>
          </p:cNvSpPr>
          <p:nvPr>
            <p:ph sz="quarter" idx="14"/>
          </p:nvPr>
        </p:nvSpPr>
        <p:spPr>
          <a:xfrm>
            <a:off x="659448" y="6504305"/>
            <a:ext cx="4333875" cy="246063"/>
          </a:xfrm>
        </p:spPr>
        <p:txBody>
          <a:bodyPr/>
          <a:lstStyle/>
          <a:p>
            <a:r>
              <a:rPr lang="en-US"/>
              <a:t>Introduction</a:t>
            </a:r>
          </a:p>
        </p:txBody>
      </p:sp>
    </p:spTree>
    <p:extLst>
      <p:ext uri="{BB962C8B-B14F-4D97-AF65-F5344CB8AC3E}">
        <p14:creationId xmlns:p14="http://schemas.microsoft.com/office/powerpoint/2010/main" val="19188883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body" sz="quarter" idx="13"/>
          </p:nvPr>
        </p:nvSpPr>
        <p:spPr/>
        <p:txBody>
          <a:bodyPr/>
          <a:lstStyle/>
          <a:p>
            <a:r>
              <a:rPr lang="en-US"/>
              <a:t>Overview of Standard </a:t>
            </a:r>
          </a:p>
        </p:txBody>
      </p:sp>
      <p:pic>
        <p:nvPicPr>
          <p:cNvPr id="5" name="Excavations in Construction_Trenching">
            <a:hlinkClick r:id="" action="ppaction://media"/>
            <a:extLst>
              <a:ext uri="{FF2B5EF4-FFF2-40B4-BE49-F238E27FC236}">
                <a16:creationId xmlns:a16="http://schemas.microsoft.com/office/drawing/2014/main" id="{84C16684-3379-451E-A84F-9AE8621FA11E}"/>
              </a:ext>
            </a:extLst>
          </p:cNvPr>
          <p:cNvPicPr>
            <a:picLocks noGrp="1" noChangeAspect="1"/>
          </p:cNvPicPr>
          <p:nvPr>
            <p:ph sz="quarter" idx="14"/>
            <a:videoFile r:link="rId2"/>
            <p:extLst>
              <p:ext uri="{DAA4B4D4-6D71-4841-9C94-3DE7FCFB9230}">
                <p14:media xmlns:p14="http://schemas.microsoft.com/office/powerpoint/2010/main" r:embed="rId1"/>
              </p:ext>
            </p:extLst>
          </p:nvPr>
        </p:nvPicPr>
        <p:blipFill>
          <a:blip r:embed="rId5"/>
          <a:stretch>
            <a:fillRect/>
          </a:stretch>
        </p:blipFill>
        <p:spPr>
          <a:xfrm>
            <a:off x="2231401" y="1422026"/>
            <a:ext cx="7729198" cy="4356474"/>
          </a:xfrm>
        </p:spPr>
      </p:pic>
      <p:sp>
        <p:nvSpPr>
          <p:cNvPr id="4" name="Content Placeholder 3">
            <a:extLst>
              <a:ext uri="{FF2B5EF4-FFF2-40B4-BE49-F238E27FC236}">
                <a16:creationId xmlns:a16="http://schemas.microsoft.com/office/drawing/2014/main" id="{2C580D96-62E5-41D4-85F8-A152AA3924BC}"/>
              </a:ext>
            </a:extLst>
          </p:cNvPr>
          <p:cNvSpPr txBox="1">
            <a:spLocks/>
          </p:cNvSpPr>
          <p:nvPr/>
        </p:nvSpPr>
        <p:spPr>
          <a:xfrm>
            <a:off x="730568" y="650430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Introduction</a:t>
            </a:r>
          </a:p>
        </p:txBody>
      </p:sp>
    </p:spTree>
    <p:extLst>
      <p:ext uri="{BB962C8B-B14F-4D97-AF65-F5344CB8AC3E}">
        <p14:creationId xmlns:p14="http://schemas.microsoft.com/office/powerpoint/2010/main" val="199857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4211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p:txBody>
          <a:bodyPr/>
          <a:lstStyle/>
          <a:p>
            <a:r>
              <a:rPr lang="en-US" sz="2800"/>
              <a:t>The following safe work practices will help keep trenches safe for workers:</a:t>
            </a:r>
          </a:p>
          <a:p>
            <a:pPr marL="0" indent="0">
              <a:buNone/>
            </a:pPr>
            <a:endParaRPr lang="en-US" sz="2800"/>
          </a:p>
          <a:p>
            <a:pPr lvl="2"/>
            <a:r>
              <a:rPr lang="en-US" sz="2400" b="1"/>
              <a:t>PREPARE</a:t>
            </a:r>
          </a:p>
          <a:p>
            <a:pPr marL="914400" lvl="2" indent="0">
              <a:buNone/>
            </a:pPr>
            <a:endParaRPr lang="en-US" sz="1000" b="1"/>
          </a:p>
          <a:p>
            <a:pPr lvl="2"/>
            <a:r>
              <a:rPr lang="en-US" sz="2400" b="1"/>
              <a:t>PROTECT</a:t>
            </a:r>
          </a:p>
          <a:p>
            <a:pPr marL="914400" lvl="2" indent="0">
              <a:buNone/>
            </a:pPr>
            <a:endParaRPr lang="en-US" sz="1000" b="1"/>
          </a:p>
          <a:p>
            <a:pPr lvl="2"/>
            <a:r>
              <a:rPr lang="en-US" sz="2400" b="1"/>
              <a:t>INSPECT</a:t>
            </a:r>
            <a:endParaRPr lang="en-US" b="1"/>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a:normAutofit fontScale="92500"/>
          </a:bodyPr>
          <a:lstStyle/>
          <a:p>
            <a:r>
              <a:rPr lang="en-US"/>
              <a:t>Prepare, Protect, and Inspect</a:t>
            </a:r>
          </a:p>
        </p:txBody>
      </p:sp>
      <p:pic>
        <p:nvPicPr>
          <p:cNvPr id="5" name="Picture 4">
            <a:extLst>
              <a:ext uri="{FF2B5EF4-FFF2-40B4-BE49-F238E27FC236}">
                <a16:creationId xmlns:a16="http://schemas.microsoft.com/office/drawing/2014/main" id="{E3E9D946-18E3-4C9E-A747-7E137EB8E16D}"/>
              </a:ext>
            </a:extLst>
          </p:cNvPr>
          <p:cNvPicPr>
            <a:picLocks noChangeAspect="1"/>
          </p:cNvPicPr>
          <p:nvPr/>
        </p:nvPicPr>
        <p:blipFill>
          <a:blip r:embed="rId3"/>
          <a:stretch>
            <a:fillRect/>
          </a:stretch>
        </p:blipFill>
        <p:spPr>
          <a:xfrm>
            <a:off x="5753122" y="2555855"/>
            <a:ext cx="2996577" cy="3310665"/>
          </a:xfrm>
          <a:prstGeom prst="rect">
            <a:avLst/>
          </a:prstGeom>
        </p:spPr>
      </p:pic>
      <p:sp>
        <p:nvSpPr>
          <p:cNvPr id="6" name="Content Placeholder 3">
            <a:extLst>
              <a:ext uri="{FF2B5EF4-FFF2-40B4-BE49-F238E27FC236}">
                <a16:creationId xmlns:a16="http://schemas.microsoft.com/office/drawing/2014/main" id="{42405C68-C684-4210-B098-F0EF9A33009C}"/>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23442253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a:xfrm>
            <a:off x="1024320" y="1871831"/>
            <a:ext cx="9660804" cy="4071769"/>
          </a:xfrm>
        </p:spPr>
        <p:txBody>
          <a:bodyPr/>
          <a:lstStyle/>
          <a:p>
            <a:r>
              <a:rPr lang="en-US" sz="2800" b="1"/>
              <a:t>PREPARE</a:t>
            </a:r>
            <a:r>
              <a:rPr lang="en-US"/>
              <a:t> </a:t>
            </a:r>
            <a:r>
              <a:rPr lang="en-US" sz="2800"/>
              <a:t>a safe trench</a:t>
            </a:r>
            <a:r>
              <a:rPr lang="en-US"/>
              <a:t>.</a:t>
            </a:r>
          </a:p>
          <a:p>
            <a:pPr lvl="2"/>
            <a:r>
              <a:rPr lang="en-US" sz="2400"/>
              <a:t>Provide safe entry and exit before starting work.</a:t>
            </a:r>
          </a:p>
          <a:p>
            <a:pPr lvl="2"/>
            <a:r>
              <a:rPr lang="en-US" sz="2400"/>
              <a:t>Keep materials at least 2 feet away from the edge.</a:t>
            </a:r>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a:normAutofit fontScale="92500"/>
          </a:bodyPr>
          <a:lstStyle/>
          <a:p>
            <a:r>
              <a:rPr lang="en-US"/>
              <a:t>Prepare, Protect, and Inspect</a:t>
            </a:r>
          </a:p>
        </p:txBody>
      </p:sp>
      <p:pic>
        <p:nvPicPr>
          <p:cNvPr id="5" name="Picture 4">
            <a:extLst>
              <a:ext uri="{FF2B5EF4-FFF2-40B4-BE49-F238E27FC236}">
                <a16:creationId xmlns:a16="http://schemas.microsoft.com/office/drawing/2014/main" id="{5B4F43F5-7BA7-46BA-A293-F3C8F90DF4A1}"/>
              </a:ext>
            </a:extLst>
          </p:cNvPr>
          <p:cNvPicPr>
            <a:picLocks noChangeAspect="1"/>
          </p:cNvPicPr>
          <p:nvPr/>
        </p:nvPicPr>
        <p:blipFill>
          <a:blip r:embed="rId3"/>
          <a:stretch>
            <a:fillRect/>
          </a:stretch>
        </p:blipFill>
        <p:spPr>
          <a:xfrm>
            <a:off x="1506876" y="3274142"/>
            <a:ext cx="3178323" cy="2386187"/>
          </a:xfrm>
          <a:prstGeom prst="rect">
            <a:avLst/>
          </a:prstGeom>
        </p:spPr>
      </p:pic>
      <p:pic>
        <p:nvPicPr>
          <p:cNvPr id="6" name="Picture 5">
            <a:extLst>
              <a:ext uri="{FF2B5EF4-FFF2-40B4-BE49-F238E27FC236}">
                <a16:creationId xmlns:a16="http://schemas.microsoft.com/office/drawing/2014/main" id="{382EEAB5-10B2-4BB1-916F-15A876A04CF7}"/>
              </a:ext>
            </a:extLst>
          </p:cNvPr>
          <p:cNvPicPr>
            <a:picLocks noChangeAspect="1"/>
          </p:cNvPicPr>
          <p:nvPr/>
        </p:nvPicPr>
        <p:blipFill>
          <a:blip r:embed="rId4"/>
          <a:stretch>
            <a:fillRect/>
          </a:stretch>
        </p:blipFill>
        <p:spPr>
          <a:xfrm>
            <a:off x="6832600" y="3319262"/>
            <a:ext cx="3511600" cy="2341067"/>
          </a:xfrm>
          <a:prstGeom prst="rect">
            <a:avLst/>
          </a:prstGeom>
        </p:spPr>
      </p:pic>
      <p:sp>
        <p:nvSpPr>
          <p:cNvPr id="7" name="Content Placeholder 3">
            <a:extLst>
              <a:ext uri="{FF2B5EF4-FFF2-40B4-BE49-F238E27FC236}">
                <a16:creationId xmlns:a16="http://schemas.microsoft.com/office/drawing/2014/main" id="{DA93F138-3B68-48BA-9B6C-B2667F257614}"/>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33844165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p:txBody>
          <a:bodyPr/>
          <a:lstStyle/>
          <a:p>
            <a:r>
              <a:rPr lang="en-US" sz="2800" b="1"/>
              <a:t>PROTECT</a:t>
            </a:r>
            <a:r>
              <a:rPr lang="en-US" sz="2800"/>
              <a:t> workers from a cave-in by using protective systems.</a:t>
            </a:r>
          </a:p>
          <a:p>
            <a:pPr lvl="2"/>
            <a:r>
              <a:rPr lang="en-US" sz="2400"/>
              <a:t>Sloping or benching trench walls, or</a:t>
            </a:r>
          </a:p>
          <a:p>
            <a:pPr lvl="2"/>
            <a:r>
              <a:rPr lang="en-US" sz="2400"/>
              <a:t>Shoring trench wall with supports, or</a:t>
            </a:r>
          </a:p>
          <a:p>
            <a:pPr lvl="2"/>
            <a:r>
              <a:rPr lang="en-US" sz="2400"/>
              <a:t>Shielding trench walls with trench boxes.</a:t>
            </a:r>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a:normAutofit fontScale="92500"/>
          </a:bodyPr>
          <a:lstStyle/>
          <a:p>
            <a:r>
              <a:rPr lang="en-US"/>
              <a:t>Prepare, Protect, and Inspect</a:t>
            </a:r>
          </a:p>
        </p:txBody>
      </p:sp>
      <p:pic>
        <p:nvPicPr>
          <p:cNvPr id="5" name="Picture 4">
            <a:extLst>
              <a:ext uri="{FF2B5EF4-FFF2-40B4-BE49-F238E27FC236}">
                <a16:creationId xmlns:a16="http://schemas.microsoft.com/office/drawing/2014/main" id="{13241E4E-EDDB-4BF2-8D49-A57D5D137E9A}"/>
              </a:ext>
            </a:extLst>
          </p:cNvPr>
          <p:cNvPicPr>
            <a:picLocks noChangeAspect="1"/>
          </p:cNvPicPr>
          <p:nvPr/>
        </p:nvPicPr>
        <p:blipFill>
          <a:blip r:embed="rId3"/>
          <a:stretch>
            <a:fillRect/>
          </a:stretch>
        </p:blipFill>
        <p:spPr>
          <a:xfrm>
            <a:off x="8318500" y="2421749"/>
            <a:ext cx="2718083" cy="3693438"/>
          </a:xfrm>
          <a:prstGeom prst="rect">
            <a:avLst/>
          </a:prstGeom>
        </p:spPr>
      </p:pic>
      <p:sp>
        <p:nvSpPr>
          <p:cNvPr id="6" name="Content Placeholder 3">
            <a:extLst>
              <a:ext uri="{FF2B5EF4-FFF2-40B4-BE49-F238E27FC236}">
                <a16:creationId xmlns:a16="http://schemas.microsoft.com/office/drawing/2014/main" id="{C8B175F4-59CA-4B99-81E8-8E321C1A5BF5}"/>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29078932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B216C-2681-4E81-8964-2356C1436AC4}"/>
              </a:ext>
            </a:extLst>
          </p:cNvPr>
          <p:cNvSpPr>
            <a:spLocks noGrp="1"/>
          </p:cNvSpPr>
          <p:nvPr>
            <p:ph type="body" sz="quarter" idx="10"/>
          </p:nvPr>
        </p:nvSpPr>
        <p:spPr/>
        <p:txBody>
          <a:bodyPr/>
          <a:lstStyle/>
          <a:p>
            <a:r>
              <a:rPr lang="en-US" sz="2800" b="1"/>
              <a:t>INSPECT</a:t>
            </a:r>
            <a:r>
              <a:rPr lang="en-US" sz="2800"/>
              <a:t> the trench for hazards.</a:t>
            </a:r>
          </a:p>
          <a:p>
            <a:pPr lvl="2"/>
            <a:r>
              <a:rPr lang="en-US" sz="2400"/>
              <a:t>Look for standing water and other environmental hazards.</a:t>
            </a:r>
          </a:p>
          <a:p>
            <a:pPr lvl="2"/>
            <a:r>
              <a:rPr lang="en-US" sz="2400"/>
              <a:t>Never enter a trench unless it has been inspected and approved by the competent person.</a:t>
            </a:r>
          </a:p>
        </p:txBody>
      </p:sp>
      <p:sp>
        <p:nvSpPr>
          <p:cNvPr id="3" name="Text Placeholder 2">
            <a:extLst>
              <a:ext uri="{FF2B5EF4-FFF2-40B4-BE49-F238E27FC236}">
                <a16:creationId xmlns:a16="http://schemas.microsoft.com/office/drawing/2014/main" id="{F48B70CC-05DF-4BFF-9C8D-93FFE6E7A8EC}"/>
              </a:ext>
            </a:extLst>
          </p:cNvPr>
          <p:cNvSpPr>
            <a:spLocks noGrp="1"/>
          </p:cNvSpPr>
          <p:nvPr>
            <p:ph type="body" sz="quarter" idx="13"/>
          </p:nvPr>
        </p:nvSpPr>
        <p:spPr/>
        <p:txBody>
          <a:bodyPr>
            <a:normAutofit fontScale="92500"/>
          </a:bodyPr>
          <a:lstStyle/>
          <a:p>
            <a:r>
              <a:rPr lang="en-US"/>
              <a:t>Prepare, Protect, and Inspect</a:t>
            </a:r>
          </a:p>
        </p:txBody>
      </p:sp>
      <p:pic>
        <p:nvPicPr>
          <p:cNvPr id="5" name="Picture 4">
            <a:extLst>
              <a:ext uri="{FF2B5EF4-FFF2-40B4-BE49-F238E27FC236}">
                <a16:creationId xmlns:a16="http://schemas.microsoft.com/office/drawing/2014/main" id="{9290F26D-2BCD-48DE-8139-8496E48262EF}"/>
              </a:ext>
            </a:extLst>
          </p:cNvPr>
          <p:cNvPicPr>
            <a:picLocks noChangeAspect="1"/>
          </p:cNvPicPr>
          <p:nvPr/>
        </p:nvPicPr>
        <p:blipFill>
          <a:blip r:embed="rId3"/>
          <a:stretch>
            <a:fillRect/>
          </a:stretch>
        </p:blipFill>
        <p:spPr>
          <a:xfrm>
            <a:off x="7506449" y="3214039"/>
            <a:ext cx="2181914" cy="2911457"/>
          </a:xfrm>
          <a:prstGeom prst="rect">
            <a:avLst/>
          </a:prstGeom>
        </p:spPr>
      </p:pic>
      <p:sp>
        <p:nvSpPr>
          <p:cNvPr id="6" name="Content Placeholder 3">
            <a:extLst>
              <a:ext uri="{FF2B5EF4-FFF2-40B4-BE49-F238E27FC236}">
                <a16:creationId xmlns:a16="http://schemas.microsoft.com/office/drawing/2014/main" id="{04BFA308-DF07-4595-9087-5042F31ACAD6}"/>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1734185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a:normAutofit/>
          </a:bodyPr>
          <a:lstStyle/>
          <a:p>
            <a:r>
              <a:rPr lang="en-US" sz="3600"/>
              <a:t>5 Things you should do to stay safe </a:t>
            </a:r>
          </a:p>
        </p:txBody>
      </p:sp>
      <p:pic>
        <p:nvPicPr>
          <p:cNvPr id="5" name="5 Things You Should Know to Stay Safe in a Trench">
            <a:hlinkClick r:id="" action="ppaction://media"/>
            <a:extLst>
              <a:ext uri="{FF2B5EF4-FFF2-40B4-BE49-F238E27FC236}">
                <a16:creationId xmlns:a16="http://schemas.microsoft.com/office/drawing/2014/main" id="{1213541B-4446-470E-8241-B27495E83C23}"/>
              </a:ext>
            </a:extLst>
          </p:cNvPr>
          <p:cNvPicPr>
            <a:picLocks noGrp="1" noChangeAspect="1"/>
          </p:cNvPicPr>
          <p:nvPr>
            <p:ph sz="quarter" idx="14"/>
            <a:videoFile r:link="rId2"/>
            <p:extLst>
              <p:ext uri="{DAA4B4D4-6D71-4841-9C94-3DE7FCFB9230}">
                <p14:media xmlns:p14="http://schemas.microsoft.com/office/powerpoint/2010/main" r:embed="rId1"/>
              </p:ext>
            </p:extLst>
          </p:nvPr>
        </p:nvPicPr>
        <p:blipFill>
          <a:blip r:embed="rId5"/>
          <a:stretch>
            <a:fillRect/>
          </a:stretch>
        </p:blipFill>
        <p:spPr>
          <a:xfrm>
            <a:off x="2100685" y="1506900"/>
            <a:ext cx="7990629" cy="4487500"/>
          </a:xfrm>
        </p:spPr>
      </p:pic>
      <p:sp>
        <p:nvSpPr>
          <p:cNvPr id="4" name="Content Placeholder 3">
            <a:extLst>
              <a:ext uri="{FF2B5EF4-FFF2-40B4-BE49-F238E27FC236}">
                <a16:creationId xmlns:a16="http://schemas.microsoft.com/office/drawing/2014/main" id="{414EAFB9-39D5-41A5-8240-E1A6E5715934}"/>
              </a:ext>
            </a:extLst>
          </p:cNvPr>
          <p:cNvSpPr txBox="1">
            <a:spLocks/>
          </p:cNvSpPr>
          <p:nvPr/>
        </p:nvSpPr>
        <p:spPr>
          <a:xfrm>
            <a:off x="730568" y="650430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Introduction</a:t>
            </a:r>
          </a:p>
        </p:txBody>
      </p:sp>
    </p:spTree>
    <p:extLst>
      <p:ext uri="{BB962C8B-B14F-4D97-AF65-F5344CB8AC3E}">
        <p14:creationId xmlns:p14="http://schemas.microsoft.com/office/powerpoint/2010/main" val="165813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3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p:txBody>
          <a:bodyPr/>
          <a:lstStyle/>
          <a:p>
            <a:pPr marL="0" indent="0">
              <a:buNone/>
            </a:pPr>
            <a:r>
              <a:rPr lang="en-US" sz="9600" b="1"/>
              <a:t>1</a:t>
            </a:r>
            <a:r>
              <a:rPr lang="en-US" sz="9600"/>
              <a:t> </a:t>
            </a:r>
            <a:r>
              <a:rPr lang="en-US"/>
              <a:t> </a:t>
            </a:r>
            <a:r>
              <a:rPr lang="en-US" sz="2800"/>
              <a:t>Ensure there’s a safe way to enter and exit.</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a:normAutofit/>
          </a:bodyPr>
          <a:lstStyle/>
          <a:p>
            <a:r>
              <a:rPr lang="en-US" sz="3600"/>
              <a:t>5 Things you should do to stay safe </a:t>
            </a:r>
          </a:p>
        </p:txBody>
      </p:sp>
      <p:pic>
        <p:nvPicPr>
          <p:cNvPr id="5" name="Picture 4">
            <a:extLst>
              <a:ext uri="{FF2B5EF4-FFF2-40B4-BE49-F238E27FC236}">
                <a16:creationId xmlns:a16="http://schemas.microsoft.com/office/drawing/2014/main" id="{51A65D45-4DD0-4492-AE83-0A0CD123BEE8}"/>
              </a:ext>
            </a:extLst>
          </p:cNvPr>
          <p:cNvPicPr>
            <a:picLocks noChangeAspect="1"/>
          </p:cNvPicPr>
          <p:nvPr/>
        </p:nvPicPr>
        <p:blipFill>
          <a:blip r:embed="rId3"/>
          <a:stretch>
            <a:fillRect/>
          </a:stretch>
        </p:blipFill>
        <p:spPr>
          <a:xfrm>
            <a:off x="6764518" y="3785418"/>
            <a:ext cx="5025762" cy="2012135"/>
          </a:xfrm>
          <a:prstGeom prst="rect">
            <a:avLst/>
          </a:prstGeom>
        </p:spPr>
      </p:pic>
      <p:sp>
        <p:nvSpPr>
          <p:cNvPr id="6" name="Content Placeholder 3">
            <a:extLst>
              <a:ext uri="{FF2B5EF4-FFF2-40B4-BE49-F238E27FC236}">
                <a16:creationId xmlns:a16="http://schemas.microsoft.com/office/drawing/2014/main" id="{B5627F2A-B644-4FE9-BC08-854EBC9A9ED4}"/>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12256406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p:txBody>
          <a:bodyPr/>
          <a:lstStyle/>
          <a:p>
            <a:pPr marL="0" indent="0">
              <a:buNone/>
            </a:pPr>
            <a:r>
              <a:rPr lang="en-US" sz="9600" b="1"/>
              <a:t>2</a:t>
            </a:r>
            <a:r>
              <a:rPr lang="en-US"/>
              <a:t>  </a:t>
            </a:r>
            <a:r>
              <a:rPr lang="en-US" sz="2800"/>
              <a:t>Trenches must have cave-in  protection</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a:normAutofit/>
          </a:bodyPr>
          <a:lstStyle/>
          <a:p>
            <a:r>
              <a:rPr lang="en-US" sz="3600"/>
              <a:t>5 Things you should do to stay safe </a:t>
            </a:r>
          </a:p>
        </p:txBody>
      </p:sp>
      <p:pic>
        <p:nvPicPr>
          <p:cNvPr id="5" name="Picture 4">
            <a:extLst>
              <a:ext uri="{FF2B5EF4-FFF2-40B4-BE49-F238E27FC236}">
                <a16:creationId xmlns:a16="http://schemas.microsoft.com/office/drawing/2014/main" id="{95AE2488-3102-433D-8E4E-7C62064A1BD6}"/>
              </a:ext>
            </a:extLst>
          </p:cNvPr>
          <p:cNvPicPr>
            <a:picLocks noChangeAspect="1"/>
          </p:cNvPicPr>
          <p:nvPr/>
        </p:nvPicPr>
        <p:blipFill>
          <a:blip r:embed="rId3"/>
          <a:stretch>
            <a:fillRect/>
          </a:stretch>
        </p:blipFill>
        <p:spPr>
          <a:xfrm>
            <a:off x="7079226" y="3623957"/>
            <a:ext cx="4577802" cy="2204204"/>
          </a:xfrm>
          <a:prstGeom prst="rect">
            <a:avLst/>
          </a:prstGeom>
        </p:spPr>
      </p:pic>
      <p:sp>
        <p:nvSpPr>
          <p:cNvPr id="6" name="Content Placeholder 3">
            <a:extLst>
              <a:ext uri="{FF2B5EF4-FFF2-40B4-BE49-F238E27FC236}">
                <a16:creationId xmlns:a16="http://schemas.microsoft.com/office/drawing/2014/main" id="{16DE426B-421A-41C4-8A5F-BE4CFEBFAB4A}"/>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21443434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p:txBody>
          <a:bodyPr>
            <a:normAutofit/>
          </a:bodyPr>
          <a:lstStyle/>
          <a:p>
            <a:pPr marL="0" indent="0">
              <a:buNone/>
            </a:pPr>
            <a:r>
              <a:rPr lang="en-US" sz="9600" b="1"/>
              <a:t>3</a:t>
            </a:r>
            <a:r>
              <a:rPr lang="en-US" sz="2800"/>
              <a:t> Keep materials away from  the edge of the trench</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a:normAutofit/>
          </a:bodyPr>
          <a:lstStyle/>
          <a:p>
            <a:r>
              <a:rPr lang="en-US" sz="3600"/>
              <a:t>5 Things you should do to stay safe </a:t>
            </a:r>
          </a:p>
        </p:txBody>
      </p:sp>
      <p:pic>
        <p:nvPicPr>
          <p:cNvPr id="5" name="Picture 4">
            <a:extLst>
              <a:ext uri="{FF2B5EF4-FFF2-40B4-BE49-F238E27FC236}">
                <a16:creationId xmlns:a16="http://schemas.microsoft.com/office/drawing/2014/main" id="{65771921-DE63-4D66-87AF-9BCA0012AAC1}"/>
              </a:ext>
            </a:extLst>
          </p:cNvPr>
          <p:cNvPicPr>
            <a:picLocks noChangeAspect="1"/>
          </p:cNvPicPr>
          <p:nvPr/>
        </p:nvPicPr>
        <p:blipFill>
          <a:blip r:embed="rId3"/>
          <a:stretch>
            <a:fillRect/>
          </a:stretch>
        </p:blipFill>
        <p:spPr>
          <a:xfrm>
            <a:off x="6906275" y="3307985"/>
            <a:ext cx="4377128" cy="2520176"/>
          </a:xfrm>
          <a:prstGeom prst="rect">
            <a:avLst/>
          </a:prstGeom>
        </p:spPr>
      </p:pic>
      <p:sp>
        <p:nvSpPr>
          <p:cNvPr id="6" name="Content Placeholder 3">
            <a:extLst>
              <a:ext uri="{FF2B5EF4-FFF2-40B4-BE49-F238E27FC236}">
                <a16:creationId xmlns:a16="http://schemas.microsoft.com/office/drawing/2014/main" id="{6CEB41EB-57BC-4509-9B1A-59BCC42C32B1}"/>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6029644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p:txBody>
          <a:bodyPr/>
          <a:lstStyle/>
          <a:p>
            <a:pPr marL="0" indent="0">
              <a:buNone/>
            </a:pPr>
            <a:r>
              <a:rPr lang="en-US" sz="9600" b="1"/>
              <a:t>4</a:t>
            </a:r>
            <a:r>
              <a:rPr lang="en-US"/>
              <a:t>  </a:t>
            </a:r>
            <a:r>
              <a:rPr lang="en-US" sz="2800"/>
              <a:t>Look for standing water or other hazards.</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a:normAutofit/>
          </a:bodyPr>
          <a:lstStyle/>
          <a:p>
            <a:r>
              <a:rPr lang="en-US" sz="3600"/>
              <a:t>5 Things you should do to stay safe </a:t>
            </a:r>
          </a:p>
        </p:txBody>
      </p:sp>
      <p:pic>
        <p:nvPicPr>
          <p:cNvPr id="5" name="Picture 4">
            <a:extLst>
              <a:ext uri="{FF2B5EF4-FFF2-40B4-BE49-F238E27FC236}">
                <a16:creationId xmlns:a16="http://schemas.microsoft.com/office/drawing/2014/main" id="{551C12FC-2512-428C-8B95-40B209DFB431}"/>
              </a:ext>
            </a:extLst>
          </p:cNvPr>
          <p:cNvPicPr>
            <a:picLocks noChangeAspect="1"/>
          </p:cNvPicPr>
          <p:nvPr/>
        </p:nvPicPr>
        <p:blipFill>
          <a:blip r:embed="rId3"/>
          <a:stretch>
            <a:fillRect/>
          </a:stretch>
        </p:blipFill>
        <p:spPr>
          <a:xfrm>
            <a:off x="6096000" y="3554675"/>
            <a:ext cx="5344719" cy="2124137"/>
          </a:xfrm>
          <a:prstGeom prst="rect">
            <a:avLst/>
          </a:prstGeom>
        </p:spPr>
      </p:pic>
      <p:sp>
        <p:nvSpPr>
          <p:cNvPr id="6" name="Content Placeholder 3">
            <a:extLst>
              <a:ext uri="{FF2B5EF4-FFF2-40B4-BE49-F238E27FC236}">
                <a16:creationId xmlns:a16="http://schemas.microsoft.com/office/drawing/2014/main" id="{AAD61B93-84C2-4585-803C-794DE56CDB75}"/>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3402415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0" indent="0">
              <a:lnSpc>
                <a:spcPct val="100000"/>
              </a:lnSpc>
              <a:spcBef>
                <a:spcPts val="600"/>
              </a:spcBef>
              <a:buNone/>
            </a:pPr>
            <a:r>
              <a:rPr lang="en-US" altLang="en-US" sz="2400" dirty="0"/>
              <a:t>The training will review OSHA trenching &amp; excavation standards, industry best practices, and resources for additional trenching &amp; excavation safety assistance.  The training will provide information to employers and employees who need to know the following: </a:t>
            </a:r>
          </a:p>
          <a:p>
            <a:pPr marL="0" indent="0">
              <a:lnSpc>
                <a:spcPct val="100000"/>
              </a:lnSpc>
              <a:spcBef>
                <a:spcPts val="600"/>
              </a:spcBef>
              <a:buNone/>
            </a:pPr>
            <a:endParaRPr lang="en-US" altLang="en-US" sz="2400" dirty="0"/>
          </a:p>
          <a:p>
            <a:r>
              <a:rPr lang="en-US" sz="2400" dirty="0"/>
              <a:t>The Trenching &amp; Excavation Problem</a:t>
            </a:r>
          </a:p>
          <a:p>
            <a:r>
              <a:rPr lang="en-US" sz="2400" dirty="0"/>
              <a:t>OSHA’s Basic Message on Trenching &amp; Excavation Safety </a:t>
            </a:r>
          </a:p>
          <a:p>
            <a:r>
              <a:rPr lang="en-US" sz="2400" dirty="0"/>
              <a:t>Utilities Protection</a:t>
            </a:r>
          </a:p>
          <a:p>
            <a:r>
              <a:rPr lang="en-US" sz="2400" dirty="0"/>
              <a:t>Hazards </a:t>
            </a:r>
          </a:p>
          <a:p>
            <a:r>
              <a:rPr lang="en-US" sz="2400" dirty="0"/>
              <a:t>Soil Testing and Classification</a:t>
            </a:r>
            <a:endParaRPr lang="en-US" altLang="en-US" sz="2400" dirty="0"/>
          </a:p>
          <a:p>
            <a:pPr marL="0" indent="0">
              <a:lnSpc>
                <a:spcPct val="120000"/>
              </a:lnSpc>
              <a:spcBef>
                <a:spcPts val="600"/>
              </a:spcBef>
              <a:buNone/>
            </a:pPr>
            <a:endParaRPr lang="en-US" altLang="en-US" sz="1000" dirty="0"/>
          </a:p>
          <a:p>
            <a:pPr>
              <a:lnSpc>
                <a:spcPct val="110000"/>
              </a:lnSpc>
              <a:spcBef>
                <a:spcPts val="600"/>
              </a:spcBef>
            </a:pPr>
            <a:endParaRPr lang="en-US" altLang="en-US" sz="2400" dirty="0"/>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a:t>Overall Learning Objectives</a:t>
            </a:r>
          </a:p>
        </p:txBody>
      </p:sp>
      <p:sp>
        <p:nvSpPr>
          <p:cNvPr id="7" name="Content Placeholder 3">
            <a:extLst>
              <a:ext uri="{FF2B5EF4-FFF2-40B4-BE49-F238E27FC236}">
                <a16:creationId xmlns:a16="http://schemas.microsoft.com/office/drawing/2014/main" id="{9900EE81-9E79-4AFC-96F2-1853672050D7}"/>
              </a:ext>
            </a:extLst>
          </p:cNvPr>
          <p:cNvSpPr>
            <a:spLocks noGrp="1"/>
          </p:cNvSpPr>
          <p:nvPr>
            <p:ph sz="quarter" idx="14"/>
          </p:nvPr>
        </p:nvSpPr>
        <p:spPr>
          <a:xfrm>
            <a:off x="659448" y="6504305"/>
            <a:ext cx="4333875" cy="246063"/>
          </a:xfrm>
        </p:spPr>
        <p:txBody>
          <a:bodyPr/>
          <a:lstStyle/>
          <a:p>
            <a:r>
              <a:rPr lang="en-US"/>
              <a:t>Introduction</a:t>
            </a:r>
          </a:p>
        </p:txBody>
      </p:sp>
    </p:spTree>
    <p:extLst>
      <p:ext uri="{BB962C8B-B14F-4D97-AF65-F5344CB8AC3E}">
        <p14:creationId xmlns:p14="http://schemas.microsoft.com/office/powerpoint/2010/main" val="1363166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F22DC8-7607-4E62-A20C-277562EF6EF5}"/>
              </a:ext>
            </a:extLst>
          </p:cNvPr>
          <p:cNvSpPr>
            <a:spLocks noGrp="1"/>
          </p:cNvSpPr>
          <p:nvPr>
            <p:ph type="body" sz="quarter" idx="10"/>
          </p:nvPr>
        </p:nvSpPr>
        <p:spPr>
          <a:xfrm>
            <a:off x="1024319" y="1871831"/>
            <a:ext cx="10371267" cy="3310665"/>
          </a:xfrm>
        </p:spPr>
        <p:txBody>
          <a:bodyPr/>
          <a:lstStyle/>
          <a:p>
            <a:pPr marL="0" indent="0">
              <a:buNone/>
            </a:pPr>
            <a:r>
              <a:rPr lang="en-US" sz="9600" b="1"/>
              <a:t>5</a:t>
            </a:r>
            <a:r>
              <a:rPr lang="en-US"/>
              <a:t>  </a:t>
            </a:r>
            <a:r>
              <a:rPr lang="en-US" sz="2800"/>
              <a:t>Never enter a trench unless it has been properly inspected</a:t>
            </a:r>
          </a:p>
        </p:txBody>
      </p:sp>
      <p:sp>
        <p:nvSpPr>
          <p:cNvPr id="3" name="Text Placeholder 2">
            <a:extLst>
              <a:ext uri="{FF2B5EF4-FFF2-40B4-BE49-F238E27FC236}">
                <a16:creationId xmlns:a16="http://schemas.microsoft.com/office/drawing/2014/main" id="{73010B92-D573-48E6-97C7-FAFEF15E828D}"/>
              </a:ext>
            </a:extLst>
          </p:cNvPr>
          <p:cNvSpPr>
            <a:spLocks noGrp="1"/>
          </p:cNvSpPr>
          <p:nvPr>
            <p:ph type="body" sz="quarter" idx="13"/>
          </p:nvPr>
        </p:nvSpPr>
        <p:spPr/>
        <p:txBody>
          <a:bodyPr>
            <a:normAutofit/>
          </a:bodyPr>
          <a:lstStyle/>
          <a:p>
            <a:r>
              <a:rPr lang="en-US" sz="3600"/>
              <a:t>5 Things you should do to stay safe </a:t>
            </a:r>
          </a:p>
        </p:txBody>
      </p:sp>
      <p:pic>
        <p:nvPicPr>
          <p:cNvPr id="5" name="Picture 4">
            <a:extLst>
              <a:ext uri="{FF2B5EF4-FFF2-40B4-BE49-F238E27FC236}">
                <a16:creationId xmlns:a16="http://schemas.microsoft.com/office/drawing/2014/main" id="{9FF0F551-6F7E-47B0-8085-2FC8C301F222}"/>
              </a:ext>
            </a:extLst>
          </p:cNvPr>
          <p:cNvPicPr>
            <a:picLocks noChangeAspect="1"/>
          </p:cNvPicPr>
          <p:nvPr/>
        </p:nvPicPr>
        <p:blipFill>
          <a:blip r:embed="rId3"/>
          <a:stretch>
            <a:fillRect/>
          </a:stretch>
        </p:blipFill>
        <p:spPr>
          <a:xfrm>
            <a:off x="5688328" y="3726426"/>
            <a:ext cx="5707258" cy="1977423"/>
          </a:xfrm>
          <a:prstGeom prst="rect">
            <a:avLst/>
          </a:prstGeom>
        </p:spPr>
      </p:pic>
      <p:sp>
        <p:nvSpPr>
          <p:cNvPr id="6" name="Content Placeholder 3">
            <a:extLst>
              <a:ext uri="{FF2B5EF4-FFF2-40B4-BE49-F238E27FC236}">
                <a16:creationId xmlns:a16="http://schemas.microsoft.com/office/drawing/2014/main" id="{A6924387-2535-4B19-8C3A-5EC9C9A97F65}"/>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16410490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3B0F7A-C591-42E8-83C8-0915B79D6A06}"/>
              </a:ext>
            </a:extLst>
          </p:cNvPr>
          <p:cNvSpPr>
            <a:spLocks noGrp="1"/>
          </p:cNvSpPr>
          <p:nvPr>
            <p:ph type="body" sz="quarter" idx="10"/>
          </p:nvPr>
        </p:nvSpPr>
        <p:spPr/>
        <p:txBody>
          <a:bodyPr>
            <a:normAutofit/>
          </a:bodyPr>
          <a:lstStyle/>
          <a:p>
            <a:endParaRPr lang="en-US" sz="2800"/>
          </a:p>
          <a:p>
            <a:r>
              <a:rPr lang="en-US" sz="2800"/>
              <a:t>Slope It</a:t>
            </a:r>
          </a:p>
          <a:p>
            <a:r>
              <a:rPr lang="en-US" sz="2800"/>
              <a:t>Shore It</a:t>
            </a:r>
          </a:p>
          <a:p>
            <a:r>
              <a:rPr lang="en-US" sz="2800"/>
              <a:t>Shield It</a:t>
            </a:r>
          </a:p>
          <a:p>
            <a:r>
              <a:rPr lang="en-US" sz="2800"/>
              <a:t>Stay Out Of It</a:t>
            </a:r>
          </a:p>
        </p:txBody>
      </p:sp>
      <p:sp>
        <p:nvSpPr>
          <p:cNvPr id="3" name="Text Placeholder 2">
            <a:extLst>
              <a:ext uri="{FF2B5EF4-FFF2-40B4-BE49-F238E27FC236}">
                <a16:creationId xmlns:a16="http://schemas.microsoft.com/office/drawing/2014/main" id="{9D3D1788-E786-42BD-9A1F-023308FF78BF}"/>
              </a:ext>
            </a:extLst>
          </p:cNvPr>
          <p:cNvSpPr>
            <a:spLocks noGrp="1"/>
          </p:cNvSpPr>
          <p:nvPr>
            <p:ph type="body" sz="quarter" idx="13"/>
          </p:nvPr>
        </p:nvSpPr>
        <p:spPr/>
        <p:txBody>
          <a:bodyPr>
            <a:normAutofit fontScale="70000" lnSpcReduction="20000"/>
          </a:bodyPr>
          <a:lstStyle/>
          <a:p>
            <a:r>
              <a:rPr lang="en-US"/>
              <a:t>Slope It, Shore It, Shield It, or </a:t>
            </a:r>
          </a:p>
          <a:p>
            <a:r>
              <a:rPr lang="en-US"/>
              <a:t>Stay Out of It</a:t>
            </a:r>
          </a:p>
        </p:txBody>
      </p:sp>
      <p:pic>
        <p:nvPicPr>
          <p:cNvPr id="6" name="Picture 5">
            <a:extLst>
              <a:ext uri="{FF2B5EF4-FFF2-40B4-BE49-F238E27FC236}">
                <a16:creationId xmlns:a16="http://schemas.microsoft.com/office/drawing/2014/main" id="{EA5646AA-BF53-4F0B-B543-B36E29941A82}"/>
              </a:ext>
            </a:extLst>
          </p:cNvPr>
          <p:cNvPicPr>
            <a:picLocks noChangeAspect="1"/>
          </p:cNvPicPr>
          <p:nvPr/>
        </p:nvPicPr>
        <p:blipFill>
          <a:blip r:embed="rId3"/>
          <a:stretch>
            <a:fillRect/>
          </a:stretch>
        </p:blipFill>
        <p:spPr>
          <a:xfrm>
            <a:off x="7459895" y="1418090"/>
            <a:ext cx="3837644" cy="4218146"/>
          </a:xfrm>
          <a:prstGeom prst="rect">
            <a:avLst/>
          </a:prstGeom>
        </p:spPr>
      </p:pic>
      <p:sp>
        <p:nvSpPr>
          <p:cNvPr id="7" name="Content Placeholder 3">
            <a:extLst>
              <a:ext uri="{FF2B5EF4-FFF2-40B4-BE49-F238E27FC236}">
                <a16:creationId xmlns:a16="http://schemas.microsoft.com/office/drawing/2014/main" id="{80F75E71-ACEB-4645-AD16-43D6DB72ED16}"/>
              </a:ext>
            </a:extLst>
          </p:cNvPr>
          <p:cNvSpPr>
            <a:spLocks noGrp="1"/>
          </p:cNvSpPr>
          <p:nvPr>
            <p:ph sz="quarter" idx="14"/>
          </p:nvPr>
        </p:nvSpPr>
        <p:spPr>
          <a:xfrm>
            <a:off x="730568" y="6504305"/>
            <a:ext cx="4333875" cy="246063"/>
          </a:xfrm>
        </p:spPr>
        <p:txBody>
          <a:bodyPr/>
          <a:lstStyle/>
          <a:p>
            <a:r>
              <a:rPr lang="en-US"/>
              <a:t>Introduction</a:t>
            </a:r>
          </a:p>
        </p:txBody>
      </p:sp>
      <p:pic>
        <p:nvPicPr>
          <p:cNvPr id="2050" name="Picture 2" descr="SLOPE IT. SHORE IT. SHIELD IT. – OSHA Safety Compliance Training for the  Workplace in California Nevada Arizona Hawaii &amp; Guam">
            <a:extLst>
              <a:ext uri="{FF2B5EF4-FFF2-40B4-BE49-F238E27FC236}">
                <a16:creationId xmlns:a16="http://schemas.microsoft.com/office/drawing/2014/main" id="{52771055-4956-4AA9-9671-9E98C5EBB0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0562" y="2179375"/>
            <a:ext cx="2857500" cy="2695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4015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body" sz="quarter" idx="13"/>
          </p:nvPr>
        </p:nvSpPr>
        <p:spPr/>
        <p:txBody>
          <a:bodyPr/>
          <a:lstStyle/>
          <a:p>
            <a:r>
              <a:rPr lang="en-US"/>
              <a:t>Questions?</a:t>
            </a:r>
          </a:p>
        </p:txBody>
      </p:sp>
      <p:sp>
        <p:nvSpPr>
          <p:cNvPr id="4" name="Content Placeholder 3">
            <a:extLst>
              <a:ext uri="{FF2B5EF4-FFF2-40B4-BE49-F238E27FC236}">
                <a16:creationId xmlns:a16="http://schemas.microsoft.com/office/drawing/2014/main" id="{514D516E-8A4C-40C2-ABA0-85D8C0C162C0}"/>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11040968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r>
              <a:rPr lang="en-US" sz="2400" dirty="0"/>
              <a:t>Protective Systems </a:t>
            </a:r>
          </a:p>
          <a:p>
            <a:r>
              <a:rPr lang="en-US" sz="2400" dirty="0"/>
              <a:t>Managing Trenches &amp; Excavations</a:t>
            </a:r>
          </a:p>
          <a:p>
            <a:pPr marL="0" indent="0">
              <a:lnSpc>
                <a:spcPct val="100000"/>
              </a:lnSpc>
              <a:spcBef>
                <a:spcPts val="600"/>
              </a:spcBef>
              <a:buNone/>
            </a:pPr>
            <a:endParaRPr lang="en-US" altLang="en-US" sz="2400" dirty="0"/>
          </a:p>
          <a:p>
            <a:pPr marL="0" indent="0">
              <a:lnSpc>
                <a:spcPct val="120000"/>
              </a:lnSpc>
              <a:spcBef>
                <a:spcPts val="600"/>
              </a:spcBef>
              <a:buNone/>
            </a:pPr>
            <a:endParaRPr lang="en-US" altLang="en-US" sz="1000" dirty="0"/>
          </a:p>
          <a:p>
            <a:pPr>
              <a:lnSpc>
                <a:spcPct val="110000"/>
              </a:lnSpc>
              <a:spcBef>
                <a:spcPts val="600"/>
              </a:spcBef>
            </a:pPr>
            <a:endParaRPr lang="en-US" altLang="en-US" sz="2400" dirty="0"/>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a:t>Overall Learning Objectives</a:t>
            </a:r>
          </a:p>
        </p:txBody>
      </p:sp>
      <p:sp>
        <p:nvSpPr>
          <p:cNvPr id="7" name="Content Placeholder 3">
            <a:extLst>
              <a:ext uri="{FF2B5EF4-FFF2-40B4-BE49-F238E27FC236}">
                <a16:creationId xmlns:a16="http://schemas.microsoft.com/office/drawing/2014/main" id="{9900EE81-9E79-4AFC-96F2-1853672050D7}"/>
              </a:ext>
            </a:extLst>
          </p:cNvPr>
          <p:cNvSpPr>
            <a:spLocks noGrp="1"/>
          </p:cNvSpPr>
          <p:nvPr>
            <p:ph sz="quarter" idx="14"/>
          </p:nvPr>
        </p:nvSpPr>
        <p:spPr>
          <a:xfrm>
            <a:off x="659448" y="6504305"/>
            <a:ext cx="4333875" cy="246063"/>
          </a:xfrm>
        </p:spPr>
        <p:txBody>
          <a:bodyPr/>
          <a:lstStyle/>
          <a:p>
            <a:r>
              <a:rPr lang="en-US"/>
              <a:t>Introduction</a:t>
            </a:r>
          </a:p>
        </p:txBody>
      </p:sp>
    </p:spTree>
    <p:extLst>
      <p:ext uri="{BB962C8B-B14F-4D97-AF65-F5344CB8AC3E}">
        <p14:creationId xmlns:p14="http://schemas.microsoft.com/office/powerpoint/2010/main" val="2291578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9880054" cy="4519747"/>
          </a:xfrm>
        </p:spPr>
        <p:txBody>
          <a:bodyPr>
            <a:normAutofit/>
          </a:bodyPr>
          <a:lstStyle/>
          <a:p>
            <a:pPr marL="0" indent="0" algn="ctr">
              <a:lnSpc>
                <a:spcPct val="110000"/>
              </a:lnSpc>
              <a:spcBef>
                <a:spcPts val="600"/>
              </a:spcBef>
              <a:buNone/>
            </a:pPr>
            <a:endParaRPr lang="en-US" sz="2400"/>
          </a:p>
          <a:p>
            <a:pPr marL="0" indent="0" algn="ctr">
              <a:lnSpc>
                <a:spcPct val="110000"/>
              </a:lnSpc>
              <a:spcBef>
                <a:spcPts val="600"/>
              </a:spcBef>
              <a:buNone/>
            </a:pPr>
            <a:endParaRPr lang="en-US" sz="2400"/>
          </a:p>
          <a:p>
            <a:pPr marL="0" indent="0" algn="ctr">
              <a:lnSpc>
                <a:spcPct val="110000"/>
              </a:lnSpc>
              <a:spcBef>
                <a:spcPts val="600"/>
              </a:spcBef>
              <a:buNone/>
            </a:pPr>
            <a:endParaRPr lang="en-US" sz="2400"/>
          </a:p>
          <a:p>
            <a:pPr marL="0" indent="0" algn="ctr">
              <a:lnSpc>
                <a:spcPct val="110000"/>
              </a:lnSpc>
              <a:spcBef>
                <a:spcPts val="600"/>
              </a:spcBef>
              <a:buNone/>
            </a:pPr>
            <a:r>
              <a:rPr lang="en-US" sz="2400"/>
              <a:t>AGC event speakers may have proprietary interests, including but not limited to, exposure to the industry, increased consultation services, book sales and/or receipt of financial compensation/speaking fees.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a:t>Speaker Disclosure</a:t>
            </a:r>
          </a:p>
        </p:txBody>
      </p:sp>
      <p:sp>
        <p:nvSpPr>
          <p:cNvPr id="7" name="Content Placeholder 3">
            <a:extLst>
              <a:ext uri="{FF2B5EF4-FFF2-40B4-BE49-F238E27FC236}">
                <a16:creationId xmlns:a16="http://schemas.microsoft.com/office/drawing/2014/main" id="{2C01739C-5F2E-4FCC-B815-496F56059862}"/>
              </a:ext>
            </a:extLst>
          </p:cNvPr>
          <p:cNvSpPr>
            <a:spLocks noGrp="1"/>
          </p:cNvSpPr>
          <p:nvPr>
            <p:ph sz="quarter" idx="14"/>
          </p:nvPr>
        </p:nvSpPr>
        <p:spPr>
          <a:xfrm>
            <a:off x="659448" y="6504305"/>
            <a:ext cx="4333875" cy="246063"/>
          </a:xfrm>
        </p:spPr>
        <p:txBody>
          <a:bodyPr/>
          <a:lstStyle/>
          <a:p>
            <a:r>
              <a:rPr lang="en-US"/>
              <a:t>Introduction</a:t>
            </a:r>
          </a:p>
        </p:txBody>
      </p:sp>
    </p:spTree>
    <p:extLst>
      <p:ext uri="{BB962C8B-B14F-4D97-AF65-F5344CB8AC3E}">
        <p14:creationId xmlns:p14="http://schemas.microsoft.com/office/powerpoint/2010/main" val="3811583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0" indent="0">
              <a:lnSpc>
                <a:spcPct val="100000"/>
              </a:lnSpc>
              <a:spcBef>
                <a:spcPts val="600"/>
              </a:spcBef>
              <a:buNone/>
            </a:pPr>
            <a:r>
              <a:rPr lang="en-US" altLang="en-US" sz="2400" b="1" dirty="0"/>
              <a:t>You have the right to:</a:t>
            </a:r>
          </a:p>
          <a:p>
            <a:pPr>
              <a:lnSpc>
                <a:spcPct val="100000"/>
              </a:lnSpc>
              <a:spcBef>
                <a:spcPts val="600"/>
              </a:spcBef>
              <a:spcAft>
                <a:spcPts val="1200"/>
              </a:spcAft>
            </a:pPr>
            <a:r>
              <a:rPr lang="en-US" altLang="en-US" sz="2400" dirty="0"/>
              <a:t>A safe and healthful workplace </a:t>
            </a:r>
          </a:p>
          <a:p>
            <a:pPr>
              <a:lnSpc>
                <a:spcPct val="100000"/>
              </a:lnSpc>
              <a:spcBef>
                <a:spcPts val="600"/>
              </a:spcBef>
              <a:spcAft>
                <a:spcPts val="1200"/>
              </a:spcAft>
            </a:pPr>
            <a:r>
              <a:rPr lang="en-US" altLang="en-US" sz="2400" dirty="0"/>
              <a:t>Know about hazardous chemicals</a:t>
            </a:r>
          </a:p>
          <a:p>
            <a:pPr>
              <a:lnSpc>
                <a:spcPct val="100000"/>
              </a:lnSpc>
              <a:spcBef>
                <a:spcPts val="600"/>
              </a:spcBef>
              <a:spcAft>
                <a:spcPts val="1200"/>
              </a:spcAft>
            </a:pPr>
            <a:r>
              <a:rPr lang="en-US" altLang="en-US" sz="2400" dirty="0"/>
              <a:t>Information about injuries and illnesses in your workplace </a:t>
            </a:r>
          </a:p>
          <a:p>
            <a:pPr>
              <a:lnSpc>
                <a:spcPct val="100000"/>
              </a:lnSpc>
              <a:spcBef>
                <a:spcPts val="600"/>
              </a:spcBef>
              <a:spcAft>
                <a:spcPts val="1200"/>
              </a:spcAft>
            </a:pPr>
            <a:r>
              <a:rPr lang="en-US" altLang="en-US" sz="2400" dirty="0"/>
              <a:t>Complain or request hazard correction from employer </a:t>
            </a:r>
          </a:p>
          <a:p>
            <a:pPr>
              <a:lnSpc>
                <a:spcPct val="100000"/>
              </a:lnSpc>
              <a:spcBef>
                <a:spcPts val="600"/>
              </a:spcBef>
              <a:spcAft>
                <a:spcPts val="1200"/>
              </a:spcAft>
            </a:pPr>
            <a:r>
              <a:rPr lang="en-US" altLang="en-US" sz="2400" dirty="0"/>
              <a:t>Safety &amp; Health Training</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a:t>Your Rights Under OSHA</a:t>
            </a:r>
          </a:p>
        </p:txBody>
      </p:sp>
      <p:sp>
        <p:nvSpPr>
          <p:cNvPr id="7" name="Content Placeholder 3">
            <a:extLst>
              <a:ext uri="{FF2B5EF4-FFF2-40B4-BE49-F238E27FC236}">
                <a16:creationId xmlns:a16="http://schemas.microsoft.com/office/drawing/2014/main" id="{601CBCA9-4584-462C-8E9C-34179CC1E35F}"/>
              </a:ext>
            </a:extLst>
          </p:cNvPr>
          <p:cNvSpPr>
            <a:spLocks noGrp="1"/>
          </p:cNvSpPr>
          <p:nvPr>
            <p:ph sz="quarter" idx="14"/>
          </p:nvPr>
        </p:nvSpPr>
        <p:spPr>
          <a:xfrm>
            <a:off x="659448" y="6504305"/>
            <a:ext cx="4333875" cy="246063"/>
          </a:xfrm>
        </p:spPr>
        <p:txBody>
          <a:bodyPr/>
          <a:lstStyle/>
          <a:p>
            <a:r>
              <a:rPr lang="en-US"/>
              <a:t>Introduction</a:t>
            </a:r>
          </a:p>
        </p:txBody>
      </p:sp>
    </p:spTree>
    <p:extLst>
      <p:ext uri="{BB962C8B-B14F-4D97-AF65-F5344CB8AC3E}">
        <p14:creationId xmlns:p14="http://schemas.microsoft.com/office/powerpoint/2010/main" val="3741192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spcAft>
                <a:spcPts val="1200"/>
              </a:spcAft>
            </a:pPr>
            <a:r>
              <a:rPr lang="en-US" altLang="en-US" sz="2400" dirty="0"/>
              <a:t>Hazard exposure and medical records</a:t>
            </a:r>
          </a:p>
          <a:p>
            <a:pPr>
              <a:lnSpc>
                <a:spcPct val="100000"/>
              </a:lnSpc>
              <a:spcBef>
                <a:spcPts val="600"/>
              </a:spcBef>
              <a:spcAft>
                <a:spcPts val="1200"/>
              </a:spcAft>
            </a:pPr>
            <a:r>
              <a:rPr lang="en-US" altLang="en-US" sz="2400" dirty="0"/>
              <a:t>File a complaint with OSHA</a:t>
            </a:r>
          </a:p>
          <a:p>
            <a:pPr>
              <a:lnSpc>
                <a:spcPct val="100000"/>
              </a:lnSpc>
              <a:spcBef>
                <a:spcPts val="600"/>
              </a:spcBef>
              <a:spcAft>
                <a:spcPts val="1200"/>
              </a:spcAft>
            </a:pPr>
            <a:r>
              <a:rPr lang="en-US" altLang="en-US" sz="2400" dirty="0"/>
              <a:t>Participate in an OSHA inspection</a:t>
            </a:r>
          </a:p>
          <a:p>
            <a:pPr>
              <a:lnSpc>
                <a:spcPct val="100000"/>
              </a:lnSpc>
              <a:spcBef>
                <a:spcPts val="600"/>
              </a:spcBef>
              <a:spcAft>
                <a:spcPts val="1200"/>
              </a:spcAft>
            </a:pPr>
            <a:r>
              <a:rPr lang="en-US" altLang="en-US" sz="2400" dirty="0"/>
              <a:t>Be free from retaliation for exercising safety and health rights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a:t>Your Rights Under OSHA</a:t>
            </a:r>
          </a:p>
        </p:txBody>
      </p:sp>
      <p:sp>
        <p:nvSpPr>
          <p:cNvPr id="7" name="Content Placeholder 3">
            <a:extLst>
              <a:ext uri="{FF2B5EF4-FFF2-40B4-BE49-F238E27FC236}">
                <a16:creationId xmlns:a16="http://schemas.microsoft.com/office/drawing/2014/main" id="{601CBCA9-4584-462C-8E9C-34179CC1E35F}"/>
              </a:ext>
            </a:extLst>
          </p:cNvPr>
          <p:cNvSpPr>
            <a:spLocks noGrp="1"/>
          </p:cNvSpPr>
          <p:nvPr>
            <p:ph sz="quarter" idx="14"/>
          </p:nvPr>
        </p:nvSpPr>
        <p:spPr>
          <a:xfrm>
            <a:off x="659448" y="6504305"/>
            <a:ext cx="4333875" cy="246063"/>
          </a:xfrm>
        </p:spPr>
        <p:txBody>
          <a:bodyPr/>
          <a:lstStyle/>
          <a:p>
            <a:r>
              <a:rPr lang="en-US"/>
              <a:t>Introduction</a:t>
            </a:r>
          </a:p>
        </p:txBody>
      </p:sp>
    </p:spTree>
    <p:extLst>
      <p:ext uri="{BB962C8B-B14F-4D97-AF65-F5344CB8AC3E}">
        <p14:creationId xmlns:p14="http://schemas.microsoft.com/office/powerpoint/2010/main" val="26357001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1AA14B-9A1A-4EB6-A364-EA762763A18F}">
  <ds:schemaRefs>
    <ds:schemaRef ds:uri="http://schemas.microsoft.com/office/2006/metadata/properties"/>
    <ds:schemaRef ds:uri="http://schemas.microsoft.com/office/infopath/2007/PartnerControls"/>
    <ds:schemaRef ds:uri="1c9a19bd-b907-49a7-9695-f54f6a240b79"/>
    <ds:schemaRef ds:uri="422d50a2-91e8-4738-97cd-d5a6a9b90bb7"/>
  </ds:schemaRefs>
</ds:datastoreItem>
</file>

<file path=customXml/itemProps2.xml><?xml version="1.0" encoding="utf-8"?>
<ds:datastoreItem xmlns:ds="http://schemas.openxmlformats.org/officeDocument/2006/customXml" ds:itemID="{F88088AA-0313-4DCE-ADF5-293F1E461AF4}"/>
</file>

<file path=customXml/itemProps3.xml><?xml version="1.0" encoding="utf-8"?>
<ds:datastoreItem xmlns:ds="http://schemas.openxmlformats.org/officeDocument/2006/customXml" ds:itemID="{F4CB3F07-681F-444C-A6D7-1EA9CB0EB63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142</TotalTime>
  <Words>2996</Words>
  <Application>Microsoft Office PowerPoint</Application>
  <PresentationFormat>Widescreen</PresentationFormat>
  <Paragraphs>301</Paragraphs>
  <Slides>52</Slides>
  <Notes>35</Notes>
  <HiddenSlides>0</HiddenSlides>
  <MMClips>2</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52</vt:i4>
      </vt:variant>
    </vt:vector>
  </HeadingPairs>
  <TitlesOfParts>
    <vt:vector size="61" baseType="lpstr">
      <vt:lpstr>Poppins</vt:lpstr>
      <vt:lpstr>Arial</vt:lpstr>
      <vt:lpstr>Nunito Light</vt:lpstr>
      <vt:lpstr>Nunito</vt:lpstr>
      <vt:lpstr>Calibri</vt:lpstr>
      <vt:lpstr>Nunito ExtraLight</vt:lpstr>
      <vt:lpstr>Office Theme</vt:lpstr>
      <vt:lpstr>1_Office Theme</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16</cp:revision>
  <cp:lastPrinted>2020-03-03T16:06:55Z</cp:lastPrinted>
  <dcterms:created xsi:type="dcterms:W3CDTF">2019-05-30T18:50:33Z</dcterms:created>
  <dcterms:modified xsi:type="dcterms:W3CDTF">2022-03-04T14:21:16Z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ies>
</file>