
<file path=[Content_Types].xml><?xml version="1.0" encoding="utf-8"?>
<Types xmlns="http://schemas.openxmlformats.org/package/2006/content-types">
  <Default Extension="fntdata" ContentType="application/x-fontdata"/>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mv" ContentType="video/x-ms-wm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44"/>
  </p:notesMasterIdLst>
  <p:handoutMasterIdLst>
    <p:handoutMasterId r:id="rId45"/>
  </p:handoutMasterIdLst>
  <p:sldIdLst>
    <p:sldId id="257" r:id="rId5"/>
    <p:sldId id="321" r:id="rId6"/>
    <p:sldId id="296" r:id="rId7"/>
    <p:sldId id="276" r:id="rId8"/>
    <p:sldId id="290" r:id="rId9"/>
    <p:sldId id="291" r:id="rId10"/>
    <p:sldId id="292" r:id="rId11"/>
    <p:sldId id="297" r:id="rId12"/>
    <p:sldId id="293" r:id="rId13"/>
    <p:sldId id="294" r:id="rId14"/>
    <p:sldId id="267" r:id="rId15"/>
    <p:sldId id="277" r:id="rId16"/>
    <p:sldId id="310" r:id="rId17"/>
    <p:sldId id="278" r:id="rId18"/>
    <p:sldId id="312" r:id="rId19"/>
    <p:sldId id="300" r:id="rId20"/>
    <p:sldId id="305" r:id="rId21"/>
    <p:sldId id="301" r:id="rId22"/>
    <p:sldId id="302" r:id="rId23"/>
    <p:sldId id="313" r:id="rId24"/>
    <p:sldId id="281" r:id="rId25"/>
    <p:sldId id="299" r:id="rId26"/>
    <p:sldId id="268" r:id="rId27"/>
    <p:sldId id="295" r:id="rId28"/>
    <p:sldId id="318" r:id="rId29"/>
    <p:sldId id="320" r:id="rId30"/>
    <p:sldId id="280" r:id="rId31"/>
    <p:sldId id="311" r:id="rId32"/>
    <p:sldId id="282" r:id="rId33"/>
    <p:sldId id="306" r:id="rId34"/>
    <p:sldId id="307" r:id="rId35"/>
    <p:sldId id="308" r:id="rId36"/>
    <p:sldId id="298" r:id="rId37"/>
    <p:sldId id="317" r:id="rId38"/>
    <p:sldId id="266" r:id="rId39"/>
    <p:sldId id="309" r:id="rId40"/>
    <p:sldId id="315" r:id="rId41"/>
    <p:sldId id="316" r:id="rId42"/>
    <p:sldId id="263" r:id="rId43"/>
  </p:sldIdLst>
  <p:sldSz cx="12192000" cy="6858000"/>
  <p:notesSz cx="7315200" cy="9601200"/>
  <p:embeddedFontLst>
    <p:embeddedFont>
      <p:font typeface="Calibri" panose="020F0502020204030204" pitchFamily="34" charset="0"/>
      <p:regular r:id="rId46"/>
      <p:bold r:id="rId47"/>
      <p:italic r:id="rId48"/>
      <p:boldItalic r:id="rId49"/>
    </p:embeddedFont>
    <p:embeddedFont>
      <p:font typeface="Nunito" panose="00000500000000000000" pitchFamily="2" charset="0"/>
      <p:regular r:id="rId50"/>
      <p:bold r:id="rId51"/>
      <p:italic r:id="rId52"/>
      <p:boldItalic r:id="rId53"/>
    </p:embeddedFont>
    <p:embeddedFont>
      <p:font typeface="Nunito ExtraLight" panose="00000300000000000000" pitchFamily="2" charset="0"/>
      <p:regular r:id="rId54"/>
      <p:bold r:id="rId55"/>
      <p:italic r:id="rId56"/>
      <p:boldItalic r:id="rId57"/>
    </p:embeddedFont>
    <p:embeddedFont>
      <p:font typeface="Nunito Light" panose="00000400000000000000" pitchFamily="2" charset="0"/>
      <p:regular r:id="rId58"/>
      <p:italic r:id="rId59"/>
    </p:embeddedFont>
    <p:embeddedFont>
      <p:font typeface="Poppins" panose="00000500000000000000" pitchFamily="2" charset="0"/>
      <p:regular r:id="rId60"/>
      <p:bold r:id="rId61"/>
      <p:italic r:id="rId62"/>
      <p:boldItalic r:id="rId6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6C87EA-9F1C-442D-80EF-C1363BB30662}" v="4" dt="2022-03-04T14:27:46.6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38"/>
    <p:restoredTop sz="79352" autoAdjust="0"/>
  </p:normalViewPr>
  <p:slideViewPr>
    <p:cSldViewPr snapToGrid="0" snapToObjects="1">
      <p:cViewPr varScale="1">
        <p:scale>
          <a:sx n="50" d="100"/>
          <a:sy n="50" d="100"/>
        </p:scale>
        <p:origin x="1040" y="28"/>
      </p:cViewPr>
      <p:guideLst/>
    </p:cSldViewPr>
  </p:slideViewPr>
  <p:notesTextViewPr>
    <p:cViewPr>
      <p:scale>
        <a:sx n="1" d="1"/>
        <a:sy n="1" d="1"/>
      </p:scale>
      <p:origin x="0" y="0"/>
    </p:cViewPr>
  </p:notesTextViewPr>
  <p:sorterViewPr>
    <p:cViewPr>
      <p:scale>
        <a:sx n="100" d="100"/>
        <a:sy n="100" d="100"/>
      </p:scale>
      <p:origin x="0" y="-7686"/>
    </p:cViewPr>
  </p:sorter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font" Target="fonts/font2.fntdata"/><Relationship Id="rId63" Type="http://schemas.openxmlformats.org/officeDocument/2006/relationships/font" Target="fonts/font18.fntdata"/><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font" Target="fonts/font16.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font" Target="fonts/font6.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9.fntdata"/><Relationship Id="rId62" Type="http://schemas.openxmlformats.org/officeDocument/2006/relationships/font" Target="fonts/font17.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font" Target="fonts/font5.fntdata"/><Relationship Id="rId55" Type="http://schemas.openxmlformats.org/officeDocument/2006/relationships/font" Target="fonts/font10.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E06C87EA-9F1C-442D-80EF-C1363BB30662}"/>
    <pc:docChg chg="custSel modSld">
      <pc:chgData name="Nazia Shah" userId="834fe6aa-7260-4947-9af5-9af74eff913c" providerId="ADAL" clId="{E06C87EA-9F1C-442D-80EF-C1363BB30662}" dt="2022-03-04T14:27:46.657" v="19"/>
      <pc:docMkLst>
        <pc:docMk/>
      </pc:docMkLst>
      <pc:sldChg chg="modSp mod">
        <pc:chgData name="Nazia Shah" userId="834fe6aa-7260-4947-9af5-9af74eff913c" providerId="ADAL" clId="{E06C87EA-9F1C-442D-80EF-C1363BB30662}" dt="2022-03-03T19:17:51.697" v="5" actId="27636"/>
        <pc:sldMkLst>
          <pc:docMk/>
          <pc:sldMk cId="2949312402" sldId="257"/>
        </pc:sldMkLst>
        <pc:spChg chg="mod">
          <ac:chgData name="Nazia Shah" userId="834fe6aa-7260-4947-9af5-9af74eff913c" providerId="ADAL" clId="{E06C87EA-9F1C-442D-80EF-C1363BB30662}" dt="2022-03-03T19:17:51.697" v="5" actId="27636"/>
          <ac:spMkLst>
            <pc:docMk/>
            <pc:sldMk cId="2949312402" sldId="257"/>
            <ac:spMk id="3" creationId="{01700092-37DC-0D44-AD62-E34A154E92D6}"/>
          </ac:spMkLst>
        </pc:spChg>
      </pc:sldChg>
      <pc:sldChg chg="modSp mod">
        <pc:chgData name="Nazia Shah" userId="834fe6aa-7260-4947-9af5-9af74eff913c" providerId="ADAL" clId="{E06C87EA-9F1C-442D-80EF-C1363BB30662}" dt="2022-03-04T14:27:18.530" v="13" actId="1076"/>
        <pc:sldMkLst>
          <pc:docMk/>
          <pc:sldMk cId="1797050948" sldId="276"/>
        </pc:sldMkLst>
        <pc:spChg chg="mod">
          <ac:chgData name="Nazia Shah" userId="834fe6aa-7260-4947-9af5-9af74eff913c" providerId="ADAL" clId="{E06C87EA-9F1C-442D-80EF-C1363BB30662}" dt="2022-03-04T14:27:18.530" v="13" actId="1076"/>
          <ac:spMkLst>
            <pc:docMk/>
            <pc:sldMk cId="1797050948" sldId="276"/>
            <ac:spMk id="10" creationId="{378134A3-7D1C-4D94-B3C3-241FF238E7A5}"/>
          </ac:spMkLst>
        </pc:spChg>
      </pc:sldChg>
      <pc:sldChg chg="addSp delSp modSp mod">
        <pc:chgData name="Nazia Shah" userId="834fe6aa-7260-4947-9af5-9af74eff913c" providerId="ADAL" clId="{E06C87EA-9F1C-442D-80EF-C1363BB30662}" dt="2022-03-04T14:27:46.657" v="19"/>
        <pc:sldMkLst>
          <pc:docMk/>
          <pc:sldMk cId="2340788422" sldId="294"/>
        </pc:sldMkLst>
        <pc:spChg chg="del">
          <ac:chgData name="Nazia Shah" userId="834fe6aa-7260-4947-9af5-9af74eff913c" providerId="ADAL" clId="{E06C87EA-9F1C-442D-80EF-C1363BB30662}" dt="2022-03-04T14:27:45.921" v="18" actId="478"/>
          <ac:spMkLst>
            <pc:docMk/>
            <pc:sldMk cId="2340788422" sldId="294"/>
            <ac:spMk id="7" creationId="{D2054AA5-30CF-4ECE-A981-BA32DA0394F8}"/>
          </ac:spMkLst>
        </pc:spChg>
        <pc:spChg chg="add mod">
          <ac:chgData name="Nazia Shah" userId="834fe6aa-7260-4947-9af5-9af74eff913c" providerId="ADAL" clId="{E06C87EA-9F1C-442D-80EF-C1363BB30662}" dt="2022-03-04T14:27:46.657" v="19"/>
          <ac:spMkLst>
            <pc:docMk/>
            <pc:sldMk cId="2340788422" sldId="294"/>
            <ac:spMk id="8" creationId="{9926330C-8935-449C-9EB5-F95DD1E95106}"/>
          </ac:spMkLst>
        </pc:spChg>
      </pc:sldChg>
      <pc:sldChg chg="addSp delSp modSp mod">
        <pc:chgData name="Nazia Shah" userId="834fe6aa-7260-4947-9af5-9af74eff913c" providerId="ADAL" clId="{E06C87EA-9F1C-442D-80EF-C1363BB30662}" dt="2022-03-04T14:27:25.102" v="15"/>
        <pc:sldMkLst>
          <pc:docMk/>
          <pc:sldMk cId="1514184422" sldId="296"/>
        </pc:sldMkLst>
        <pc:spChg chg="del mod">
          <ac:chgData name="Nazia Shah" userId="834fe6aa-7260-4947-9af5-9af74eff913c" providerId="ADAL" clId="{E06C87EA-9F1C-442D-80EF-C1363BB30662}" dt="2022-03-04T14:27:23.999" v="14" actId="478"/>
          <ac:spMkLst>
            <pc:docMk/>
            <pc:sldMk cId="1514184422" sldId="296"/>
            <ac:spMk id="5" creationId="{14278295-2DF0-49EC-A2CB-F135B393C6FB}"/>
          </ac:spMkLst>
        </pc:spChg>
        <pc:spChg chg="add mod">
          <ac:chgData name="Nazia Shah" userId="834fe6aa-7260-4947-9af5-9af74eff913c" providerId="ADAL" clId="{E06C87EA-9F1C-442D-80EF-C1363BB30662}" dt="2022-03-04T14:27:25.102" v="15"/>
          <ac:spMkLst>
            <pc:docMk/>
            <pc:sldMk cId="1514184422" sldId="296"/>
            <ac:spMk id="7" creationId="{A191684C-64BD-4AAD-823C-65D7F66C33C6}"/>
          </ac:spMkLst>
        </pc:spChg>
      </pc:sldChg>
      <pc:sldChg chg="addSp delSp modSp mod">
        <pc:chgData name="Nazia Shah" userId="834fe6aa-7260-4947-9af5-9af74eff913c" providerId="ADAL" clId="{E06C87EA-9F1C-442D-80EF-C1363BB30662}" dt="2022-03-04T14:27:30.459" v="17"/>
        <pc:sldMkLst>
          <pc:docMk/>
          <pc:sldMk cId="154275513" sldId="321"/>
        </pc:sldMkLst>
        <pc:spChg chg="del mod">
          <ac:chgData name="Nazia Shah" userId="834fe6aa-7260-4947-9af5-9af74eff913c" providerId="ADAL" clId="{E06C87EA-9F1C-442D-80EF-C1363BB30662}" dt="2022-03-03T19:18:11.524" v="7" actId="478"/>
          <ac:spMkLst>
            <pc:docMk/>
            <pc:sldMk cId="154275513" sldId="321"/>
            <ac:spMk id="4" creationId="{5CE74145-1A7E-43C0-9439-78AF3E763280}"/>
          </ac:spMkLst>
        </pc:spChg>
        <pc:spChg chg="add del mod">
          <ac:chgData name="Nazia Shah" userId="834fe6aa-7260-4947-9af5-9af74eff913c" providerId="ADAL" clId="{E06C87EA-9F1C-442D-80EF-C1363BB30662}" dt="2022-03-04T14:27:12.739" v="12" actId="478"/>
          <ac:spMkLst>
            <pc:docMk/>
            <pc:sldMk cId="154275513" sldId="321"/>
            <ac:spMk id="6" creationId="{CB057A6D-4270-430B-B471-A6D8D2E163C7}"/>
          </ac:spMkLst>
        </pc:spChg>
        <pc:spChg chg="add del mod">
          <ac:chgData name="Nazia Shah" userId="834fe6aa-7260-4947-9af5-9af74eff913c" providerId="ADAL" clId="{E06C87EA-9F1C-442D-80EF-C1363BB30662}" dt="2022-03-04T14:27:29.680" v="16" actId="478"/>
          <ac:spMkLst>
            <pc:docMk/>
            <pc:sldMk cId="154275513" sldId="321"/>
            <ac:spMk id="7" creationId="{6061913F-E1C6-4111-B356-BE3BC850E64C}"/>
          </ac:spMkLst>
        </pc:spChg>
        <pc:spChg chg="add mod">
          <ac:chgData name="Nazia Shah" userId="834fe6aa-7260-4947-9af5-9af74eff913c" providerId="ADAL" clId="{E06C87EA-9F1C-442D-80EF-C1363BB30662}" dt="2022-03-04T14:27:30.459" v="17"/>
          <ac:spMkLst>
            <pc:docMk/>
            <pc:sldMk cId="154275513" sldId="321"/>
            <ac:spMk id="8" creationId="{B8336DB9-7B92-49CB-82F5-239693C50415}"/>
          </ac:spMkLst>
        </pc:spChg>
      </pc:sldChg>
    </pc:docChg>
  </pc:docChgLst>
  <pc:docChgLst>
    <pc:chgData name="Nazia Shah" userId="834fe6aa-7260-4947-9af5-9af74eff913c" providerId="ADAL" clId="{EAC34455-BC39-4C6F-A2FC-21A2FDAB0DF3}"/>
    <pc:docChg chg="modSld">
      <pc:chgData name="Nazia Shah" userId="834fe6aa-7260-4947-9af5-9af74eff913c" providerId="ADAL" clId="{EAC34455-BC39-4C6F-A2FC-21A2FDAB0DF3}" dt="2021-03-19T12:15:46.804" v="5" actId="207"/>
      <pc:docMkLst>
        <pc:docMk/>
      </pc:docMkLst>
      <pc:sldChg chg="modSp">
        <pc:chgData name="Nazia Shah" userId="834fe6aa-7260-4947-9af5-9af74eff913c" providerId="ADAL" clId="{EAC34455-BC39-4C6F-A2FC-21A2FDAB0DF3}" dt="2021-03-19T12:15:46.804" v="5" actId="207"/>
        <pc:sldMkLst>
          <pc:docMk/>
          <pc:sldMk cId="3843800403" sldId="306"/>
        </pc:sldMkLst>
        <pc:picChg chg="mod">
          <ac:chgData name="Nazia Shah" userId="834fe6aa-7260-4947-9af5-9af74eff913c" providerId="ADAL" clId="{EAC34455-BC39-4C6F-A2FC-21A2FDAB0DF3}" dt="2021-03-19T12:15:42.157" v="4" actId="207"/>
          <ac:picMkLst>
            <pc:docMk/>
            <pc:sldMk cId="3843800403" sldId="306"/>
            <ac:picMk id="9" creationId="{15480A86-3571-4787-8480-996858BE2351}"/>
          </ac:picMkLst>
        </pc:picChg>
        <pc:picChg chg="mod">
          <ac:chgData name="Nazia Shah" userId="834fe6aa-7260-4947-9af5-9af74eff913c" providerId="ADAL" clId="{EAC34455-BC39-4C6F-A2FC-21A2FDAB0DF3}" dt="2021-03-19T12:15:46.804" v="5" actId="207"/>
          <ac:picMkLst>
            <pc:docMk/>
            <pc:sldMk cId="3843800403" sldId="306"/>
            <ac:picMk id="10" creationId="{A04CC045-281C-43E7-B8AF-82A77ECE829B}"/>
          </ac:picMkLst>
        </pc:picChg>
      </pc:sldChg>
      <pc:sldChg chg="modSp mod">
        <pc:chgData name="Nazia Shah" userId="834fe6aa-7260-4947-9af5-9af74eff913c" providerId="ADAL" clId="{EAC34455-BC39-4C6F-A2FC-21A2FDAB0DF3}" dt="2021-03-19T12:14:10.537" v="3" actId="20577"/>
        <pc:sldMkLst>
          <pc:docMk/>
          <pc:sldMk cId="154275513" sldId="321"/>
        </pc:sldMkLst>
        <pc:spChg chg="mod">
          <ac:chgData name="Nazia Shah" userId="834fe6aa-7260-4947-9af5-9af74eff913c" providerId="ADAL" clId="{EAC34455-BC39-4C6F-A2FC-21A2FDAB0DF3}" dt="2021-03-19T12:14:10.537" v="3" actId="20577"/>
          <ac:spMkLst>
            <pc:docMk/>
            <pc:sldMk cId="154275513" sldId="321"/>
            <ac:spMk id="4" creationId="{5CE74145-1A7E-43C0-9439-78AF3E763280}"/>
          </ac:spMkLst>
        </pc:spChg>
      </pc:sldChg>
    </pc:docChg>
  </pc:docChgLst>
  <pc:docChgLst>
    <pc:chgData name="Nazia Shah" userId="834fe6aa-7260-4947-9af5-9af74eff913c" providerId="ADAL" clId="{D1024537-AE3C-4A16-AE6F-0ED02D85D0F6}"/>
    <pc:docChg chg="modNotesMaster modHandout">
      <pc:chgData name="Nazia Shah" userId="834fe6aa-7260-4947-9af5-9af74eff913c" providerId="ADAL" clId="{D1024537-AE3C-4A16-AE6F-0ED02D85D0F6}" dt="2021-07-30T15:14:26.114"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a:extLst>
              <a:ext uri="{FF2B5EF4-FFF2-40B4-BE49-F238E27FC236}">
                <a16:creationId xmlns:a16="http://schemas.microsoft.com/office/drawing/2014/main" id="{F3B5EFC3-BC4E-4F19-874A-9232C1CA2A07}"/>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32737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1926.652(c)(2)(i)</a:t>
            </a:r>
          </a:p>
          <a:p>
            <a:r>
              <a:rPr lang="en-US" dirty="0"/>
              <a:t>Design of support systems, shield systems, or other protective systems that are drawn from manufacturer's tabulated data shall be in accordance with all specifications, recommendations, and limitations issued or made by the manufacturer.</a:t>
            </a:r>
          </a:p>
          <a:p>
            <a:endParaRPr lang="en-US" dirty="0"/>
          </a:p>
        </p:txBody>
      </p:sp>
      <p:sp>
        <p:nvSpPr>
          <p:cNvPr id="5" name="Date Placeholder 4">
            <a:extLst>
              <a:ext uri="{FF2B5EF4-FFF2-40B4-BE49-F238E27FC236}">
                <a16:creationId xmlns:a16="http://schemas.microsoft.com/office/drawing/2014/main" id="{A27C1E93-FDDC-4310-AE7D-1D0A40622FAA}"/>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190604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Numerous types of light weight, portable trench boxes are now available for small project use.</a:t>
            </a:r>
          </a:p>
        </p:txBody>
      </p:sp>
      <p:sp>
        <p:nvSpPr>
          <p:cNvPr id="5" name="Date Placeholder 4">
            <a:extLst>
              <a:ext uri="{FF2B5EF4-FFF2-40B4-BE49-F238E27FC236}">
                <a16:creationId xmlns:a16="http://schemas.microsoft.com/office/drawing/2014/main" id="{BA4CBC50-1CCA-4356-A11D-9152A3A99019}"/>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456560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dirty="0"/>
              <a:t>Drawings from OSGA Subpart P Appendix</a:t>
            </a:r>
          </a:p>
          <a:p>
            <a:endParaRPr lang="en-US" dirty="0"/>
          </a:p>
        </p:txBody>
      </p:sp>
      <p:sp>
        <p:nvSpPr>
          <p:cNvPr id="5" name="Date Placeholder 4">
            <a:extLst>
              <a:ext uri="{FF2B5EF4-FFF2-40B4-BE49-F238E27FC236}">
                <a16:creationId xmlns:a16="http://schemas.microsoft.com/office/drawing/2014/main" id="{9B494B92-C379-489F-842D-CA23B76D8C60}"/>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4011700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Shield systems-</a:t>
            </a:r>
          </a:p>
          <a:p>
            <a:r>
              <a:rPr lang="en-US" dirty="0"/>
              <a:t>1926.652(g)(1)</a:t>
            </a:r>
          </a:p>
          <a:p>
            <a:r>
              <a:rPr lang="en-US" dirty="0"/>
              <a:t>General.</a:t>
            </a:r>
          </a:p>
          <a:p>
            <a:r>
              <a:rPr lang="en-US" dirty="0"/>
              <a:t>1926.652(g)(1)(i)</a:t>
            </a:r>
          </a:p>
          <a:p>
            <a:r>
              <a:rPr lang="en-US" dirty="0"/>
              <a:t>Shield systems shall not be subjected to loads exceeding those which the system was designed to withstand.</a:t>
            </a:r>
          </a:p>
          <a:p>
            <a:r>
              <a:rPr lang="en-US" dirty="0"/>
              <a:t>1926.652(g)(1)(ii)</a:t>
            </a:r>
          </a:p>
          <a:p>
            <a:r>
              <a:rPr lang="en-US" dirty="0"/>
              <a:t>Shields shall be installed in a manner to restrict lateral or other hazardous movement of the shield in the event of the application of sudden lateral loads.</a:t>
            </a:r>
          </a:p>
          <a:p>
            <a:r>
              <a:rPr lang="en-US" dirty="0"/>
              <a:t>1926.652(g)(1)(iii)</a:t>
            </a:r>
          </a:p>
          <a:p>
            <a:r>
              <a:rPr lang="en-US" dirty="0"/>
              <a:t>Employees shall be protected from the hazard of cave-ins when entering or exiting the areas protected by shields.</a:t>
            </a:r>
          </a:p>
          <a:p>
            <a:r>
              <a:rPr lang="en-US" dirty="0"/>
              <a:t>1926.652(g)(1)(iv)</a:t>
            </a:r>
          </a:p>
          <a:p>
            <a:r>
              <a:rPr lang="en-US" dirty="0"/>
              <a:t>Employees shall not be allowed in shields when shields are being installed, removed, or moved vertically.</a:t>
            </a:r>
          </a:p>
          <a:p>
            <a:r>
              <a:rPr lang="en-US" dirty="0"/>
              <a:t>1926.652(g)(2)</a:t>
            </a:r>
          </a:p>
          <a:p>
            <a:r>
              <a:rPr lang="en-US" dirty="0"/>
              <a:t>Additional requirement for shield systems used in trench excavations. Excavations of earth material to a level not greater than 2 feet (.61 m) below the bottom of a shield shall be permitted, but only if the shield is designed to resist the forces calculated for the full depth of the trench, and there are no indications while the trench is open of a possible loss of soil from behind or below the bottom of the shield.</a:t>
            </a:r>
          </a:p>
          <a:p>
            <a:endParaRPr lang="en-US" dirty="0"/>
          </a:p>
        </p:txBody>
      </p:sp>
      <p:sp>
        <p:nvSpPr>
          <p:cNvPr id="5" name="Date Placeholder 4">
            <a:extLst>
              <a:ext uri="{FF2B5EF4-FFF2-40B4-BE49-F238E27FC236}">
                <a16:creationId xmlns:a16="http://schemas.microsoft.com/office/drawing/2014/main" id="{8E91E09F-600A-470B-9D8D-C79B7356D5D9}"/>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40813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Engineering tables must be available for review.  Sometimes the biggest lifts an excavator will make is actually the trench box.  You must make sure that the excavator is not overloaded.</a:t>
            </a:r>
          </a:p>
          <a:p>
            <a:endParaRPr lang="en-US" dirty="0"/>
          </a:p>
          <a:p>
            <a:r>
              <a:rPr lang="en-US" dirty="0"/>
              <a:t>Also, hollow sided boxes may gain weight over time if water becomes trapped in the side walls.</a:t>
            </a:r>
          </a:p>
        </p:txBody>
      </p:sp>
      <p:sp>
        <p:nvSpPr>
          <p:cNvPr id="5" name="Date Placeholder 4">
            <a:extLst>
              <a:ext uri="{FF2B5EF4-FFF2-40B4-BE49-F238E27FC236}">
                <a16:creationId xmlns:a16="http://schemas.microsoft.com/office/drawing/2014/main" id="{D1BD8A16-1226-42FB-BDDB-E1F8EE53DE35}"/>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733271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Actual slope. (i) The actual slope shall not be steeper than the maximum allowable slope.</a:t>
            </a:r>
          </a:p>
          <a:p>
            <a:endParaRPr lang="en-US" dirty="0"/>
          </a:p>
          <a:p>
            <a:r>
              <a:rPr lang="en-US" dirty="0"/>
              <a:t>(ii) The actual slope shall be less steep than the maximum allowable slope, when there are signs of distress. If that situation occurs, the slope shall be cut back to an actual slope which is at least ½ horizontal to one vertical (½H:1V) less steep than the maximum allowable slope.</a:t>
            </a:r>
          </a:p>
          <a:p>
            <a:endParaRPr lang="en-US" dirty="0"/>
          </a:p>
          <a:p>
            <a:r>
              <a:rPr lang="en-US" dirty="0"/>
              <a:t>(iii) When surcharge loads from stored material or equipment, operating equipment, or traffic are present, a competent person shall determine the degree to which the actual slope must be reduced below the maximum allowable slope, and shall assure that such reduction is achieved. Surcharge loads from adjacent structures shall be evaluated in accordance with § 1926.651(i).</a:t>
            </a:r>
          </a:p>
          <a:p>
            <a:endParaRPr lang="en-US" dirty="0"/>
          </a:p>
        </p:txBody>
      </p:sp>
      <p:sp>
        <p:nvSpPr>
          <p:cNvPr id="5" name="Date Placeholder 4">
            <a:extLst>
              <a:ext uri="{FF2B5EF4-FFF2-40B4-BE49-F238E27FC236}">
                <a16:creationId xmlns:a16="http://schemas.microsoft.com/office/drawing/2014/main" id="{0EFDF63A-FF72-46A2-A6AB-5CFB9D03D16D}"/>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093129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Beading welding the maximum depth requirements may be a good way to always know the maximum depth.</a:t>
            </a:r>
          </a:p>
        </p:txBody>
      </p:sp>
      <p:sp>
        <p:nvSpPr>
          <p:cNvPr id="5" name="Date Placeholder 4">
            <a:extLst>
              <a:ext uri="{FF2B5EF4-FFF2-40B4-BE49-F238E27FC236}">
                <a16:creationId xmlns:a16="http://schemas.microsoft.com/office/drawing/2014/main" id="{F5B52224-29BE-42BB-8C5B-CA70FEAC602C}"/>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9996404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a:extLst>
              <a:ext uri="{FF2B5EF4-FFF2-40B4-BE49-F238E27FC236}">
                <a16:creationId xmlns:a16="http://schemas.microsoft.com/office/drawing/2014/main" id="{11F272F6-26E6-4AEA-9396-D24E3E65769A}"/>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833422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1926.651(c)(2)</a:t>
            </a:r>
          </a:p>
          <a:p>
            <a:r>
              <a:rPr lang="en-US" dirty="0"/>
              <a:t>Means of egress from trench excavations. A stairway, ladder, ramp or other safe means of egress shall be located in trench excavations that are 4 feet (1.22 m) or more in depth so as to require no more than 25 feet (7.62 m) of lateral travel for employees.</a:t>
            </a:r>
          </a:p>
          <a:p>
            <a:endParaRPr lang="en-US" dirty="0"/>
          </a:p>
          <a:p>
            <a:endParaRPr lang="en-US" dirty="0"/>
          </a:p>
        </p:txBody>
      </p:sp>
      <p:sp>
        <p:nvSpPr>
          <p:cNvPr id="5" name="Date Placeholder 4">
            <a:extLst>
              <a:ext uri="{FF2B5EF4-FFF2-40B4-BE49-F238E27FC236}">
                <a16:creationId xmlns:a16="http://schemas.microsoft.com/office/drawing/2014/main" id="{B4AC2902-880D-476F-99AC-0D832127C9CE}"/>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308451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1926.651(l)</a:t>
            </a:r>
          </a:p>
          <a:p>
            <a:r>
              <a:rPr lang="en-US" dirty="0"/>
              <a:t>Walkways shall be provided where employees or equipment are required or permitted to cross over excavations. Guardrails which comply with §1926.502(b) shall be provided where walkways are 6 feet (1.8 m) or more above lower levels.</a:t>
            </a:r>
          </a:p>
          <a:p>
            <a:endParaRPr lang="en-US" dirty="0"/>
          </a:p>
        </p:txBody>
      </p:sp>
      <p:sp>
        <p:nvSpPr>
          <p:cNvPr id="5" name="Date Placeholder 4">
            <a:extLst>
              <a:ext uri="{FF2B5EF4-FFF2-40B4-BE49-F238E27FC236}">
                <a16:creationId xmlns:a16="http://schemas.microsoft.com/office/drawing/2014/main" id="{AC91BBA4-E356-4746-AEE2-EF38E3671F9D}"/>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443280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1926.652(b)</a:t>
            </a:r>
          </a:p>
          <a:p>
            <a:r>
              <a:rPr lang="en-US" dirty="0"/>
              <a:t>Design of sloping and benching systems. The slopes and configurations of sloping and benching systems shall be selected and constructed by the employer or his designee and shall be in accordance with the requirements of paragraph (b)(1); or, in the alternative, paragraph (b)(2); or, in the alternative, paragraph (b)(3), or, in the alternative, paragraph (b)(4), as follows:</a:t>
            </a:r>
          </a:p>
          <a:p>
            <a:r>
              <a:rPr lang="en-US" dirty="0"/>
              <a:t>1926.652(b)(1)</a:t>
            </a:r>
          </a:p>
          <a:p>
            <a:r>
              <a:rPr lang="en-US" dirty="0"/>
              <a:t>Option (1)-Allowable configurations and slopes</a:t>
            </a:r>
          </a:p>
          <a:p>
            <a:r>
              <a:rPr lang="en-US" dirty="0"/>
              <a:t>1926.652(b)(1)(i)</a:t>
            </a:r>
          </a:p>
          <a:p>
            <a:r>
              <a:rPr lang="en-US" dirty="0"/>
              <a:t>Excavations shall be sloped at an angle not steeper than one and one-half horizontal to one vertical (34 degrees measured from the horizontal), unless the employer uses one of the other options listed below.</a:t>
            </a:r>
          </a:p>
          <a:p>
            <a:r>
              <a:rPr lang="en-US" dirty="0"/>
              <a:t>1926.652(b)(1)(ii)</a:t>
            </a:r>
          </a:p>
          <a:p>
            <a:r>
              <a:rPr lang="en-US" dirty="0"/>
              <a:t>Slopes specified in paragraph (b)(1)(i) of this section, shall be excavated to form configurations that are in accordance with the slopes shown for Type C soil in appendix B to this subpart.</a:t>
            </a:r>
          </a:p>
          <a:p>
            <a:endParaRPr lang="en-US" dirty="0"/>
          </a:p>
          <a:p>
            <a:r>
              <a:rPr lang="en-US" dirty="0"/>
              <a:t>1926.652(b)(2)</a:t>
            </a:r>
          </a:p>
          <a:p>
            <a:r>
              <a:rPr lang="en-US" dirty="0"/>
              <a:t>Option (2)-Determination of slopes and configurations using Appendices A and B. Maximum allowable slopes, and allowable configurations for sloping and benching systems, shall be determined in accordance with the conditions and requirements set forth in appendices A and B to this subpart.</a:t>
            </a:r>
          </a:p>
          <a:p>
            <a:endParaRPr lang="en-US" dirty="0"/>
          </a:p>
        </p:txBody>
      </p:sp>
      <p:sp>
        <p:nvSpPr>
          <p:cNvPr id="5" name="Date Placeholder 4">
            <a:extLst>
              <a:ext uri="{FF2B5EF4-FFF2-40B4-BE49-F238E27FC236}">
                <a16:creationId xmlns:a16="http://schemas.microsoft.com/office/drawing/2014/main" id="{B0D76F19-0B12-4ED7-84D3-90F0DCD9D665}"/>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5783069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Guardrails should be used anytime someone can fall into the box.  This comes for 1926.5091(b) related to falls into excavations and pits.</a:t>
            </a:r>
          </a:p>
        </p:txBody>
      </p:sp>
      <p:sp>
        <p:nvSpPr>
          <p:cNvPr id="5" name="Date Placeholder 4">
            <a:extLst>
              <a:ext uri="{FF2B5EF4-FFF2-40B4-BE49-F238E27FC236}">
                <a16:creationId xmlns:a16="http://schemas.microsoft.com/office/drawing/2014/main" id="{6A6E13AC-C29C-487E-84A8-CB97D680EAAE}"/>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3568441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1926.651(l)</a:t>
            </a:r>
          </a:p>
          <a:p>
            <a:r>
              <a:rPr lang="en-US" dirty="0"/>
              <a:t>Walkways shall be provided where employees or equipment are required or permitted to cross over excavations. Guardrails which comply with §1926.502(b) shall be provided where walkways are 6 feet (1.8 m) or more above lower levels.</a:t>
            </a:r>
          </a:p>
          <a:p>
            <a:endParaRPr lang="en-US" dirty="0"/>
          </a:p>
          <a:p>
            <a:r>
              <a:rPr lang="en-US" dirty="0"/>
              <a:t>All bridges must have guardrails if the excavation depth is more than 6 feet</a:t>
            </a:r>
          </a:p>
        </p:txBody>
      </p:sp>
      <p:sp>
        <p:nvSpPr>
          <p:cNvPr id="5" name="Date Placeholder 4">
            <a:extLst>
              <a:ext uri="{FF2B5EF4-FFF2-40B4-BE49-F238E27FC236}">
                <a16:creationId xmlns:a16="http://schemas.microsoft.com/office/drawing/2014/main" id="{BF269132-BDC6-4718-9F78-AEDB4B057655}"/>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7522749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Standard Number: 1926 Subpart P App C </a:t>
            </a:r>
          </a:p>
          <a:p>
            <a:r>
              <a:rPr lang="en-US" dirty="0"/>
              <a:t>Title: Timber Shoring for Trenches </a:t>
            </a:r>
          </a:p>
          <a:p>
            <a:r>
              <a:rPr lang="en-US" dirty="0"/>
              <a:t>GPO </a:t>
            </a:r>
            <a:r>
              <a:rPr lang="en-US" dirty="0" err="1"/>
              <a:t>Source:e-CFR</a:t>
            </a:r>
            <a:endParaRPr lang="en-US" dirty="0"/>
          </a:p>
          <a:p>
            <a:r>
              <a:rPr lang="en-US" dirty="0"/>
              <a:t>(a) Scope. This appendix contains information that can be used when timber shoring is provided as a method of protection from cave-ins in trenches that do not exceed 20 feet (6.1 m) in depth. This appendix must be used when design of timber shoring protective systems is to be performed in accordance with 1926.652(c)(1). Other timber shoring configurations; other systems of support such as hydraulic and pneumatic systems; and other protective systems such as sloping, benching, shielding, and freezing systems must be designed in accordance with the requirements set forth in 1926.652(b) and 1926.652(c).</a:t>
            </a:r>
          </a:p>
          <a:p>
            <a:endParaRPr lang="en-US" dirty="0"/>
          </a:p>
          <a:p>
            <a:endParaRPr lang="en-US" dirty="0"/>
          </a:p>
        </p:txBody>
      </p:sp>
      <p:sp>
        <p:nvSpPr>
          <p:cNvPr id="5" name="Date Placeholder 4">
            <a:extLst>
              <a:ext uri="{FF2B5EF4-FFF2-40B4-BE49-F238E27FC236}">
                <a16:creationId xmlns:a16="http://schemas.microsoft.com/office/drawing/2014/main" id="{1B04FF4E-3010-42D8-80EC-35721D8A67C2}"/>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157310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 Use of Tables. The members of the shoring system that are to be selected using this information are the cross braces, the uprights, and the wales, where wales are required. Minimum sizes of members are specified for use in different types of soil. There are six tables of information, two for each soil type. The soil type must first be determined in accordance with the soil classification system described in appendix A to subpart P of part 1926. Using the appropriate table, the selection of the size and spacing of the members is then made. The selection is based on the depth and width of the trench where the members are to be installed and, in most instances, the selection is also based on the horizontal spacing of the </a:t>
            </a:r>
            <a:r>
              <a:rPr lang="en-US" dirty="0" err="1"/>
              <a:t>crossbraces</a:t>
            </a:r>
            <a:r>
              <a:rPr lang="en-US" dirty="0"/>
              <a:t>. Instances where a choice of horizontal spacing of </a:t>
            </a:r>
            <a:r>
              <a:rPr lang="en-US" dirty="0" err="1"/>
              <a:t>crossbracing</a:t>
            </a:r>
            <a:r>
              <a:rPr lang="en-US" dirty="0"/>
              <a:t> is available, the horizontal spacing of the </a:t>
            </a:r>
            <a:r>
              <a:rPr lang="en-US" dirty="0" err="1"/>
              <a:t>crossbraces</a:t>
            </a:r>
            <a:r>
              <a:rPr lang="en-US" dirty="0"/>
              <a:t> must be chosen by the user before the size of any member can be determined. When the soil type, the width and depth of the trench, and the horizontal spacing of the </a:t>
            </a:r>
            <a:r>
              <a:rPr lang="en-US" dirty="0" err="1"/>
              <a:t>crossbraces</a:t>
            </a:r>
            <a:r>
              <a:rPr lang="en-US" dirty="0"/>
              <a:t> are known, the size and vertical spacing of the </a:t>
            </a:r>
            <a:r>
              <a:rPr lang="en-US" dirty="0" err="1"/>
              <a:t>crossbraces</a:t>
            </a:r>
            <a:r>
              <a:rPr lang="en-US" dirty="0"/>
              <a:t> are known, the size and vertical spacing of the </a:t>
            </a:r>
            <a:r>
              <a:rPr lang="en-US" dirty="0" err="1"/>
              <a:t>crossbraces</a:t>
            </a:r>
            <a:r>
              <a:rPr lang="en-US" dirty="0"/>
              <a:t>, the size and vertical spacing of the wales, and the size and horizontal spacing of the uprights can be read from the appropriate table.</a:t>
            </a:r>
          </a:p>
          <a:p>
            <a:endParaRPr lang="en-US" dirty="0"/>
          </a:p>
          <a:p>
            <a:endParaRPr lang="en-US" dirty="0"/>
          </a:p>
        </p:txBody>
      </p:sp>
      <p:sp>
        <p:nvSpPr>
          <p:cNvPr id="5" name="Date Placeholder 4">
            <a:extLst>
              <a:ext uri="{FF2B5EF4-FFF2-40B4-BE49-F238E27FC236}">
                <a16:creationId xmlns:a16="http://schemas.microsoft.com/office/drawing/2014/main" id="{DE7DCFB9-2309-4CB3-86B4-0E479027AC60}"/>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220774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dirty="0"/>
              <a:t>Drawings from OSGA Subpart P Appendix</a:t>
            </a:r>
          </a:p>
          <a:p>
            <a:endParaRPr lang="en-US" dirty="0"/>
          </a:p>
        </p:txBody>
      </p:sp>
      <p:sp>
        <p:nvSpPr>
          <p:cNvPr id="5" name="Date Placeholder 4">
            <a:extLst>
              <a:ext uri="{FF2B5EF4-FFF2-40B4-BE49-F238E27FC236}">
                <a16:creationId xmlns:a16="http://schemas.microsoft.com/office/drawing/2014/main" id="{59B14015-E5B2-4634-8207-29E50B385BE1}"/>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4218767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Shoring tables are available hydraulic shoring systems from the manufacturer or tables are available in the OSHA </a:t>
            </a:r>
          </a:p>
        </p:txBody>
      </p:sp>
      <p:sp>
        <p:nvSpPr>
          <p:cNvPr id="5" name="Date Placeholder 4">
            <a:extLst>
              <a:ext uri="{FF2B5EF4-FFF2-40B4-BE49-F238E27FC236}">
                <a16:creationId xmlns:a16="http://schemas.microsoft.com/office/drawing/2014/main" id="{92DC6FD4-C052-428B-A1B2-59EB6650919B}"/>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4235036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designs would normally be done by an engineer</a:t>
            </a:r>
          </a:p>
        </p:txBody>
      </p:sp>
      <p:sp>
        <p:nvSpPr>
          <p:cNvPr id="5" name="Date Placeholder 4">
            <a:extLst>
              <a:ext uri="{FF2B5EF4-FFF2-40B4-BE49-F238E27FC236}">
                <a16:creationId xmlns:a16="http://schemas.microsoft.com/office/drawing/2014/main" id="{10A0F638-C5C2-4D87-97E8-7A4EA828B0F2}"/>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8139256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Dried out clay soul is breaking away between the pipe piles on the left.</a:t>
            </a:r>
          </a:p>
          <a:p>
            <a:r>
              <a:rPr lang="en-US" dirty="0"/>
              <a:t>On right the sheet pile is tipping into the excavation probably due to a lack of pile penetration into soil.</a:t>
            </a:r>
          </a:p>
        </p:txBody>
      </p:sp>
      <p:sp>
        <p:nvSpPr>
          <p:cNvPr id="5" name="Date Placeholder 4">
            <a:extLst>
              <a:ext uri="{FF2B5EF4-FFF2-40B4-BE49-F238E27FC236}">
                <a16:creationId xmlns:a16="http://schemas.microsoft.com/office/drawing/2014/main" id="{706ED27B-31DF-499A-84EF-AF5F0C5FAE13}"/>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42170846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types of shoring retentions systems are fully engineered systems that are installed under the review of the engineer.</a:t>
            </a:r>
          </a:p>
        </p:txBody>
      </p:sp>
      <p:sp>
        <p:nvSpPr>
          <p:cNvPr id="5" name="Date Placeholder 4">
            <a:extLst>
              <a:ext uri="{FF2B5EF4-FFF2-40B4-BE49-F238E27FC236}">
                <a16:creationId xmlns:a16="http://schemas.microsoft.com/office/drawing/2014/main" id="{2C96286F-BC8F-4272-86B8-F6ED1E0018C5}"/>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7176178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these systems H-piles are driven before excavation.  Then as the excavation is dug down, lagging is installed between the H-piles as they are exposed.</a:t>
            </a:r>
          </a:p>
        </p:txBody>
      </p:sp>
      <p:sp>
        <p:nvSpPr>
          <p:cNvPr id="5" name="Date Placeholder 4">
            <a:extLst>
              <a:ext uri="{FF2B5EF4-FFF2-40B4-BE49-F238E27FC236}">
                <a16:creationId xmlns:a16="http://schemas.microsoft.com/office/drawing/2014/main" id="{802B9F1B-6457-455D-8D83-B5906A66B2E8}"/>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982645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Drawings from OSGA Subpart P Appendix</a:t>
            </a:r>
          </a:p>
        </p:txBody>
      </p:sp>
      <p:sp>
        <p:nvSpPr>
          <p:cNvPr id="5" name="Date Placeholder 4">
            <a:extLst>
              <a:ext uri="{FF2B5EF4-FFF2-40B4-BE49-F238E27FC236}">
                <a16:creationId xmlns:a16="http://schemas.microsoft.com/office/drawing/2014/main" id="{E92C81BC-81EC-492E-88F3-9F15EB6F4F83}"/>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0197112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to keep the weight of the soil away from the top of the trench and also to keep material rolling down the pile from entering the trench.</a:t>
            </a:r>
          </a:p>
        </p:txBody>
      </p:sp>
      <p:sp>
        <p:nvSpPr>
          <p:cNvPr id="5" name="Date Placeholder 4">
            <a:extLst>
              <a:ext uri="{FF2B5EF4-FFF2-40B4-BE49-F238E27FC236}">
                <a16:creationId xmlns:a16="http://schemas.microsoft.com/office/drawing/2014/main" id="{7322486D-2F6B-4790-81B7-A7D345DEDAC2}"/>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4829135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hydraulic compactors are installed on the end of excavator booms.  This keeps workers from having to enter an excavation to compact the soil.</a:t>
            </a:r>
          </a:p>
        </p:txBody>
      </p:sp>
      <p:sp>
        <p:nvSpPr>
          <p:cNvPr id="5" name="Date Placeholder 4">
            <a:extLst>
              <a:ext uri="{FF2B5EF4-FFF2-40B4-BE49-F238E27FC236}">
                <a16:creationId xmlns:a16="http://schemas.microsoft.com/office/drawing/2014/main" id="{F2962712-45DE-49E0-8895-BEB0A97E3579}"/>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5654790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 remote-control compacting machine is utilized.</a:t>
            </a:r>
          </a:p>
        </p:txBody>
      </p:sp>
      <p:sp>
        <p:nvSpPr>
          <p:cNvPr id="5" name="Date Placeholder 4">
            <a:extLst>
              <a:ext uri="{FF2B5EF4-FFF2-40B4-BE49-F238E27FC236}">
                <a16:creationId xmlns:a16="http://schemas.microsoft.com/office/drawing/2014/main" id="{81DAE272-A0C4-472B-B089-784A84F51061}"/>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9190573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required under OSHA 1026.501(b) related to falls into excavations</a:t>
            </a:r>
          </a:p>
        </p:txBody>
      </p:sp>
      <p:sp>
        <p:nvSpPr>
          <p:cNvPr id="5" name="Date Placeholder 4">
            <a:extLst>
              <a:ext uri="{FF2B5EF4-FFF2-40B4-BE49-F238E27FC236}">
                <a16:creationId xmlns:a16="http://schemas.microsoft.com/office/drawing/2014/main" id="{8F68C8E9-2602-4926-B036-2CF599D39612}"/>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282113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dirty="0"/>
              <a:t>Drawings from OSGA Subpart P Appendix</a:t>
            </a:r>
          </a:p>
          <a:p>
            <a:endParaRPr lang="en-US" dirty="0"/>
          </a:p>
        </p:txBody>
      </p:sp>
      <p:sp>
        <p:nvSpPr>
          <p:cNvPr id="5" name="Date Placeholder 4">
            <a:extLst>
              <a:ext uri="{FF2B5EF4-FFF2-40B4-BE49-F238E27FC236}">
                <a16:creationId xmlns:a16="http://schemas.microsoft.com/office/drawing/2014/main" id="{051F40E5-5ABD-4A2B-8790-2D897E6C85D6}"/>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741636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dirty="0"/>
              <a:t>Drawings from OSGA Subpart P Appendix</a:t>
            </a:r>
          </a:p>
          <a:p>
            <a:endParaRPr lang="en-US" dirty="0"/>
          </a:p>
        </p:txBody>
      </p:sp>
      <p:sp>
        <p:nvSpPr>
          <p:cNvPr id="5" name="Date Placeholder 4">
            <a:extLst>
              <a:ext uri="{FF2B5EF4-FFF2-40B4-BE49-F238E27FC236}">
                <a16:creationId xmlns:a16="http://schemas.microsoft.com/office/drawing/2014/main" id="{F0BDD8F2-A7D4-4729-8322-3ABE6FA343F8}"/>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651814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Benching can also catch any loose soil particles or rocks that may come loose.</a:t>
            </a:r>
          </a:p>
        </p:txBody>
      </p:sp>
      <p:sp>
        <p:nvSpPr>
          <p:cNvPr id="5" name="Date Placeholder 4">
            <a:extLst>
              <a:ext uri="{FF2B5EF4-FFF2-40B4-BE49-F238E27FC236}">
                <a16:creationId xmlns:a16="http://schemas.microsoft.com/office/drawing/2014/main" id="{A4FF9B26-C3C5-40C0-90D7-E55C3D1FCD28}"/>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8951317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dirty="0"/>
              <a:t>Drawings from OSGA Subpart P Appendix</a:t>
            </a:r>
          </a:p>
          <a:p>
            <a:endParaRPr lang="en-US" dirty="0"/>
          </a:p>
        </p:txBody>
      </p:sp>
      <p:sp>
        <p:nvSpPr>
          <p:cNvPr id="5" name="Date Placeholder 4">
            <a:extLst>
              <a:ext uri="{FF2B5EF4-FFF2-40B4-BE49-F238E27FC236}">
                <a16:creationId xmlns:a16="http://schemas.microsoft.com/office/drawing/2014/main" id="{95E39262-499D-41DA-9688-10BBC28CAC32}"/>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561243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US" dirty="0"/>
              <a:t>Drawings from OSGA Subpart P Appendix</a:t>
            </a:r>
          </a:p>
          <a:p>
            <a:endParaRPr lang="en-US" dirty="0"/>
          </a:p>
        </p:txBody>
      </p:sp>
      <p:sp>
        <p:nvSpPr>
          <p:cNvPr id="5" name="Date Placeholder 4">
            <a:extLst>
              <a:ext uri="{FF2B5EF4-FFF2-40B4-BE49-F238E27FC236}">
                <a16:creationId xmlns:a16="http://schemas.microsoft.com/office/drawing/2014/main" id="{B3386FBE-6ADA-4A28-B465-E3286D597678}"/>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948279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 commercial slope guide to check slopes.  Some contractors will provide a slope image to an operator that he/she can see through there lower excavator window.</a:t>
            </a:r>
          </a:p>
        </p:txBody>
      </p:sp>
      <p:sp>
        <p:nvSpPr>
          <p:cNvPr id="5" name="Date Placeholder 4">
            <a:extLst>
              <a:ext uri="{FF2B5EF4-FFF2-40B4-BE49-F238E27FC236}">
                <a16:creationId xmlns:a16="http://schemas.microsoft.com/office/drawing/2014/main" id="{665A4E2A-F1F1-4565-BAD2-ADAA3121958B}"/>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4078794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3114"/>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jf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jp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jpg"/></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33.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67.jpg"/></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7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5255942" cy="914400"/>
          </a:xfrm>
        </p:spPr>
        <p:txBody>
          <a:bodyPr>
            <a:normAutofit fontScale="77500" lnSpcReduction="20000"/>
          </a:bodyPr>
          <a:lstStyle/>
          <a:p>
            <a:r>
              <a:rPr lang="en-US" sz="6000" dirty="0">
                <a:latin typeface="Nunito Light" pitchFamily="2" charset="77"/>
              </a:rPr>
              <a:t>Protective Systems</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a:normAutofit fontScale="85000" lnSpcReduction="10000"/>
          </a:bodyPr>
          <a:lstStyle/>
          <a:p>
            <a:r>
              <a:rPr lang="en-US" dirty="0"/>
              <a:t>Oct. 2021 – Sep. 2022</a:t>
            </a:r>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743200"/>
            <a:ext cx="11239058" cy="2132094"/>
          </a:xfrm>
        </p:spPr>
        <p:txBody>
          <a:bodyPr>
            <a:normAutofit fontScale="85000" lnSpcReduction="10000"/>
          </a:bodyPr>
          <a:lstStyle/>
          <a:p>
            <a:r>
              <a:rPr lang="en-US" dirty="0"/>
              <a:t>Trenching &amp; Excavation Hazards in Construction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dirty="0"/>
              <a:t>OSHA Susan Harwood Training Grant</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C3DC31-ECE2-42E6-AB77-0F40FAE547C2}"/>
              </a:ext>
            </a:extLst>
          </p:cNvPr>
          <p:cNvSpPr>
            <a:spLocks noGrp="1"/>
          </p:cNvSpPr>
          <p:nvPr>
            <p:ph type="body" sz="quarter" idx="10"/>
          </p:nvPr>
        </p:nvSpPr>
        <p:spPr>
          <a:xfrm>
            <a:off x="6671928" y="4072269"/>
            <a:ext cx="9095557" cy="488222"/>
          </a:xfrm>
        </p:spPr>
        <p:txBody>
          <a:bodyPr>
            <a:noAutofit/>
          </a:bodyPr>
          <a:lstStyle/>
          <a:p>
            <a:pPr marL="0" indent="0">
              <a:buNone/>
            </a:pPr>
            <a:r>
              <a:rPr lang="en-US" sz="3200" b="1" dirty="0"/>
              <a:t>Type B over Type A</a:t>
            </a:r>
          </a:p>
        </p:txBody>
      </p:sp>
      <p:sp>
        <p:nvSpPr>
          <p:cNvPr id="3" name="Text Placeholder 2">
            <a:extLst>
              <a:ext uri="{FF2B5EF4-FFF2-40B4-BE49-F238E27FC236}">
                <a16:creationId xmlns:a16="http://schemas.microsoft.com/office/drawing/2014/main" id="{68495586-811E-49BD-B107-D319811A6133}"/>
              </a:ext>
            </a:extLst>
          </p:cNvPr>
          <p:cNvSpPr>
            <a:spLocks noGrp="1"/>
          </p:cNvSpPr>
          <p:nvPr>
            <p:ph type="body" sz="quarter" idx="13"/>
          </p:nvPr>
        </p:nvSpPr>
        <p:spPr>
          <a:xfrm>
            <a:off x="440120" y="461115"/>
            <a:ext cx="8354397" cy="914400"/>
          </a:xfrm>
        </p:spPr>
        <p:txBody>
          <a:bodyPr/>
          <a:lstStyle/>
          <a:p>
            <a:r>
              <a:rPr lang="en-US" dirty="0"/>
              <a:t>Compound Soils</a:t>
            </a:r>
          </a:p>
        </p:txBody>
      </p:sp>
      <p:pic>
        <p:nvPicPr>
          <p:cNvPr id="6" name="Content Placeholder 5">
            <a:extLst>
              <a:ext uri="{FF2B5EF4-FFF2-40B4-BE49-F238E27FC236}">
                <a16:creationId xmlns:a16="http://schemas.microsoft.com/office/drawing/2014/main" id="{3F58A271-6790-4A0E-BE3E-A1C436239F27}"/>
              </a:ext>
            </a:extLst>
          </p:cNvPr>
          <p:cNvPicPr>
            <a:picLocks noGrp="1" noChangeAspect="1"/>
          </p:cNvPicPr>
          <p:nvPr>
            <p:ph sz="quarter" idx="14"/>
          </p:nvPr>
        </p:nvPicPr>
        <p:blipFill>
          <a:blip r:embed="rId3"/>
          <a:stretch>
            <a:fillRect/>
          </a:stretch>
        </p:blipFill>
        <p:spPr>
          <a:xfrm>
            <a:off x="5974702" y="1515140"/>
            <a:ext cx="5925390" cy="2243469"/>
          </a:xfrm>
        </p:spPr>
      </p:pic>
      <p:pic>
        <p:nvPicPr>
          <p:cNvPr id="5" name="Picture 4">
            <a:extLst>
              <a:ext uri="{FF2B5EF4-FFF2-40B4-BE49-F238E27FC236}">
                <a16:creationId xmlns:a16="http://schemas.microsoft.com/office/drawing/2014/main" id="{76D88E1F-68FE-497A-B378-5248DB53E6C4}"/>
              </a:ext>
            </a:extLst>
          </p:cNvPr>
          <p:cNvPicPr>
            <a:picLocks noChangeAspect="1"/>
          </p:cNvPicPr>
          <p:nvPr/>
        </p:nvPicPr>
        <p:blipFill>
          <a:blip r:embed="rId4"/>
          <a:stretch>
            <a:fillRect/>
          </a:stretch>
        </p:blipFill>
        <p:spPr>
          <a:xfrm>
            <a:off x="531311" y="1653363"/>
            <a:ext cx="5029271" cy="3593804"/>
          </a:xfrm>
          <a:prstGeom prst="rect">
            <a:avLst/>
          </a:prstGeom>
        </p:spPr>
      </p:pic>
      <p:sp>
        <p:nvSpPr>
          <p:cNvPr id="8" name="Content Placeholder 7">
            <a:extLst>
              <a:ext uri="{FF2B5EF4-FFF2-40B4-BE49-F238E27FC236}">
                <a16:creationId xmlns:a16="http://schemas.microsoft.com/office/drawing/2014/main" id="{9926330C-8935-449C-9EB5-F95DD1E95106}"/>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2340788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E3F080-0273-40C8-8635-56EA40CF3F16}"/>
              </a:ext>
            </a:extLst>
          </p:cNvPr>
          <p:cNvSpPr>
            <a:spLocks noGrp="1"/>
          </p:cNvSpPr>
          <p:nvPr>
            <p:ph type="body" sz="quarter" idx="13"/>
          </p:nvPr>
        </p:nvSpPr>
        <p:spPr>
          <a:xfrm>
            <a:off x="478220" y="461115"/>
            <a:ext cx="8354397" cy="914400"/>
          </a:xfrm>
        </p:spPr>
        <p:txBody>
          <a:bodyPr/>
          <a:lstStyle/>
          <a:p>
            <a:r>
              <a:rPr lang="en-US" dirty="0"/>
              <a:t>Sample Sloping Guide</a:t>
            </a:r>
          </a:p>
        </p:txBody>
      </p:sp>
      <p:pic>
        <p:nvPicPr>
          <p:cNvPr id="6" name="Content Placeholder 5">
            <a:extLst>
              <a:ext uri="{FF2B5EF4-FFF2-40B4-BE49-F238E27FC236}">
                <a16:creationId xmlns:a16="http://schemas.microsoft.com/office/drawing/2014/main" id="{F3B2722D-49ED-4368-B43C-7672BA4601FD}"/>
              </a:ext>
            </a:extLst>
          </p:cNvPr>
          <p:cNvPicPr>
            <a:picLocks noGrp="1" noChangeAspect="1"/>
          </p:cNvPicPr>
          <p:nvPr>
            <p:ph sz="quarter" idx="14"/>
          </p:nvPr>
        </p:nvPicPr>
        <p:blipFill>
          <a:blip r:embed="rId3"/>
          <a:stretch>
            <a:fillRect/>
          </a:stretch>
        </p:blipFill>
        <p:spPr>
          <a:xfrm>
            <a:off x="2807020" y="1226658"/>
            <a:ext cx="6577959" cy="4933469"/>
          </a:xfrm>
        </p:spPr>
      </p:pic>
      <p:sp>
        <p:nvSpPr>
          <p:cNvPr id="4" name="Content Placeholder 7">
            <a:extLst>
              <a:ext uri="{FF2B5EF4-FFF2-40B4-BE49-F238E27FC236}">
                <a16:creationId xmlns:a16="http://schemas.microsoft.com/office/drawing/2014/main" id="{B7844E70-DCAB-4D94-BA1E-682DC5ABD40A}"/>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20541561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7370C57-367A-4798-97B7-55FDA795B1CA}"/>
              </a:ext>
            </a:extLst>
          </p:cNvPr>
          <p:cNvSpPr>
            <a:spLocks noGrp="1"/>
          </p:cNvSpPr>
          <p:nvPr>
            <p:ph type="body" sz="quarter" idx="13"/>
          </p:nvPr>
        </p:nvSpPr>
        <p:spPr>
          <a:xfrm>
            <a:off x="440120" y="461115"/>
            <a:ext cx="8354397" cy="914400"/>
          </a:xfrm>
        </p:spPr>
        <p:txBody>
          <a:bodyPr/>
          <a:lstStyle/>
          <a:p>
            <a:r>
              <a:rPr lang="en-US" dirty="0"/>
              <a:t>Trench Shields or Boxes</a:t>
            </a:r>
          </a:p>
        </p:txBody>
      </p:sp>
      <p:sp>
        <p:nvSpPr>
          <p:cNvPr id="5" name="Rectangle 3">
            <a:extLst>
              <a:ext uri="{FF2B5EF4-FFF2-40B4-BE49-F238E27FC236}">
                <a16:creationId xmlns:a16="http://schemas.microsoft.com/office/drawing/2014/main" id="{34A067D8-5D6C-4FC8-B611-7CD36075D850}"/>
              </a:ext>
            </a:extLst>
          </p:cNvPr>
          <p:cNvSpPr txBox="1">
            <a:spLocks noChangeArrowheads="1"/>
          </p:cNvSpPr>
          <p:nvPr/>
        </p:nvSpPr>
        <p:spPr>
          <a:xfrm>
            <a:off x="304800" y="1282700"/>
            <a:ext cx="5989675" cy="1915217"/>
          </a:xfrm>
          <a:prstGeom prst="rect">
            <a:avLst/>
          </a:prstGeom>
        </p:spPr>
        <p:txBody>
          <a:bodyPr vert="horz" lIns="0" tIns="45720" rIns="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kumimoji="0" lang="en-US" altLang="en-US" sz="2800" b="0" i="0" u="none" strike="noStrike" kern="1200" cap="none" spc="0" normalizeH="0" baseline="0" noProof="0" dirty="0">
                <a:ln>
                  <a:noFill/>
                </a:ln>
                <a:solidFill>
                  <a:schemeClr val="tx1"/>
                </a:solidFill>
                <a:effectLst/>
                <a:uLnTx/>
                <a:uFillTx/>
                <a:latin typeface="Calibri" panose="020F0502020204030204"/>
                <a:ea typeface="+mn-ea"/>
                <a:cs typeface="+mn-cs"/>
              </a:rPr>
              <a:t>Engineered for all Types of soils.</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kumimoji="0" lang="en-US" altLang="en-US" sz="2800" b="0" i="0" u="none" strike="noStrike" kern="1200" cap="none" spc="0" normalizeH="0" baseline="0" noProof="0" dirty="0">
                <a:ln>
                  <a:noFill/>
                </a:ln>
                <a:solidFill>
                  <a:schemeClr val="tx1"/>
                </a:solidFill>
                <a:effectLst/>
                <a:uLnTx/>
                <a:uFillTx/>
                <a:latin typeface="Calibri" panose="020F0502020204030204"/>
                <a:ea typeface="+mn-ea"/>
                <a:cs typeface="+mn-cs"/>
              </a:rPr>
              <a:t>Can be used with all classes of soils.</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kumimoji="0" lang="en-US" altLang="en-US" sz="2800" b="0" i="0" u="none" strike="noStrike" kern="1200" cap="none" spc="0" normalizeH="0" baseline="0" noProof="0" dirty="0">
                <a:ln>
                  <a:noFill/>
                </a:ln>
                <a:solidFill>
                  <a:schemeClr val="tx1"/>
                </a:solidFill>
                <a:effectLst/>
                <a:uLnTx/>
                <a:uFillTx/>
                <a:latin typeface="Calibri" panose="020F0502020204030204"/>
                <a:ea typeface="+mn-ea"/>
                <a:cs typeface="+mn-cs"/>
              </a:rPr>
              <a:t>Shields can be stacked if allowed by manufacturer</a:t>
            </a:r>
          </a:p>
        </p:txBody>
      </p:sp>
      <p:pic>
        <p:nvPicPr>
          <p:cNvPr id="7" name="Picture 6">
            <a:extLst>
              <a:ext uri="{FF2B5EF4-FFF2-40B4-BE49-F238E27FC236}">
                <a16:creationId xmlns:a16="http://schemas.microsoft.com/office/drawing/2014/main" id="{AE34A689-4B6B-48C9-AFD2-0A8BAA1992CF}"/>
              </a:ext>
            </a:extLst>
          </p:cNvPr>
          <p:cNvPicPr>
            <a:picLocks noChangeAspect="1"/>
          </p:cNvPicPr>
          <p:nvPr/>
        </p:nvPicPr>
        <p:blipFill>
          <a:blip r:embed="rId3"/>
          <a:stretch>
            <a:fillRect/>
          </a:stretch>
        </p:blipFill>
        <p:spPr>
          <a:xfrm>
            <a:off x="1271773" y="3032817"/>
            <a:ext cx="3546188" cy="3041841"/>
          </a:xfrm>
          <a:prstGeom prst="rect">
            <a:avLst/>
          </a:prstGeom>
        </p:spPr>
      </p:pic>
      <p:pic>
        <p:nvPicPr>
          <p:cNvPr id="6" name="Picture 5">
            <a:extLst>
              <a:ext uri="{FF2B5EF4-FFF2-40B4-BE49-F238E27FC236}">
                <a16:creationId xmlns:a16="http://schemas.microsoft.com/office/drawing/2014/main" id="{71151171-5114-4544-B5AD-2BE2FBB74442}"/>
              </a:ext>
            </a:extLst>
          </p:cNvPr>
          <p:cNvPicPr>
            <a:picLocks noChangeAspect="1"/>
          </p:cNvPicPr>
          <p:nvPr/>
        </p:nvPicPr>
        <p:blipFill>
          <a:blip r:embed="rId4"/>
          <a:stretch>
            <a:fillRect/>
          </a:stretch>
        </p:blipFill>
        <p:spPr>
          <a:xfrm>
            <a:off x="6294475" y="1413526"/>
            <a:ext cx="5243864" cy="4030948"/>
          </a:xfrm>
          <a:prstGeom prst="rect">
            <a:avLst/>
          </a:prstGeom>
        </p:spPr>
      </p:pic>
      <p:sp>
        <p:nvSpPr>
          <p:cNvPr id="9" name="Content Placeholder 7">
            <a:extLst>
              <a:ext uri="{FF2B5EF4-FFF2-40B4-BE49-F238E27FC236}">
                <a16:creationId xmlns:a16="http://schemas.microsoft.com/office/drawing/2014/main" id="{4EB3701A-978D-4821-8C22-43C6FD0A0297}"/>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1521050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AC674E-3C38-4988-ABF7-9189837B53CA}"/>
              </a:ext>
            </a:extLst>
          </p:cNvPr>
          <p:cNvSpPr>
            <a:spLocks noGrp="1"/>
          </p:cNvSpPr>
          <p:nvPr>
            <p:ph type="body" sz="quarter" idx="10"/>
          </p:nvPr>
        </p:nvSpPr>
        <p:spPr>
          <a:xfrm>
            <a:off x="736918" y="1871831"/>
            <a:ext cx="5592380" cy="3310665"/>
          </a:xfrm>
        </p:spPr>
        <p:txBody>
          <a:bodyPr/>
          <a:lstStyle/>
          <a:p>
            <a:r>
              <a:rPr lang="en-US" sz="2800" dirty="0"/>
              <a:t>Light-weight, easy-to-assemble boxes.</a:t>
            </a:r>
          </a:p>
          <a:p>
            <a:endParaRPr lang="en-US" dirty="0"/>
          </a:p>
        </p:txBody>
      </p:sp>
      <p:sp>
        <p:nvSpPr>
          <p:cNvPr id="3" name="Text Placeholder 2">
            <a:extLst>
              <a:ext uri="{FF2B5EF4-FFF2-40B4-BE49-F238E27FC236}">
                <a16:creationId xmlns:a16="http://schemas.microsoft.com/office/drawing/2014/main" id="{C18C531D-1CFE-4830-9E2D-936D6072EDA7}"/>
              </a:ext>
            </a:extLst>
          </p:cNvPr>
          <p:cNvSpPr>
            <a:spLocks noGrp="1"/>
          </p:cNvSpPr>
          <p:nvPr>
            <p:ph type="body" sz="quarter" idx="13"/>
          </p:nvPr>
        </p:nvSpPr>
        <p:spPr>
          <a:xfrm>
            <a:off x="393979" y="439557"/>
            <a:ext cx="8354397" cy="914400"/>
          </a:xfrm>
        </p:spPr>
        <p:txBody>
          <a:bodyPr/>
          <a:lstStyle/>
          <a:p>
            <a:r>
              <a:rPr lang="en-US" dirty="0"/>
              <a:t>Portable Trench Boxes</a:t>
            </a:r>
          </a:p>
        </p:txBody>
      </p:sp>
      <p:pic>
        <p:nvPicPr>
          <p:cNvPr id="6" name="Content Placeholder 5" descr="A construction site&#10;&#10;Description automatically generated">
            <a:extLst>
              <a:ext uri="{FF2B5EF4-FFF2-40B4-BE49-F238E27FC236}">
                <a16:creationId xmlns:a16="http://schemas.microsoft.com/office/drawing/2014/main" id="{A8A96414-0ECA-4537-AF3D-3D79DD9AA2F8}"/>
              </a:ext>
            </a:extLst>
          </p:cNvPr>
          <p:cNvPicPr>
            <a:picLocks noGrp="1" noChangeAspect="1"/>
          </p:cNvPicPr>
          <p:nvPr>
            <p:ph sz="quarter" idx="14"/>
          </p:nvPr>
        </p:nvPicPr>
        <p:blipFill>
          <a:blip r:embed="rId3"/>
          <a:stretch>
            <a:fillRect/>
          </a:stretch>
        </p:blipFill>
        <p:spPr>
          <a:xfrm>
            <a:off x="6702353" y="1375515"/>
            <a:ext cx="3203046" cy="4804569"/>
          </a:xfrm>
        </p:spPr>
      </p:pic>
      <p:sp>
        <p:nvSpPr>
          <p:cNvPr id="5" name="Content Placeholder 7">
            <a:extLst>
              <a:ext uri="{FF2B5EF4-FFF2-40B4-BE49-F238E27FC236}">
                <a16:creationId xmlns:a16="http://schemas.microsoft.com/office/drawing/2014/main" id="{6651B264-38DE-4454-B1C1-9835FB3EBB62}"/>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1198215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EDADB09-D800-4525-9146-76C4F546DA63}"/>
              </a:ext>
            </a:extLst>
          </p:cNvPr>
          <p:cNvSpPr>
            <a:spLocks noGrp="1"/>
          </p:cNvSpPr>
          <p:nvPr>
            <p:ph type="body" sz="quarter" idx="13"/>
          </p:nvPr>
        </p:nvSpPr>
        <p:spPr>
          <a:xfrm>
            <a:off x="445999" y="429862"/>
            <a:ext cx="8354397" cy="914400"/>
          </a:xfrm>
        </p:spPr>
        <p:txBody>
          <a:bodyPr/>
          <a:lstStyle/>
          <a:p>
            <a:r>
              <a:rPr lang="en-US" dirty="0"/>
              <a:t>Trench Shield Placement</a:t>
            </a:r>
          </a:p>
        </p:txBody>
      </p:sp>
      <p:pic>
        <p:nvPicPr>
          <p:cNvPr id="6" name="Picture 5">
            <a:extLst>
              <a:ext uri="{FF2B5EF4-FFF2-40B4-BE49-F238E27FC236}">
                <a16:creationId xmlns:a16="http://schemas.microsoft.com/office/drawing/2014/main" id="{F3B4C399-B2A4-4830-841F-68CBA15EABDB}"/>
              </a:ext>
            </a:extLst>
          </p:cNvPr>
          <p:cNvPicPr>
            <a:picLocks noChangeAspect="1"/>
          </p:cNvPicPr>
          <p:nvPr/>
        </p:nvPicPr>
        <p:blipFill>
          <a:blip r:embed="rId3"/>
          <a:stretch>
            <a:fillRect/>
          </a:stretch>
        </p:blipFill>
        <p:spPr>
          <a:xfrm>
            <a:off x="6513692" y="1329420"/>
            <a:ext cx="4573408" cy="2174726"/>
          </a:xfrm>
          <a:prstGeom prst="rect">
            <a:avLst/>
          </a:prstGeom>
        </p:spPr>
      </p:pic>
      <p:sp>
        <p:nvSpPr>
          <p:cNvPr id="7" name="Rectangle 3">
            <a:extLst>
              <a:ext uri="{FF2B5EF4-FFF2-40B4-BE49-F238E27FC236}">
                <a16:creationId xmlns:a16="http://schemas.microsoft.com/office/drawing/2014/main" id="{3BC6EB15-701C-4722-AB34-093259A3ECB4}"/>
              </a:ext>
            </a:extLst>
          </p:cNvPr>
          <p:cNvSpPr txBox="1">
            <a:spLocks noChangeArrowheads="1"/>
          </p:cNvSpPr>
          <p:nvPr/>
        </p:nvSpPr>
        <p:spPr>
          <a:xfrm>
            <a:off x="717575" y="2195738"/>
            <a:ext cx="5271152" cy="2642214"/>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Wingdings" panose="05000000000000000000" pitchFamily="2" charset="2"/>
              <a:buNone/>
              <a:tabLst/>
              <a:defRPr/>
            </a:pPr>
            <a:r>
              <a:rPr kumimoji="0" lang="en-US" altLang="en-US" sz="2800" b="0" i="0" u="none" strike="noStrike" kern="1200" cap="none" spc="0" normalizeH="0" baseline="0" noProof="0" dirty="0">
                <a:ln>
                  <a:noFill/>
                </a:ln>
                <a:solidFill>
                  <a:schemeClr val="tx1"/>
                </a:solidFill>
                <a:effectLst/>
                <a:uLnTx/>
                <a:uFillTx/>
                <a:latin typeface="Calibri" panose="020F0502020204030204"/>
                <a:ea typeface="+mn-ea"/>
                <a:cs typeface="+mn-cs"/>
              </a:rPr>
              <a:t>Shield in a Type B soil protecting only the bottom of the trench.</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Wingdings" panose="05000000000000000000" pitchFamily="2" charset="2"/>
              <a:buNone/>
              <a:tabLst/>
              <a:defRPr/>
            </a:pPr>
            <a:endParaRPr lang="en-US" altLang="en-US" sz="2800" dirty="0">
              <a:solidFill>
                <a:schemeClr val="tx1"/>
              </a:solidFill>
              <a:latin typeface="Calibri" panose="020F0502020204030204"/>
            </a:endParaRP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Wingdings" panose="05000000000000000000" pitchFamily="2" charset="2"/>
              <a:buNone/>
              <a:tabLst/>
              <a:defRPr/>
            </a:pPr>
            <a:r>
              <a:rPr kumimoji="0" lang="en-US" altLang="en-US" sz="2800" b="0" i="0" u="none" strike="noStrike" kern="1200" cap="none" spc="0" normalizeH="0" baseline="0" noProof="0" dirty="0">
                <a:ln>
                  <a:noFill/>
                </a:ln>
                <a:solidFill>
                  <a:schemeClr val="tx1"/>
                </a:solidFill>
                <a:effectLst/>
                <a:uLnTx/>
                <a:uFillTx/>
                <a:latin typeface="Calibri" panose="020F0502020204030204"/>
                <a:ea typeface="+mn-ea"/>
                <a:cs typeface="+mn-cs"/>
              </a:rPr>
              <a:t>Protection must stick up at least 18 inches above soil</a:t>
            </a:r>
          </a:p>
        </p:txBody>
      </p:sp>
      <p:pic>
        <p:nvPicPr>
          <p:cNvPr id="4" name="Picture 3">
            <a:extLst>
              <a:ext uri="{FF2B5EF4-FFF2-40B4-BE49-F238E27FC236}">
                <a16:creationId xmlns:a16="http://schemas.microsoft.com/office/drawing/2014/main" id="{7854F4A0-F226-4053-ACFB-A05AF10DCFC5}"/>
              </a:ext>
            </a:extLst>
          </p:cNvPr>
          <p:cNvPicPr>
            <a:picLocks noChangeAspect="1"/>
          </p:cNvPicPr>
          <p:nvPr/>
        </p:nvPicPr>
        <p:blipFill>
          <a:blip r:embed="rId4"/>
          <a:stretch>
            <a:fillRect/>
          </a:stretch>
        </p:blipFill>
        <p:spPr>
          <a:xfrm>
            <a:off x="7385351" y="3429001"/>
            <a:ext cx="2598621" cy="2714506"/>
          </a:xfrm>
          <a:prstGeom prst="rect">
            <a:avLst/>
          </a:prstGeom>
        </p:spPr>
      </p:pic>
      <p:sp>
        <p:nvSpPr>
          <p:cNvPr id="8" name="Content Placeholder 7">
            <a:extLst>
              <a:ext uri="{FF2B5EF4-FFF2-40B4-BE49-F238E27FC236}">
                <a16:creationId xmlns:a16="http://schemas.microsoft.com/office/drawing/2014/main" id="{08C6A26A-125E-4B22-9A13-DC14F4865DBF}"/>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1640847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A01E971-9822-40BB-8628-B86E7C99E092}"/>
              </a:ext>
            </a:extLst>
          </p:cNvPr>
          <p:cNvSpPr>
            <a:spLocks noGrp="1"/>
          </p:cNvSpPr>
          <p:nvPr>
            <p:ph type="body" sz="quarter" idx="10"/>
          </p:nvPr>
        </p:nvSpPr>
        <p:spPr>
          <a:xfrm>
            <a:off x="311938" y="1297672"/>
            <a:ext cx="3988931" cy="3310665"/>
          </a:xfrm>
        </p:spPr>
        <p:txBody>
          <a:bodyPr>
            <a:normAutofit/>
          </a:bodyPr>
          <a:lstStyle/>
          <a:p>
            <a:r>
              <a:rPr lang="en-US" sz="2800" dirty="0"/>
              <a:t>Trench boxes must protect full depth to within 2 feet of the bottom of the trench.</a:t>
            </a:r>
          </a:p>
          <a:p>
            <a:r>
              <a:rPr lang="en-US" sz="2800" dirty="0"/>
              <a:t>Trench boxes cannot be set on ledges.</a:t>
            </a:r>
          </a:p>
        </p:txBody>
      </p:sp>
      <p:pic>
        <p:nvPicPr>
          <p:cNvPr id="6" name="Picture 5">
            <a:extLst>
              <a:ext uri="{FF2B5EF4-FFF2-40B4-BE49-F238E27FC236}">
                <a16:creationId xmlns:a16="http://schemas.microsoft.com/office/drawing/2014/main" id="{7D35F400-A8AD-449B-A95F-A65EF0149BF6}"/>
              </a:ext>
            </a:extLst>
          </p:cNvPr>
          <p:cNvPicPr>
            <a:picLocks noChangeAspect="1"/>
          </p:cNvPicPr>
          <p:nvPr/>
        </p:nvPicPr>
        <p:blipFill>
          <a:blip r:embed="rId3"/>
          <a:stretch>
            <a:fillRect/>
          </a:stretch>
        </p:blipFill>
        <p:spPr>
          <a:xfrm>
            <a:off x="5379333" y="3240317"/>
            <a:ext cx="4322876" cy="2995031"/>
          </a:xfrm>
          <a:prstGeom prst="rect">
            <a:avLst/>
          </a:prstGeom>
        </p:spPr>
      </p:pic>
      <p:pic>
        <p:nvPicPr>
          <p:cNvPr id="8" name="Picture 7">
            <a:extLst>
              <a:ext uri="{FF2B5EF4-FFF2-40B4-BE49-F238E27FC236}">
                <a16:creationId xmlns:a16="http://schemas.microsoft.com/office/drawing/2014/main" id="{89879082-0582-4FF2-B447-30F2ADA00AB7}"/>
              </a:ext>
            </a:extLst>
          </p:cNvPr>
          <p:cNvPicPr>
            <a:picLocks noChangeAspect="1"/>
          </p:cNvPicPr>
          <p:nvPr/>
        </p:nvPicPr>
        <p:blipFill>
          <a:blip r:embed="rId4"/>
          <a:stretch>
            <a:fillRect/>
          </a:stretch>
        </p:blipFill>
        <p:spPr>
          <a:xfrm>
            <a:off x="6621947" y="737673"/>
            <a:ext cx="2773908" cy="2375627"/>
          </a:xfrm>
          <a:prstGeom prst="rect">
            <a:avLst/>
          </a:prstGeom>
        </p:spPr>
      </p:pic>
      <p:sp>
        <p:nvSpPr>
          <p:cNvPr id="7" name="Content Placeholder 7">
            <a:extLst>
              <a:ext uri="{FF2B5EF4-FFF2-40B4-BE49-F238E27FC236}">
                <a16:creationId xmlns:a16="http://schemas.microsoft.com/office/drawing/2014/main" id="{2FBB907E-522F-4EB6-A82A-99ECBFA79A91}"/>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1840289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95C50E9-04BB-4090-9E40-AA2F6AC0360D}"/>
              </a:ext>
            </a:extLst>
          </p:cNvPr>
          <p:cNvSpPr>
            <a:spLocks noGrp="1"/>
          </p:cNvSpPr>
          <p:nvPr>
            <p:ph type="body" sz="quarter" idx="10"/>
          </p:nvPr>
        </p:nvSpPr>
        <p:spPr>
          <a:xfrm>
            <a:off x="519273" y="1485408"/>
            <a:ext cx="7104271" cy="3310665"/>
          </a:xfrm>
        </p:spPr>
        <p:txBody>
          <a:bodyPr>
            <a:normAutofit/>
          </a:bodyPr>
          <a:lstStyle/>
          <a:p>
            <a:r>
              <a:rPr lang="en-US" sz="2800" dirty="0"/>
              <a:t>Rigging must be checked, inspected and capable of handling the loads.</a:t>
            </a:r>
          </a:p>
          <a:p>
            <a:r>
              <a:rPr lang="en-US" sz="2800" dirty="0"/>
              <a:t>Excavators or other lifting machines must be working within their lifting capacities.</a:t>
            </a:r>
          </a:p>
        </p:txBody>
      </p:sp>
      <p:sp>
        <p:nvSpPr>
          <p:cNvPr id="3" name="Text Placeholder 2">
            <a:extLst>
              <a:ext uri="{FF2B5EF4-FFF2-40B4-BE49-F238E27FC236}">
                <a16:creationId xmlns:a16="http://schemas.microsoft.com/office/drawing/2014/main" id="{150D7240-FEBA-4485-9382-8EDDDDB73E12}"/>
              </a:ext>
            </a:extLst>
          </p:cNvPr>
          <p:cNvSpPr>
            <a:spLocks noGrp="1"/>
          </p:cNvSpPr>
          <p:nvPr>
            <p:ph type="body" sz="quarter" idx="13"/>
          </p:nvPr>
        </p:nvSpPr>
        <p:spPr>
          <a:xfrm>
            <a:off x="414859" y="461115"/>
            <a:ext cx="8354397" cy="914400"/>
          </a:xfrm>
        </p:spPr>
        <p:txBody>
          <a:bodyPr/>
          <a:lstStyle/>
          <a:p>
            <a:r>
              <a:rPr lang="en-US" dirty="0"/>
              <a:t>Lifting Trench Shields</a:t>
            </a:r>
          </a:p>
        </p:txBody>
      </p:sp>
      <p:pic>
        <p:nvPicPr>
          <p:cNvPr id="6" name="Content Placeholder 5">
            <a:extLst>
              <a:ext uri="{FF2B5EF4-FFF2-40B4-BE49-F238E27FC236}">
                <a16:creationId xmlns:a16="http://schemas.microsoft.com/office/drawing/2014/main" id="{3D264E51-EABF-4CDC-9354-14BC0A8448E1}"/>
              </a:ext>
            </a:extLst>
          </p:cNvPr>
          <p:cNvPicPr>
            <a:picLocks noGrp="1" noChangeAspect="1"/>
          </p:cNvPicPr>
          <p:nvPr>
            <p:ph sz="quarter" idx="14"/>
          </p:nvPr>
        </p:nvPicPr>
        <p:blipFill>
          <a:blip r:embed="rId3"/>
          <a:stretch>
            <a:fillRect/>
          </a:stretch>
        </p:blipFill>
        <p:spPr>
          <a:xfrm>
            <a:off x="7985051" y="1327835"/>
            <a:ext cx="4098852" cy="3026584"/>
          </a:xfrm>
        </p:spPr>
      </p:pic>
      <p:pic>
        <p:nvPicPr>
          <p:cNvPr id="5" name="Picture 4">
            <a:extLst>
              <a:ext uri="{FF2B5EF4-FFF2-40B4-BE49-F238E27FC236}">
                <a16:creationId xmlns:a16="http://schemas.microsoft.com/office/drawing/2014/main" id="{4113B473-9F2C-4A01-ACEC-1CD714026433}"/>
              </a:ext>
            </a:extLst>
          </p:cNvPr>
          <p:cNvPicPr>
            <a:picLocks noChangeAspect="1"/>
          </p:cNvPicPr>
          <p:nvPr/>
        </p:nvPicPr>
        <p:blipFill>
          <a:blip r:embed="rId4"/>
          <a:stretch>
            <a:fillRect/>
          </a:stretch>
        </p:blipFill>
        <p:spPr>
          <a:xfrm>
            <a:off x="2902628" y="3429000"/>
            <a:ext cx="4864455" cy="2734146"/>
          </a:xfrm>
          <a:prstGeom prst="rect">
            <a:avLst/>
          </a:prstGeom>
        </p:spPr>
      </p:pic>
      <p:pic>
        <p:nvPicPr>
          <p:cNvPr id="7" name="Picture 6">
            <a:extLst>
              <a:ext uri="{FF2B5EF4-FFF2-40B4-BE49-F238E27FC236}">
                <a16:creationId xmlns:a16="http://schemas.microsoft.com/office/drawing/2014/main" id="{26CF0044-2646-4431-BF3E-86B63051B5D7}"/>
              </a:ext>
            </a:extLst>
          </p:cNvPr>
          <p:cNvPicPr>
            <a:picLocks noChangeAspect="1"/>
          </p:cNvPicPr>
          <p:nvPr/>
        </p:nvPicPr>
        <p:blipFill>
          <a:blip r:embed="rId5"/>
          <a:stretch>
            <a:fillRect/>
          </a:stretch>
        </p:blipFill>
        <p:spPr>
          <a:xfrm>
            <a:off x="414859" y="3614853"/>
            <a:ext cx="2344230" cy="2548293"/>
          </a:xfrm>
          <a:prstGeom prst="rect">
            <a:avLst/>
          </a:prstGeom>
        </p:spPr>
      </p:pic>
      <p:sp>
        <p:nvSpPr>
          <p:cNvPr id="8" name="Content Placeholder 7">
            <a:extLst>
              <a:ext uri="{FF2B5EF4-FFF2-40B4-BE49-F238E27FC236}">
                <a16:creationId xmlns:a16="http://schemas.microsoft.com/office/drawing/2014/main" id="{DD855AC3-DA07-46DB-B78B-B8CC053E1DE8}"/>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31918010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88AC0A2-8E8E-41C7-BD74-130DFB844C84}"/>
              </a:ext>
            </a:extLst>
          </p:cNvPr>
          <p:cNvSpPr>
            <a:spLocks noGrp="1"/>
          </p:cNvSpPr>
          <p:nvPr>
            <p:ph type="body" sz="quarter" idx="10"/>
          </p:nvPr>
        </p:nvSpPr>
        <p:spPr>
          <a:xfrm>
            <a:off x="253461" y="1823984"/>
            <a:ext cx="5156740" cy="3310665"/>
          </a:xfrm>
        </p:spPr>
        <p:txBody>
          <a:bodyPr>
            <a:normAutofit/>
          </a:bodyPr>
          <a:lstStyle/>
          <a:p>
            <a:r>
              <a:rPr lang="en-US" sz="2800" dirty="0"/>
              <a:t>Boxes set tight to each other</a:t>
            </a:r>
          </a:p>
          <a:p>
            <a:r>
              <a:rPr lang="en-US" sz="2800" dirty="0"/>
              <a:t>Boxes sticking up 18 inches</a:t>
            </a:r>
          </a:p>
        </p:txBody>
      </p:sp>
      <p:sp>
        <p:nvSpPr>
          <p:cNvPr id="3" name="Text Placeholder 2">
            <a:extLst>
              <a:ext uri="{FF2B5EF4-FFF2-40B4-BE49-F238E27FC236}">
                <a16:creationId xmlns:a16="http://schemas.microsoft.com/office/drawing/2014/main" id="{EA97799F-A1D1-453D-8399-1520098A8682}"/>
              </a:ext>
            </a:extLst>
          </p:cNvPr>
          <p:cNvSpPr>
            <a:spLocks noGrp="1"/>
          </p:cNvSpPr>
          <p:nvPr>
            <p:ph type="body" sz="quarter" idx="13"/>
          </p:nvPr>
        </p:nvSpPr>
        <p:spPr>
          <a:xfrm>
            <a:off x="253461" y="461115"/>
            <a:ext cx="8354397" cy="914400"/>
          </a:xfrm>
        </p:spPr>
        <p:txBody>
          <a:bodyPr/>
          <a:lstStyle/>
          <a:p>
            <a:r>
              <a:rPr lang="en-US" dirty="0"/>
              <a:t>Trench Box Sets</a:t>
            </a:r>
          </a:p>
        </p:txBody>
      </p:sp>
      <p:pic>
        <p:nvPicPr>
          <p:cNvPr id="6" name="Content Placeholder 5" descr="A close up of a fence&#10;&#10;Description automatically generated">
            <a:extLst>
              <a:ext uri="{FF2B5EF4-FFF2-40B4-BE49-F238E27FC236}">
                <a16:creationId xmlns:a16="http://schemas.microsoft.com/office/drawing/2014/main" id="{93AC3C63-2F21-4F75-8CE6-75ABE46D5437}"/>
              </a:ext>
            </a:extLst>
          </p:cNvPr>
          <p:cNvPicPr>
            <a:picLocks noGrp="1" noChangeAspect="1"/>
          </p:cNvPicPr>
          <p:nvPr>
            <p:ph sz="quarter" idx="14"/>
          </p:nvPr>
        </p:nvPicPr>
        <p:blipFill>
          <a:blip r:embed="rId2"/>
          <a:stretch>
            <a:fillRect/>
          </a:stretch>
        </p:blipFill>
        <p:spPr>
          <a:xfrm>
            <a:off x="5926960" y="1498821"/>
            <a:ext cx="6011580" cy="4508685"/>
          </a:xfrm>
        </p:spPr>
      </p:pic>
      <p:sp>
        <p:nvSpPr>
          <p:cNvPr id="5" name="Content Placeholder 7">
            <a:extLst>
              <a:ext uri="{FF2B5EF4-FFF2-40B4-BE49-F238E27FC236}">
                <a16:creationId xmlns:a16="http://schemas.microsoft.com/office/drawing/2014/main" id="{7518206E-652E-434F-9E68-C0D47AC04731}"/>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5513044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9995AF8-C873-4D5B-891C-C6CEC1B9249F}"/>
              </a:ext>
            </a:extLst>
          </p:cNvPr>
          <p:cNvSpPr>
            <a:spLocks noGrp="1"/>
          </p:cNvSpPr>
          <p:nvPr>
            <p:ph type="body" sz="quarter" idx="10"/>
          </p:nvPr>
        </p:nvSpPr>
        <p:spPr>
          <a:xfrm>
            <a:off x="574158" y="1525773"/>
            <a:ext cx="5521842" cy="3656724"/>
          </a:xfrm>
        </p:spPr>
        <p:txBody>
          <a:bodyPr>
            <a:noAutofit/>
          </a:bodyPr>
          <a:lstStyle/>
          <a:p>
            <a:pPr marL="0" indent="0">
              <a:buNone/>
            </a:pPr>
            <a:r>
              <a:rPr lang="en-US" sz="2400" dirty="0"/>
              <a:t>When surcharge loads from stored material or equipment, operating equipment, or traffic are present, a competent person shall determine the degree to which the actual slope must be reduced below the maximum allowable slope.</a:t>
            </a:r>
          </a:p>
        </p:txBody>
      </p:sp>
      <p:sp>
        <p:nvSpPr>
          <p:cNvPr id="3" name="Text Placeholder 2">
            <a:extLst>
              <a:ext uri="{FF2B5EF4-FFF2-40B4-BE49-F238E27FC236}">
                <a16:creationId xmlns:a16="http://schemas.microsoft.com/office/drawing/2014/main" id="{B30EBD6F-2FD3-4013-8DA2-CCBF9EEF2981}"/>
              </a:ext>
            </a:extLst>
          </p:cNvPr>
          <p:cNvSpPr>
            <a:spLocks noGrp="1"/>
          </p:cNvSpPr>
          <p:nvPr>
            <p:ph type="body" sz="quarter" idx="13"/>
          </p:nvPr>
        </p:nvSpPr>
        <p:spPr>
          <a:xfrm>
            <a:off x="389320" y="422379"/>
            <a:ext cx="8354397" cy="914400"/>
          </a:xfrm>
        </p:spPr>
        <p:txBody>
          <a:bodyPr/>
          <a:lstStyle/>
          <a:p>
            <a:r>
              <a:rPr lang="en-US" dirty="0"/>
              <a:t>Soil Overloads</a:t>
            </a:r>
          </a:p>
        </p:txBody>
      </p:sp>
      <p:pic>
        <p:nvPicPr>
          <p:cNvPr id="8" name="Content Placeholder 7" descr="Diagram&#10;&#10;Description automatically generated">
            <a:extLst>
              <a:ext uri="{FF2B5EF4-FFF2-40B4-BE49-F238E27FC236}">
                <a16:creationId xmlns:a16="http://schemas.microsoft.com/office/drawing/2014/main" id="{9BDE5FC3-D767-494C-9FDB-38DE2131E913}"/>
              </a:ext>
            </a:extLst>
          </p:cNvPr>
          <p:cNvPicPr>
            <a:picLocks noGrp="1" noChangeAspect="1"/>
          </p:cNvPicPr>
          <p:nvPr>
            <p:ph sz="quarter" idx="14"/>
          </p:nvPr>
        </p:nvPicPr>
        <p:blipFill>
          <a:blip r:embed="rId3"/>
          <a:stretch>
            <a:fillRect/>
          </a:stretch>
        </p:blipFill>
        <p:spPr>
          <a:xfrm>
            <a:off x="7020628" y="3662291"/>
            <a:ext cx="4716178" cy="2397392"/>
          </a:xfrm>
        </p:spPr>
      </p:pic>
      <p:pic>
        <p:nvPicPr>
          <p:cNvPr id="5" name="Picture 4">
            <a:extLst>
              <a:ext uri="{FF2B5EF4-FFF2-40B4-BE49-F238E27FC236}">
                <a16:creationId xmlns:a16="http://schemas.microsoft.com/office/drawing/2014/main" id="{4F6B58EB-69AE-4228-9606-88CE63E09045}"/>
              </a:ext>
            </a:extLst>
          </p:cNvPr>
          <p:cNvPicPr>
            <a:picLocks noChangeAspect="1"/>
          </p:cNvPicPr>
          <p:nvPr/>
        </p:nvPicPr>
        <p:blipFill>
          <a:blip r:embed="rId4"/>
          <a:stretch>
            <a:fillRect/>
          </a:stretch>
        </p:blipFill>
        <p:spPr>
          <a:xfrm>
            <a:off x="7476510" y="1092308"/>
            <a:ext cx="3112547" cy="2439951"/>
          </a:xfrm>
          <a:prstGeom prst="rect">
            <a:avLst/>
          </a:prstGeom>
        </p:spPr>
      </p:pic>
      <p:sp>
        <p:nvSpPr>
          <p:cNvPr id="6" name="Content Placeholder 7">
            <a:extLst>
              <a:ext uri="{FF2B5EF4-FFF2-40B4-BE49-F238E27FC236}">
                <a16:creationId xmlns:a16="http://schemas.microsoft.com/office/drawing/2014/main" id="{CC6FEE8F-02C0-499C-B4AD-6E427CF94728}"/>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1964108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169E689-8C48-4105-A518-FA0803BCB847}"/>
              </a:ext>
            </a:extLst>
          </p:cNvPr>
          <p:cNvSpPr>
            <a:spLocks noGrp="1"/>
          </p:cNvSpPr>
          <p:nvPr>
            <p:ph type="body" sz="quarter" idx="10"/>
          </p:nvPr>
        </p:nvSpPr>
        <p:spPr>
          <a:xfrm>
            <a:off x="465520" y="1871831"/>
            <a:ext cx="4822443" cy="3310665"/>
          </a:xfrm>
        </p:spPr>
        <p:txBody>
          <a:bodyPr>
            <a:normAutofit/>
          </a:bodyPr>
          <a:lstStyle/>
          <a:p>
            <a:r>
              <a:rPr lang="en-US" sz="2800" dirty="0"/>
              <a:t>When stacking boxes user must assure that they use boxes that are designed the depth of the stacked boxes based on the soil type.</a:t>
            </a:r>
          </a:p>
        </p:txBody>
      </p:sp>
      <p:sp>
        <p:nvSpPr>
          <p:cNvPr id="3" name="Text Placeholder 2">
            <a:extLst>
              <a:ext uri="{FF2B5EF4-FFF2-40B4-BE49-F238E27FC236}">
                <a16:creationId xmlns:a16="http://schemas.microsoft.com/office/drawing/2014/main" id="{60FB75B9-2C4E-4457-9DD8-6993E9E43DDE}"/>
              </a:ext>
            </a:extLst>
          </p:cNvPr>
          <p:cNvSpPr>
            <a:spLocks noGrp="1"/>
          </p:cNvSpPr>
          <p:nvPr>
            <p:ph type="body" sz="quarter" idx="13"/>
          </p:nvPr>
        </p:nvSpPr>
        <p:spPr>
          <a:xfrm>
            <a:off x="465520" y="461115"/>
            <a:ext cx="8354397" cy="914400"/>
          </a:xfrm>
        </p:spPr>
        <p:txBody>
          <a:bodyPr/>
          <a:lstStyle/>
          <a:p>
            <a:r>
              <a:rPr lang="en-US" dirty="0"/>
              <a:t>Stacking Trench Boxes</a:t>
            </a:r>
          </a:p>
        </p:txBody>
      </p:sp>
      <p:pic>
        <p:nvPicPr>
          <p:cNvPr id="5" name="Picture 4">
            <a:extLst>
              <a:ext uri="{FF2B5EF4-FFF2-40B4-BE49-F238E27FC236}">
                <a16:creationId xmlns:a16="http://schemas.microsoft.com/office/drawing/2014/main" id="{C65439D2-A9A8-4961-A735-C1ECF7B33050}"/>
              </a:ext>
            </a:extLst>
          </p:cNvPr>
          <p:cNvPicPr>
            <a:picLocks noChangeAspect="1"/>
          </p:cNvPicPr>
          <p:nvPr/>
        </p:nvPicPr>
        <p:blipFill>
          <a:blip r:embed="rId3"/>
          <a:stretch>
            <a:fillRect/>
          </a:stretch>
        </p:blipFill>
        <p:spPr>
          <a:xfrm>
            <a:off x="9229651" y="3273163"/>
            <a:ext cx="2496829" cy="2699696"/>
          </a:xfrm>
          <a:prstGeom prst="rect">
            <a:avLst/>
          </a:prstGeom>
        </p:spPr>
      </p:pic>
      <p:pic>
        <p:nvPicPr>
          <p:cNvPr id="7" name="Picture 6">
            <a:extLst>
              <a:ext uri="{FF2B5EF4-FFF2-40B4-BE49-F238E27FC236}">
                <a16:creationId xmlns:a16="http://schemas.microsoft.com/office/drawing/2014/main" id="{F2F476F9-C3B0-4028-A4F3-A107710E2D26}"/>
              </a:ext>
            </a:extLst>
          </p:cNvPr>
          <p:cNvPicPr>
            <a:picLocks noChangeAspect="1"/>
          </p:cNvPicPr>
          <p:nvPr/>
        </p:nvPicPr>
        <p:blipFill>
          <a:blip r:embed="rId4"/>
          <a:stretch>
            <a:fillRect/>
          </a:stretch>
        </p:blipFill>
        <p:spPr>
          <a:xfrm>
            <a:off x="5181139" y="1375515"/>
            <a:ext cx="3883489" cy="3072650"/>
          </a:xfrm>
          <a:prstGeom prst="rect">
            <a:avLst/>
          </a:prstGeom>
        </p:spPr>
      </p:pic>
      <p:sp>
        <p:nvSpPr>
          <p:cNvPr id="8" name="Content Placeholder 7">
            <a:extLst>
              <a:ext uri="{FF2B5EF4-FFF2-40B4-BE49-F238E27FC236}">
                <a16:creationId xmlns:a16="http://schemas.microsoft.com/office/drawing/2014/main" id="{EA9FDAD7-6E6A-4CF9-B0D8-BC090B913D3D}"/>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14831901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888E4F-EFFB-4A74-B8FA-48B2426251C1}"/>
              </a:ext>
            </a:extLst>
          </p:cNvPr>
          <p:cNvSpPr>
            <a:spLocks noGrp="1"/>
          </p:cNvSpPr>
          <p:nvPr>
            <p:ph type="body" sz="quarter" idx="10"/>
          </p:nvPr>
        </p:nvSpPr>
        <p:spPr/>
        <p:txBody>
          <a:bodyPr/>
          <a:lstStyle/>
          <a:p>
            <a:r>
              <a:rPr lang="en-US" sz="2400" dirty="0"/>
              <a:t>Understand Sloping and Benching based on Classification of Soils</a:t>
            </a:r>
          </a:p>
          <a:p>
            <a:r>
              <a:rPr lang="en-US" sz="2400" dirty="0"/>
              <a:t>Use of Trench Boxes and Other Protections</a:t>
            </a:r>
          </a:p>
          <a:p>
            <a:r>
              <a:rPr lang="en-US" sz="2400" dirty="0"/>
              <a:t>Access in and out of Excavations</a:t>
            </a:r>
          </a:p>
          <a:p>
            <a:r>
              <a:rPr lang="en-US" sz="2400" dirty="0"/>
              <a:t>Fall protection Requirements around Excavations</a:t>
            </a:r>
          </a:p>
          <a:p>
            <a:r>
              <a:rPr lang="en-US" sz="2400" dirty="0"/>
              <a:t>Methods for Soil Backfilling</a:t>
            </a:r>
          </a:p>
          <a:p>
            <a:endParaRPr lang="en-US" dirty="0"/>
          </a:p>
        </p:txBody>
      </p:sp>
      <p:sp>
        <p:nvSpPr>
          <p:cNvPr id="3" name="Text Placeholder 2">
            <a:extLst>
              <a:ext uri="{FF2B5EF4-FFF2-40B4-BE49-F238E27FC236}">
                <a16:creationId xmlns:a16="http://schemas.microsoft.com/office/drawing/2014/main" id="{2BB56B7B-8CD3-4466-AFC9-581B60039116}"/>
              </a:ext>
            </a:extLst>
          </p:cNvPr>
          <p:cNvSpPr>
            <a:spLocks noGrp="1"/>
          </p:cNvSpPr>
          <p:nvPr>
            <p:ph type="body" sz="quarter" idx="13"/>
          </p:nvPr>
        </p:nvSpPr>
        <p:spPr/>
        <p:txBody>
          <a:bodyPr/>
          <a:lstStyle/>
          <a:p>
            <a:r>
              <a:rPr lang="en-US" dirty="0"/>
              <a:t>Learning Objectives</a:t>
            </a:r>
          </a:p>
        </p:txBody>
      </p:sp>
      <p:sp>
        <p:nvSpPr>
          <p:cNvPr id="8" name="Content Placeholder 7">
            <a:extLst>
              <a:ext uri="{FF2B5EF4-FFF2-40B4-BE49-F238E27FC236}">
                <a16:creationId xmlns:a16="http://schemas.microsoft.com/office/drawing/2014/main" id="{B8336DB9-7B92-49CB-82F5-239693C50415}"/>
              </a:ext>
            </a:extLst>
          </p:cNvPr>
          <p:cNvSpPr txBox="1">
            <a:spLocks/>
          </p:cNvSpPr>
          <p:nvPr/>
        </p:nvSpPr>
        <p:spPr>
          <a:xfrm>
            <a:off x="679768" y="65208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Protective Systems</a:t>
            </a:r>
            <a:endParaRPr lang="en-US" dirty="0"/>
          </a:p>
        </p:txBody>
      </p:sp>
    </p:spTree>
    <p:extLst>
      <p:ext uri="{BB962C8B-B14F-4D97-AF65-F5344CB8AC3E}">
        <p14:creationId xmlns:p14="http://schemas.microsoft.com/office/powerpoint/2010/main" val="154275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75E2CD7-643D-4013-B041-BE2C30E7871F}"/>
              </a:ext>
            </a:extLst>
          </p:cNvPr>
          <p:cNvSpPr>
            <a:spLocks noGrp="1"/>
          </p:cNvSpPr>
          <p:nvPr>
            <p:ph type="body" sz="quarter" idx="10"/>
          </p:nvPr>
        </p:nvSpPr>
        <p:spPr>
          <a:xfrm>
            <a:off x="325820" y="1871831"/>
            <a:ext cx="5287580" cy="3806982"/>
          </a:xfrm>
        </p:spPr>
        <p:txBody>
          <a:bodyPr>
            <a:noAutofit/>
          </a:bodyPr>
          <a:lstStyle/>
          <a:p>
            <a:r>
              <a:rPr lang="en-US" sz="2800" dirty="0"/>
              <a:t>Hazards such as loose soil may cause a ground failure outside the box that could reach into the end of the box. </a:t>
            </a:r>
          </a:p>
          <a:p>
            <a:r>
              <a:rPr lang="en-US" sz="2800" dirty="0"/>
              <a:t>This must be addressed to protect workers from being struck by material that could enter into the box from the end.</a:t>
            </a:r>
          </a:p>
        </p:txBody>
      </p:sp>
      <p:sp>
        <p:nvSpPr>
          <p:cNvPr id="3" name="Text Placeholder 2">
            <a:extLst>
              <a:ext uri="{FF2B5EF4-FFF2-40B4-BE49-F238E27FC236}">
                <a16:creationId xmlns:a16="http://schemas.microsoft.com/office/drawing/2014/main" id="{AAD5DED6-1C2D-442B-A702-B543A15BCE71}"/>
              </a:ext>
            </a:extLst>
          </p:cNvPr>
          <p:cNvSpPr>
            <a:spLocks noGrp="1"/>
          </p:cNvSpPr>
          <p:nvPr>
            <p:ph type="body" sz="quarter" idx="13"/>
          </p:nvPr>
        </p:nvSpPr>
        <p:spPr>
          <a:xfrm>
            <a:off x="325820" y="419987"/>
            <a:ext cx="8354397" cy="914400"/>
          </a:xfrm>
        </p:spPr>
        <p:txBody>
          <a:bodyPr/>
          <a:lstStyle/>
          <a:p>
            <a:r>
              <a:rPr lang="en-US" dirty="0"/>
              <a:t>Hazards Outside the Shoring</a:t>
            </a:r>
          </a:p>
        </p:txBody>
      </p:sp>
      <p:pic>
        <p:nvPicPr>
          <p:cNvPr id="7" name="Picture 6">
            <a:extLst>
              <a:ext uri="{FF2B5EF4-FFF2-40B4-BE49-F238E27FC236}">
                <a16:creationId xmlns:a16="http://schemas.microsoft.com/office/drawing/2014/main" id="{4A71676E-09B7-453E-81BE-8494EBDB460E}"/>
              </a:ext>
            </a:extLst>
          </p:cNvPr>
          <p:cNvPicPr>
            <a:picLocks noChangeAspect="1"/>
          </p:cNvPicPr>
          <p:nvPr/>
        </p:nvPicPr>
        <p:blipFill>
          <a:blip r:embed="rId3"/>
          <a:stretch>
            <a:fillRect/>
          </a:stretch>
        </p:blipFill>
        <p:spPr>
          <a:xfrm>
            <a:off x="5738626" y="1671457"/>
            <a:ext cx="5188030" cy="3887226"/>
          </a:xfrm>
          <a:prstGeom prst="rect">
            <a:avLst/>
          </a:prstGeom>
        </p:spPr>
      </p:pic>
      <p:cxnSp>
        <p:nvCxnSpPr>
          <p:cNvPr id="6" name="Straight Arrow Connector 5">
            <a:extLst>
              <a:ext uri="{FF2B5EF4-FFF2-40B4-BE49-F238E27FC236}">
                <a16:creationId xmlns:a16="http://schemas.microsoft.com/office/drawing/2014/main" id="{7D292EAF-C1AD-4FF0-92C5-D718A3BFE39F}"/>
              </a:ext>
            </a:extLst>
          </p:cNvPr>
          <p:cNvCxnSpPr/>
          <p:nvPr/>
        </p:nvCxnSpPr>
        <p:spPr>
          <a:xfrm>
            <a:off x="7065335" y="2705987"/>
            <a:ext cx="1919177" cy="909083"/>
          </a:xfrm>
          <a:prstGeom prst="straightConnector1">
            <a:avLst/>
          </a:prstGeom>
          <a:ln w="1016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Content Placeholder 7">
            <a:extLst>
              <a:ext uri="{FF2B5EF4-FFF2-40B4-BE49-F238E27FC236}">
                <a16:creationId xmlns:a16="http://schemas.microsoft.com/office/drawing/2014/main" id="{5F39AB82-1A70-4A2F-9FC3-749892089958}"/>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42876092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BFAEBA8-7241-4DE0-A256-DB81FFBDF962}"/>
              </a:ext>
            </a:extLst>
          </p:cNvPr>
          <p:cNvSpPr>
            <a:spLocks noGrp="1"/>
          </p:cNvSpPr>
          <p:nvPr>
            <p:ph type="body" sz="quarter" idx="13"/>
          </p:nvPr>
        </p:nvSpPr>
        <p:spPr>
          <a:xfrm>
            <a:off x="467457" y="461115"/>
            <a:ext cx="8354397" cy="914400"/>
          </a:xfrm>
        </p:spPr>
        <p:txBody>
          <a:bodyPr/>
          <a:lstStyle/>
          <a:p>
            <a:r>
              <a:rPr lang="en-US" dirty="0"/>
              <a:t>Excavation Access</a:t>
            </a:r>
          </a:p>
        </p:txBody>
      </p:sp>
      <p:sp>
        <p:nvSpPr>
          <p:cNvPr id="5" name="Rectangle 3">
            <a:extLst>
              <a:ext uri="{FF2B5EF4-FFF2-40B4-BE49-F238E27FC236}">
                <a16:creationId xmlns:a16="http://schemas.microsoft.com/office/drawing/2014/main" id="{6434A60C-008A-446B-A944-DD3F7138907B}"/>
              </a:ext>
            </a:extLst>
          </p:cNvPr>
          <p:cNvSpPr txBox="1">
            <a:spLocks noChangeArrowheads="1"/>
          </p:cNvSpPr>
          <p:nvPr/>
        </p:nvSpPr>
        <p:spPr>
          <a:xfrm>
            <a:off x="393700" y="1397000"/>
            <a:ext cx="6435865" cy="419432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kumimoji="0" lang="en-US" altLang="en-US" sz="2400" b="0" i="0" u="none" strike="noStrike" kern="1200" cap="none" spc="0" normalizeH="0" baseline="0" noProof="0" dirty="0">
                <a:ln>
                  <a:noFill/>
                </a:ln>
                <a:solidFill>
                  <a:srgbClr val="000000">
                    <a:lumMod val="75000"/>
                    <a:lumOff val="25000"/>
                  </a:srgbClr>
                </a:solidFill>
                <a:effectLst/>
                <a:uLnTx/>
                <a:uFillTx/>
                <a:latin typeface="Nunito" panose="00000500000000000000" charset="0"/>
              </a:rPr>
              <a:t>Required in excavations over 4 feet deep.</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kumimoji="0" lang="en-US" altLang="en-US" sz="2400" b="0" i="0" u="none" strike="noStrike" kern="1200" cap="none" spc="0" normalizeH="0" baseline="0" noProof="0" dirty="0">
                <a:ln>
                  <a:noFill/>
                </a:ln>
                <a:solidFill>
                  <a:srgbClr val="000000">
                    <a:lumMod val="75000"/>
                    <a:lumOff val="25000"/>
                  </a:srgbClr>
                </a:solidFill>
                <a:effectLst/>
                <a:uLnTx/>
                <a:uFillTx/>
                <a:latin typeface="Nunito" panose="00000500000000000000" charset="0"/>
              </a:rPr>
              <a:t>Must be able to walk out without use of hands.</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kumimoji="0" lang="en-US" altLang="en-US" sz="2400" b="0" i="0" u="none" strike="noStrike" kern="1200" cap="none" spc="0" normalizeH="0" baseline="0" noProof="0" dirty="0">
                <a:ln>
                  <a:noFill/>
                </a:ln>
                <a:solidFill>
                  <a:srgbClr val="000000">
                    <a:lumMod val="75000"/>
                    <a:lumOff val="25000"/>
                  </a:srgbClr>
                </a:solidFill>
                <a:effectLst/>
                <a:uLnTx/>
                <a:uFillTx/>
                <a:latin typeface="Nunito" panose="00000500000000000000" charset="0"/>
              </a:rPr>
              <a:t>Provided with less than 25 feet of travel or every 50 feet.</a:t>
            </a:r>
          </a:p>
        </p:txBody>
      </p:sp>
      <p:pic>
        <p:nvPicPr>
          <p:cNvPr id="7" name="Picture 6">
            <a:extLst>
              <a:ext uri="{FF2B5EF4-FFF2-40B4-BE49-F238E27FC236}">
                <a16:creationId xmlns:a16="http://schemas.microsoft.com/office/drawing/2014/main" id="{249B8EA9-5EFC-4570-ACC7-A96A769906E1}"/>
              </a:ext>
            </a:extLst>
          </p:cNvPr>
          <p:cNvPicPr>
            <a:picLocks noChangeAspect="1"/>
          </p:cNvPicPr>
          <p:nvPr/>
        </p:nvPicPr>
        <p:blipFill rotWithShape="1">
          <a:blip r:embed="rId3"/>
          <a:srcRect t="1595" r="27136"/>
          <a:stretch/>
        </p:blipFill>
        <p:spPr>
          <a:xfrm>
            <a:off x="6435865" y="1189813"/>
            <a:ext cx="2821337" cy="2883658"/>
          </a:xfrm>
          <a:prstGeom prst="rect">
            <a:avLst/>
          </a:prstGeom>
        </p:spPr>
      </p:pic>
      <p:pic>
        <p:nvPicPr>
          <p:cNvPr id="4" name="Content Placeholder 3" descr="Diagram&#10;&#10;Description automatically generated">
            <a:extLst>
              <a:ext uri="{FF2B5EF4-FFF2-40B4-BE49-F238E27FC236}">
                <a16:creationId xmlns:a16="http://schemas.microsoft.com/office/drawing/2014/main" id="{A464E909-F607-4F3E-8F1F-72F9EFED0CCB}"/>
              </a:ext>
            </a:extLst>
          </p:cNvPr>
          <p:cNvPicPr>
            <a:picLocks noGrp="1" noChangeAspect="1"/>
          </p:cNvPicPr>
          <p:nvPr>
            <p:ph sz="quarter" idx="14"/>
          </p:nvPr>
        </p:nvPicPr>
        <p:blipFill rotWithShape="1">
          <a:blip r:embed="rId4"/>
          <a:srcRect l="8002" t="27544" r="6126" b="21668"/>
          <a:stretch/>
        </p:blipFill>
        <p:spPr>
          <a:xfrm>
            <a:off x="676938" y="4073471"/>
            <a:ext cx="4740350" cy="2104879"/>
          </a:xfrm>
        </p:spPr>
      </p:pic>
      <p:pic>
        <p:nvPicPr>
          <p:cNvPr id="8" name="Picture 7">
            <a:extLst>
              <a:ext uri="{FF2B5EF4-FFF2-40B4-BE49-F238E27FC236}">
                <a16:creationId xmlns:a16="http://schemas.microsoft.com/office/drawing/2014/main" id="{6CC2A849-764F-4328-9DBB-B21E820DDBD7}"/>
              </a:ext>
            </a:extLst>
          </p:cNvPr>
          <p:cNvPicPr>
            <a:picLocks noChangeAspect="1"/>
          </p:cNvPicPr>
          <p:nvPr/>
        </p:nvPicPr>
        <p:blipFill rotWithShape="1">
          <a:blip r:embed="rId5"/>
          <a:srcRect l="13314"/>
          <a:stretch/>
        </p:blipFill>
        <p:spPr>
          <a:xfrm>
            <a:off x="9438460" y="2250873"/>
            <a:ext cx="2359840" cy="3721212"/>
          </a:xfrm>
          <a:prstGeom prst="rect">
            <a:avLst/>
          </a:prstGeom>
        </p:spPr>
      </p:pic>
      <p:sp>
        <p:nvSpPr>
          <p:cNvPr id="9" name="Content Placeholder 7">
            <a:extLst>
              <a:ext uri="{FF2B5EF4-FFF2-40B4-BE49-F238E27FC236}">
                <a16:creationId xmlns:a16="http://schemas.microsoft.com/office/drawing/2014/main" id="{17604884-30A2-450D-9A84-0B0DE9A17BA5}"/>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23436485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0D116D-DA42-41D3-9892-714034DB7766}"/>
              </a:ext>
            </a:extLst>
          </p:cNvPr>
          <p:cNvSpPr>
            <a:spLocks noGrp="1"/>
          </p:cNvSpPr>
          <p:nvPr>
            <p:ph type="body" sz="quarter" idx="10"/>
          </p:nvPr>
        </p:nvSpPr>
        <p:spPr>
          <a:xfrm>
            <a:off x="386367" y="1595458"/>
            <a:ext cx="4333875" cy="3310665"/>
          </a:xfrm>
        </p:spPr>
        <p:txBody>
          <a:bodyPr>
            <a:normAutofit/>
          </a:bodyPr>
          <a:lstStyle/>
          <a:p>
            <a:r>
              <a:rPr lang="en-US" sz="2800" dirty="0"/>
              <a:t>Access from ground to top of box must be protected with railings where a fall hazard exists.</a:t>
            </a:r>
          </a:p>
          <a:p>
            <a:r>
              <a:rPr lang="en-US" sz="2800" dirty="0"/>
              <a:t>Ladders must be secured.</a:t>
            </a:r>
          </a:p>
        </p:txBody>
      </p:sp>
      <p:sp>
        <p:nvSpPr>
          <p:cNvPr id="3" name="Text Placeholder 2">
            <a:extLst>
              <a:ext uri="{FF2B5EF4-FFF2-40B4-BE49-F238E27FC236}">
                <a16:creationId xmlns:a16="http://schemas.microsoft.com/office/drawing/2014/main" id="{8D55A92C-9254-4BE9-91BE-53F543DEA114}"/>
              </a:ext>
            </a:extLst>
          </p:cNvPr>
          <p:cNvSpPr>
            <a:spLocks noGrp="1"/>
          </p:cNvSpPr>
          <p:nvPr>
            <p:ph type="body" sz="quarter" idx="13"/>
          </p:nvPr>
        </p:nvSpPr>
        <p:spPr>
          <a:xfrm>
            <a:off x="279401" y="461115"/>
            <a:ext cx="8448664" cy="914400"/>
          </a:xfrm>
        </p:spPr>
        <p:txBody>
          <a:bodyPr/>
          <a:lstStyle/>
          <a:p>
            <a:r>
              <a:rPr lang="en-US" dirty="0"/>
              <a:t>Access to Trench Shields</a:t>
            </a:r>
          </a:p>
        </p:txBody>
      </p:sp>
      <p:pic>
        <p:nvPicPr>
          <p:cNvPr id="6" name="Picture 5">
            <a:extLst>
              <a:ext uri="{FF2B5EF4-FFF2-40B4-BE49-F238E27FC236}">
                <a16:creationId xmlns:a16="http://schemas.microsoft.com/office/drawing/2014/main" id="{835176AE-4560-412A-9A1C-FA2E98706874}"/>
              </a:ext>
            </a:extLst>
          </p:cNvPr>
          <p:cNvPicPr>
            <a:picLocks noChangeAspect="1"/>
          </p:cNvPicPr>
          <p:nvPr/>
        </p:nvPicPr>
        <p:blipFill>
          <a:blip r:embed="rId3"/>
          <a:stretch>
            <a:fillRect/>
          </a:stretch>
        </p:blipFill>
        <p:spPr>
          <a:xfrm>
            <a:off x="7471760" y="1595458"/>
            <a:ext cx="4102964" cy="3078747"/>
          </a:xfrm>
          <a:prstGeom prst="rect">
            <a:avLst/>
          </a:prstGeom>
        </p:spPr>
      </p:pic>
      <p:pic>
        <p:nvPicPr>
          <p:cNvPr id="8" name="Picture 7">
            <a:extLst>
              <a:ext uri="{FF2B5EF4-FFF2-40B4-BE49-F238E27FC236}">
                <a16:creationId xmlns:a16="http://schemas.microsoft.com/office/drawing/2014/main" id="{BFB15BDA-DE30-43A0-9F07-9F7B7D3AF458}"/>
              </a:ext>
            </a:extLst>
          </p:cNvPr>
          <p:cNvPicPr>
            <a:picLocks noChangeAspect="1"/>
          </p:cNvPicPr>
          <p:nvPr/>
        </p:nvPicPr>
        <p:blipFill>
          <a:blip r:embed="rId4"/>
          <a:stretch>
            <a:fillRect/>
          </a:stretch>
        </p:blipFill>
        <p:spPr>
          <a:xfrm>
            <a:off x="3925251" y="3775471"/>
            <a:ext cx="3337918" cy="2306362"/>
          </a:xfrm>
          <a:prstGeom prst="rect">
            <a:avLst/>
          </a:prstGeom>
        </p:spPr>
      </p:pic>
      <p:sp>
        <p:nvSpPr>
          <p:cNvPr id="7" name="Content Placeholder 7">
            <a:extLst>
              <a:ext uri="{FF2B5EF4-FFF2-40B4-BE49-F238E27FC236}">
                <a16:creationId xmlns:a16="http://schemas.microsoft.com/office/drawing/2014/main" id="{E6018777-36E7-4EA8-A3CB-A102DA546621}"/>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3469193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5DD7FF9-84D4-4B8E-BC26-5A28F630A273}"/>
              </a:ext>
            </a:extLst>
          </p:cNvPr>
          <p:cNvSpPr>
            <a:spLocks noGrp="1"/>
          </p:cNvSpPr>
          <p:nvPr>
            <p:ph type="body" sz="quarter" idx="10"/>
          </p:nvPr>
        </p:nvSpPr>
        <p:spPr>
          <a:xfrm>
            <a:off x="393700" y="1441212"/>
            <a:ext cx="10600365" cy="3310665"/>
          </a:xfrm>
        </p:spPr>
        <p:txBody>
          <a:bodyPr>
            <a:normAutofit/>
          </a:bodyPr>
          <a:lstStyle/>
          <a:p>
            <a:r>
              <a:rPr lang="en-US" sz="2800" dirty="0"/>
              <a:t>Falls into trench boxes or other vertical shoring must be protected.</a:t>
            </a:r>
          </a:p>
          <a:p>
            <a:r>
              <a:rPr lang="en-US" sz="2800" dirty="0"/>
              <a:t>Guardrails are a safe method of fall protection into excavations.</a:t>
            </a:r>
          </a:p>
        </p:txBody>
      </p:sp>
      <p:sp>
        <p:nvSpPr>
          <p:cNvPr id="3" name="Text Placeholder 2">
            <a:extLst>
              <a:ext uri="{FF2B5EF4-FFF2-40B4-BE49-F238E27FC236}">
                <a16:creationId xmlns:a16="http://schemas.microsoft.com/office/drawing/2014/main" id="{17439012-CAC5-4735-B3A3-6D6E02C93FF3}"/>
              </a:ext>
            </a:extLst>
          </p:cNvPr>
          <p:cNvSpPr>
            <a:spLocks noGrp="1"/>
          </p:cNvSpPr>
          <p:nvPr>
            <p:ph type="body" sz="quarter" idx="13"/>
          </p:nvPr>
        </p:nvSpPr>
        <p:spPr>
          <a:xfrm>
            <a:off x="393700" y="461115"/>
            <a:ext cx="8985017" cy="914400"/>
          </a:xfrm>
        </p:spPr>
        <p:txBody>
          <a:bodyPr>
            <a:normAutofit/>
          </a:bodyPr>
          <a:lstStyle/>
          <a:p>
            <a:r>
              <a:rPr lang="en-US" sz="3600" dirty="0"/>
              <a:t>Fall Protection Around Trench Shields</a:t>
            </a:r>
          </a:p>
        </p:txBody>
      </p:sp>
      <p:pic>
        <p:nvPicPr>
          <p:cNvPr id="6" name="Content Placeholder 5">
            <a:extLst>
              <a:ext uri="{FF2B5EF4-FFF2-40B4-BE49-F238E27FC236}">
                <a16:creationId xmlns:a16="http://schemas.microsoft.com/office/drawing/2014/main" id="{17B70454-F10E-4E5F-AC5F-9CB456BC7B6A}"/>
              </a:ext>
            </a:extLst>
          </p:cNvPr>
          <p:cNvPicPr>
            <a:picLocks noGrp="1" noChangeAspect="1"/>
          </p:cNvPicPr>
          <p:nvPr>
            <p:ph sz="quarter" idx="14"/>
          </p:nvPr>
        </p:nvPicPr>
        <p:blipFill>
          <a:blip r:embed="rId3"/>
          <a:stretch>
            <a:fillRect/>
          </a:stretch>
        </p:blipFill>
        <p:spPr>
          <a:xfrm>
            <a:off x="6782655" y="2807385"/>
            <a:ext cx="4788813" cy="3192547"/>
          </a:xfrm>
        </p:spPr>
      </p:pic>
      <p:pic>
        <p:nvPicPr>
          <p:cNvPr id="5" name="Picture 4">
            <a:extLst>
              <a:ext uri="{FF2B5EF4-FFF2-40B4-BE49-F238E27FC236}">
                <a16:creationId xmlns:a16="http://schemas.microsoft.com/office/drawing/2014/main" id="{F420E4EC-E72D-4407-94C8-CB360D47F84E}"/>
              </a:ext>
            </a:extLst>
          </p:cNvPr>
          <p:cNvPicPr>
            <a:picLocks noChangeAspect="1"/>
          </p:cNvPicPr>
          <p:nvPr/>
        </p:nvPicPr>
        <p:blipFill>
          <a:blip r:embed="rId4"/>
          <a:stretch>
            <a:fillRect/>
          </a:stretch>
        </p:blipFill>
        <p:spPr>
          <a:xfrm>
            <a:off x="2827655" y="3147859"/>
            <a:ext cx="3706247" cy="2852073"/>
          </a:xfrm>
          <a:prstGeom prst="rect">
            <a:avLst/>
          </a:prstGeom>
        </p:spPr>
      </p:pic>
      <p:sp>
        <p:nvSpPr>
          <p:cNvPr id="7" name="Content Placeholder 7">
            <a:extLst>
              <a:ext uri="{FF2B5EF4-FFF2-40B4-BE49-F238E27FC236}">
                <a16:creationId xmlns:a16="http://schemas.microsoft.com/office/drawing/2014/main" id="{23FA2C94-D882-45C8-8664-686768DA80F3}"/>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4963807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7B825B-23A0-4F66-9C0B-6B266D8B64B2}"/>
              </a:ext>
            </a:extLst>
          </p:cNvPr>
          <p:cNvSpPr>
            <a:spLocks noGrp="1"/>
          </p:cNvSpPr>
          <p:nvPr>
            <p:ph type="body" sz="quarter" idx="10"/>
          </p:nvPr>
        </p:nvSpPr>
        <p:spPr>
          <a:xfrm>
            <a:off x="406400" y="1446529"/>
            <a:ext cx="5562600" cy="3310665"/>
          </a:xfrm>
        </p:spPr>
        <p:txBody>
          <a:bodyPr>
            <a:normAutofit/>
          </a:bodyPr>
          <a:lstStyle/>
          <a:p>
            <a:r>
              <a:rPr lang="en-US" sz="2800" dirty="0"/>
              <a:t>Bridges should used when crossing a trench is required.</a:t>
            </a:r>
          </a:p>
          <a:p>
            <a:r>
              <a:rPr lang="en-US" sz="2800" dirty="0"/>
              <a:t>Bridges must have adequate fall protection such as guardrails</a:t>
            </a:r>
          </a:p>
        </p:txBody>
      </p:sp>
      <p:sp>
        <p:nvSpPr>
          <p:cNvPr id="3" name="Text Placeholder 2">
            <a:extLst>
              <a:ext uri="{FF2B5EF4-FFF2-40B4-BE49-F238E27FC236}">
                <a16:creationId xmlns:a16="http://schemas.microsoft.com/office/drawing/2014/main" id="{070F5870-28D6-4482-B741-077225288FFB}"/>
              </a:ext>
            </a:extLst>
          </p:cNvPr>
          <p:cNvSpPr>
            <a:spLocks noGrp="1"/>
          </p:cNvSpPr>
          <p:nvPr>
            <p:ph type="body" sz="quarter" idx="13"/>
          </p:nvPr>
        </p:nvSpPr>
        <p:spPr>
          <a:xfrm>
            <a:off x="406400" y="461115"/>
            <a:ext cx="8972317" cy="914400"/>
          </a:xfrm>
        </p:spPr>
        <p:txBody>
          <a:bodyPr/>
          <a:lstStyle/>
          <a:p>
            <a:r>
              <a:rPr lang="en-US" dirty="0"/>
              <a:t>Crossing Over Trenches</a:t>
            </a:r>
          </a:p>
        </p:txBody>
      </p:sp>
      <p:pic>
        <p:nvPicPr>
          <p:cNvPr id="7" name="Content Placeholder 6" descr="A picture containing fence, outdoor, building, pen&#10;&#10;Description automatically generated">
            <a:extLst>
              <a:ext uri="{FF2B5EF4-FFF2-40B4-BE49-F238E27FC236}">
                <a16:creationId xmlns:a16="http://schemas.microsoft.com/office/drawing/2014/main" id="{A4072EC2-F88F-45BF-85AB-0CF6E98E36ED}"/>
              </a:ext>
            </a:extLst>
          </p:cNvPr>
          <p:cNvPicPr>
            <a:picLocks noGrp="1" noChangeAspect="1"/>
          </p:cNvPicPr>
          <p:nvPr>
            <p:ph sz="quarter" idx="14"/>
          </p:nvPr>
        </p:nvPicPr>
        <p:blipFill>
          <a:blip r:embed="rId3"/>
          <a:stretch>
            <a:fillRect/>
          </a:stretch>
        </p:blipFill>
        <p:spPr>
          <a:xfrm>
            <a:off x="3701023" y="3204146"/>
            <a:ext cx="3911238" cy="2929660"/>
          </a:xfrm>
        </p:spPr>
      </p:pic>
      <p:pic>
        <p:nvPicPr>
          <p:cNvPr id="5" name="Picture 4">
            <a:extLst>
              <a:ext uri="{FF2B5EF4-FFF2-40B4-BE49-F238E27FC236}">
                <a16:creationId xmlns:a16="http://schemas.microsoft.com/office/drawing/2014/main" id="{B2A8F7CD-05BA-4FD0-A77B-81C6994CFDF8}"/>
              </a:ext>
            </a:extLst>
          </p:cNvPr>
          <p:cNvPicPr>
            <a:picLocks noChangeAspect="1"/>
          </p:cNvPicPr>
          <p:nvPr/>
        </p:nvPicPr>
        <p:blipFill>
          <a:blip r:embed="rId4"/>
          <a:stretch>
            <a:fillRect/>
          </a:stretch>
        </p:blipFill>
        <p:spPr>
          <a:xfrm>
            <a:off x="7748915" y="1375515"/>
            <a:ext cx="4036685" cy="3027514"/>
          </a:xfrm>
          <a:prstGeom prst="rect">
            <a:avLst/>
          </a:prstGeom>
        </p:spPr>
      </p:pic>
      <p:sp>
        <p:nvSpPr>
          <p:cNvPr id="6" name="Content Placeholder 7">
            <a:extLst>
              <a:ext uri="{FF2B5EF4-FFF2-40B4-BE49-F238E27FC236}">
                <a16:creationId xmlns:a16="http://schemas.microsoft.com/office/drawing/2014/main" id="{2C84DB8B-0508-424A-A646-F1E35DA8F48A}"/>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37497823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F12E1F5-33ED-4824-870E-A5E3B37135A3}"/>
              </a:ext>
            </a:extLst>
          </p:cNvPr>
          <p:cNvSpPr>
            <a:spLocks noGrp="1"/>
          </p:cNvSpPr>
          <p:nvPr>
            <p:ph type="body" sz="quarter" idx="10"/>
          </p:nvPr>
        </p:nvSpPr>
        <p:spPr>
          <a:xfrm>
            <a:off x="391682" y="1494375"/>
            <a:ext cx="5663559" cy="3310665"/>
          </a:xfrm>
        </p:spPr>
        <p:txBody>
          <a:bodyPr>
            <a:noAutofit/>
          </a:bodyPr>
          <a:lstStyle/>
          <a:p>
            <a:r>
              <a:rPr lang="en-US" sz="2800" dirty="0"/>
              <a:t>Timber shoring is an old for of protection.</a:t>
            </a:r>
          </a:p>
          <a:p>
            <a:r>
              <a:rPr lang="en-US" sz="2800" dirty="0"/>
              <a:t>Use of timber shoring requires great expertise to properly size the various members.</a:t>
            </a:r>
          </a:p>
          <a:p>
            <a:r>
              <a:rPr lang="en-US" sz="2800" dirty="0"/>
              <a:t>Installation of timber shoring must be done in a way that workers are not exposed to the cave-ins.</a:t>
            </a:r>
          </a:p>
        </p:txBody>
      </p:sp>
      <p:sp>
        <p:nvSpPr>
          <p:cNvPr id="3" name="Text Placeholder 2">
            <a:extLst>
              <a:ext uri="{FF2B5EF4-FFF2-40B4-BE49-F238E27FC236}">
                <a16:creationId xmlns:a16="http://schemas.microsoft.com/office/drawing/2014/main" id="{6BB00C46-0689-40CE-9286-27031E17608C}"/>
              </a:ext>
            </a:extLst>
          </p:cNvPr>
          <p:cNvSpPr>
            <a:spLocks noGrp="1"/>
          </p:cNvSpPr>
          <p:nvPr>
            <p:ph type="body" sz="quarter" idx="13"/>
          </p:nvPr>
        </p:nvSpPr>
        <p:spPr>
          <a:xfrm>
            <a:off x="391682" y="461115"/>
            <a:ext cx="8987035" cy="914400"/>
          </a:xfrm>
        </p:spPr>
        <p:txBody>
          <a:bodyPr/>
          <a:lstStyle/>
          <a:p>
            <a:r>
              <a:rPr lang="en-US" dirty="0"/>
              <a:t>Timber Shoring</a:t>
            </a:r>
          </a:p>
        </p:txBody>
      </p:sp>
      <p:pic>
        <p:nvPicPr>
          <p:cNvPr id="10" name="Picture 9">
            <a:extLst>
              <a:ext uri="{FF2B5EF4-FFF2-40B4-BE49-F238E27FC236}">
                <a16:creationId xmlns:a16="http://schemas.microsoft.com/office/drawing/2014/main" id="{FDB545E4-B65B-4E7E-B183-773B725BEE8D}"/>
              </a:ext>
            </a:extLst>
          </p:cNvPr>
          <p:cNvPicPr>
            <a:picLocks noChangeAspect="1"/>
          </p:cNvPicPr>
          <p:nvPr/>
        </p:nvPicPr>
        <p:blipFill rotWithShape="1">
          <a:blip r:embed="rId3"/>
          <a:srcRect t="7252" r="50841" b="53018"/>
          <a:stretch/>
        </p:blipFill>
        <p:spPr>
          <a:xfrm>
            <a:off x="7046122" y="1324715"/>
            <a:ext cx="4072826" cy="4858578"/>
          </a:xfrm>
          <a:prstGeom prst="rect">
            <a:avLst/>
          </a:prstGeom>
        </p:spPr>
      </p:pic>
      <p:sp>
        <p:nvSpPr>
          <p:cNvPr id="6" name="Content Placeholder 7">
            <a:extLst>
              <a:ext uri="{FF2B5EF4-FFF2-40B4-BE49-F238E27FC236}">
                <a16:creationId xmlns:a16="http://schemas.microsoft.com/office/drawing/2014/main" id="{D0DE498C-C84B-4EBF-B9B1-8FF510D241B8}"/>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41720361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13EB48-77F4-479E-932A-71D20A94D7A4}"/>
              </a:ext>
            </a:extLst>
          </p:cNvPr>
          <p:cNvSpPr>
            <a:spLocks noGrp="1"/>
          </p:cNvSpPr>
          <p:nvPr>
            <p:ph type="body" sz="quarter" idx="10"/>
          </p:nvPr>
        </p:nvSpPr>
        <p:spPr>
          <a:xfrm>
            <a:off x="226878" y="1320954"/>
            <a:ext cx="6482266" cy="3310665"/>
          </a:xfrm>
        </p:spPr>
        <p:txBody>
          <a:bodyPr>
            <a:normAutofit lnSpcReduction="10000"/>
          </a:bodyPr>
          <a:lstStyle/>
          <a:p>
            <a:r>
              <a:rPr lang="en-US" sz="2800" dirty="0"/>
              <a:t>OSHA provides Tables for Timber Shoring in Subpart P Appendix C.</a:t>
            </a:r>
          </a:p>
          <a:p>
            <a:r>
              <a:rPr lang="en-US" sz="2800" dirty="0"/>
              <a:t>Minimum sizes of members are specified for use in different types of soil. </a:t>
            </a:r>
          </a:p>
          <a:p>
            <a:r>
              <a:rPr lang="en-US" sz="2800" dirty="0"/>
              <a:t>The selection is based on the depth and width of the trench where the members are to be installed.</a:t>
            </a:r>
          </a:p>
          <a:p>
            <a:endParaRPr lang="en-US" dirty="0"/>
          </a:p>
        </p:txBody>
      </p:sp>
      <p:sp>
        <p:nvSpPr>
          <p:cNvPr id="3" name="Text Placeholder 2">
            <a:extLst>
              <a:ext uri="{FF2B5EF4-FFF2-40B4-BE49-F238E27FC236}">
                <a16:creationId xmlns:a16="http://schemas.microsoft.com/office/drawing/2014/main" id="{10AB446F-E71C-4F4D-8C3D-F30DD1869548}"/>
              </a:ext>
            </a:extLst>
          </p:cNvPr>
          <p:cNvSpPr>
            <a:spLocks noGrp="1"/>
          </p:cNvSpPr>
          <p:nvPr>
            <p:ph type="body" sz="quarter" idx="13"/>
          </p:nvPr>
        </p:nvSpPr>
        <p:spPr>
          <a:xfrm>
            <a:off x="403894" y="461115"/>
            <a:ext cx="8974824" cy="914400"/>
          </a:xfrm>
        </p:spPr>
        <p:txBody>
          <a:bodyPr>
            <a:normAutofit fontScale="92500"/>
          </a:bodyPr>
          <a:lstStyle/>
          <a:p>
            <a:r>
              <a:rPr lang="en-US" dirty="0"/>
              <a:t>Use of Tables in Timber Shoring</a:t>
            </a:r>
          </a:p>
        </p:txBody>
      </p:sp>
      <p:pic>
        <p:nvPicPr>
          <p:cNvPr id="6" name="Picture 5">
            <a:extLst>
              <a:ext uri="{FF2B5EF4-FFF2-40B4-BE49-F238E27FC236}">
                <a16:creationId xmlns:a16="http://schemas.microsoft.com/office/drawing/2014/main" id="{8A12EC31-9287-45E4-8DCA-7358EDCAE56F}"/>
              </a:ext>
            </a:extLst>
          </p:cNvPr>
          <p:cNvPicPr>
            <a:picLocks noChangeAspect="1"/>
          </p:cNvPicPr>
          <p:nvPr/>
        </p:nvPicPr>
        <p:blipFill>
          <a:blip r:embed="rId3"/>
          <a:stretch>
            <a:fillRect/>
          </a:stretch>
        </p:blipFill>
        <p:spPr>
          <a:xfrm>
            <a:off x="7947294" y="1251018"/>
            <a:ext cx="3840813" cy="3462828"/>
          </a:xfrm>
          <a:prstGeom prst="rect">
            <a:avLst/>
          </a:prstGeom>
        </p:spPr>
      </p:pic>
      <p:pic>
        <p:nvPicPr>
          <p:cNvPr id="8" name="Picture 7">
            <a:extLst>
              <a:ext uri="{FF2B5EF4-FFF2-40B4-BE49-F238E27FC236}">
                <a16:creationId xmlns:a16="http://schemas.microsoft.com/office/drawing/2014/main" id="{F66A8B76-C191-4E2F-AA01-B1235623978F}"/>
              </a:ext>
            </a:extLst>
          </p:cNvPr>
          <p:cNvPicPr>
            <a:picLocks noChangeAspect="1"/>
          </p:cNvPicPr>
          <p:nvPr/>
        </p:nvPicPr>
        <p:blipFill>
          <a:blip r:embed="rId4"/>
          <a:stretch>
            <a:fillRect/>
          </a:stretch>
        </p:blipFill>
        <p:spPr>
          <a:xfrm>
            <a:off x="5431169" y="3996864"/>
            <a:ext cx="2849525" cy="2138313"/>
          </a:xfrm>
          <a:prstGeom prst="rect">
            <a:avLst/>
          </a:prstGeom>
        </p:spPr>
      </p:pic>
      <p:sp>
        <p:nvSpPr>
          <p:cNvPr id="7" name="Content Placeholder 7">
            <a:extLst>
              <a:ext uri="{FF2B5EF4-FFF2-40B4-BE49-F238E27FC236}">
                <a16:creationId xmlns:a16="http://schemas.microsoft.com/office/drawing/2014/main" id="{832DB3A8-007A-4D9C-AD67-61A42E4AFBDF}"/>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219830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50BEEF-D348-4711-BF56-F1BADEA49C1E}"/>
              </a:ext>
            </a:extLst>
          </p:cNvPr>
          <p:cNvSpPr>
            <a:spLocks noGrp="1"/>
          </p:cNvSpPr>
          <p:nvPr>
            <p:ph type="body" sz="quarter" idx="10"/>
          </p:nvPr>
        </p:nvSpPr>
        <p:spPr>
          <a:xfrm>
            <a:off x="265987" y="1576970"/>
            <a:ext cx="6020144" cy="3310665"/>
          </a:xfrm>
        </p:spPr>
        <p:txBody>
          <a:bodyPr>
            <a:noAutofit/>
          </a:bodyPr>
          <a:lstStyle/>
          <a:p>
            <a:r>
              <a:rPr lang="en-US" sz="2800" dirty="0"/>
              <a:t>Manufactured systems must be installed in accordance with manufacturers instructions or from information provided in Subpart P Appendix</a:t>
            </a:r>
          </a:p>
        </p:txBody>
      </p:sp>
      <p:sp>
        <p:nvSpPr>
          <p:cNvPr id="3" name="Text Placeholder 2">
            <a:extLst>
              <a:ext uri="{FF2B5EF4-FFF2-40B4-BE49-F238E27FC236}">
                <a16:creationId xmlns:a16="http://schemas.microsoft.com/office/drawing/2014/main" id="{161FD7E8-3540-402D-8E6A-0670B6A0F45B}"/>
              </a:ext>
            </a:extLst>
          </p:cNvPr>
          <p:cNvSpPr>
            <a:spLocks noGrp="1"/>
          </p:cNvSpPr>
          <p:nvPr>
            <p:ph type="body" sz="quarter" idx="13"/>
          </p:nvPr>
        </p:nvSpPr>
        <p:spPr>
          <a:xfrm>
            <a:off x="381000" y="461115"/>
            <a:ext cx="8997717" cy="914400"/>
          </a:xfrm>
        </p:spPr>
        <p:txBody>
          <a:bodyPr/>
          <a:lstStyle/>
          <a:p>
            <a:r>
              <a:rPr lang="en-US" dirty="0"/>
              <a:t>Hydraulic Shoring</a:t>
            </a:r>
          </a:p>
        </p:txBody>
      </p:sp>
      <p:pic>
        <p:nvPicPr>
          <p:cNvPr id="8" name="Picture 7">
            <a:extLst>
              <a:ext uri="{FF2B5EF4-FFF2-40B4-BE49-F238E27FC236}">
                <a16:creationId xmlns:a16="http://schemas.microsoft.com/office/drawing/2014/main" id="{0FF3A44B-B318-4550-A5BE-08A4E42FE033}"/>
              </a:ext>
            </a:extLst>
          </p:cNvPr>
          <p:cNvPicPr>
            <a:picLocks noChangeAspect="1"/>
          </p:cNvPicPr>
          <p:nvPr/>
        </p:nvPicPr>
        <p:blipFill rotWithShape="1">
          <a:blip r:embed="rId3"/>
          <a:srcRect t="3232"/>
          <a:stretch/>
        </p:blipFill>
        <p:spPr>
          <a:xfrm>
            <a:off x="8484782" y="2832267"/>
            <a:ext cx="3590455" cy="3375952"/>
          </a:xfrm>
          <a:prstGeom prst="rect">
            <a:avLst/>
          </a:prstGeom>
        </p:spPr>
      </p:pic>
      <p:pic>
        <p:nvPicPr>
          <p:cNvPr id="10" name="Picture 9">
            <a:extLst>
              <a:ext uri="{FF2B5EF4-FFF2-40B4-BE49-F238E27FC236}">
                <a16:creationId xmlns:a16="http://schemas.microsoft.com/office/drawing/2014/main" id="{1501EC0C-B386-4BDF-A9DA-D7A12C1BC75C}"/>
              </a:ext>
            </a:extLst>
          </p:cNvPr>
          <p:cNvPicPr>
            <a:picLocks noChangeAspect="1"/>
          </p:cNvPicPr>
          <p:nvPr/>
        </p:nvPicPr>
        <p:blipFill rotWithShape="1">
          <a:blip r:embed="rId4"/>
          <a:srcRect l="4128"/>
          <a:stretch/>
        </p:blipFill>
        <p:spPr>
          <a:xfrm>
            <a:off x="6286131" y="649781"/>
            <a:ext cx="3092586" cy="3375952"/>
          </a:xfrm>
          <a:prstGeom prst="rect">
            <a:avLst/>
          </a:prstGeom>
        </p:spPr>
      </p:pic>
      <p:pic>
        <p:nvPicPr>
          <p:cNvPr id="7" name="Picture 6">
            <a:extLst>
              <a:ext uri="{FF2B5EF4-FFF2-40B4-BE49-F238E27FC236}">
                <a16:creationId xmlns:a16="http://schemas.microsoft.com/office/drawing/2014/main" id="{C81D351F-A06B-49BD-9EC5-A5DB1997B6DF}"/>
              </a:ext>
            </a:extLst>
          </p:cNvPr>
          <p:cNvPicPr>
            <a:picLocks noChangeAspect="1"/>
          </p:cNvPicPr>
          <p:nvPr/>
        </p:nvPicPr>
        <p:blipFill>
          <a:blip r:embed="rId5"/>
          <a:stretch>
            <a:fillRect/>
          </a:stretch>
        </p:blipFill>
        <p:spPr>
          <a:xfrm>
            <a:off x="3110358" y="3235409"/>
            <a:ext cx="2679070" cy="2937577"/>
          </a:xfrm>
          <a:prstGeom prst="rect">
            <a:avLst/>
          </a:prstGeom>
        </p:spPr>
      </p:pic>
      <p:sp>
        <p:nvSpPr>
          <p:cNvPr id="9" name="Content Placeholder 7">
            <a:extLst>
              <a:ext uri="{FF2B5EF4-FFF2-40B4-BE49-F238E27FC236}">
                <a16:creationId xmlns:a16="http://schemas.microsoft.com/office/drawing/2014/main" id="{8F47BDD1-F887-4E0C-BC81-195632E17172}"/>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13182891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5BA622C-1F7D-4458-9988-8B4A79A988D8}"/>
              </a:ext>
            </a:extLst>
          </p:cNvPr>
          <p:cNvSpPr>
            <a:spLocks noGrp="1"/>
          </p:cNvSpPr>
          <p:nvPr>
            <p:ph type="body" sz="quarter" idx="13"/>
          </p:nvPr>
        </p:nvSpPr>
        <p:spPr>
          <a:xfrm>
            <a:off x="381000" y="461115"/>
            <a:ext cx="8997717" cy="914400"/>
          </a:xfrm>
        </p:spPr>
        <p:txBody>
          <a:bodyPr>
            <a:normAutofit fontScale="92500"/>
          </a:bodyPr>
          <a:lstStyle/>
          <a:p>
            <a:r>
              <a:rPr lang="en-US" dirty="0"/>
              <a:t>Manufactured Hydraulic Shoring</a:t>
            </a:r>
          </a:p>
        </p:txBody>
      </p:sp>
      <p:pic>
        <p:nvPicPr>
          <p:cNvPr id="6" name="Picture 5">
            <a:extLst>
              <a:ext uri="{FF2B5EF4-FFF2-40B4-BE49-F238E27FC236}">
                <a16:creationId xmlns:a16="http://schemas.microsoft.com/office/drawing/2014/main" id="{C9034B9E-502E-4383-B83A-E38F315A5A25}"/>
              </a:ext>
            </a:extLst>
          </p:cNvPr>
          <p:cNvPicPr>
            <a:picLocks noChangeAspect="1"/>
          </p:cNvPicPr>
          <p:nvPr/>
        </p:nvPicPr>
        <p:blipFill>
          <a:blip r:embed="rId3"/>
          <a:stretch>
            <a:fillRect/>
          </a:stretch>
        </p:blipFill>
        <p:spPr>
          <a:xfrm>
            <a:off x="736918" y="1946790"/>
            <a:ext cx="6096000" cy="3836609"/>
          </a:xfrm>
          <a:prstGeom prst="rect">
            <a:avLst/>
          </a:prstGeom>
        </p:spPr>
      </p:pic>
      <p:pic>
        <p:nvPicPr>
          <p:cNvPr id="8" name="Picture 7">
            <a:extLst>
              <a:ext uri="{FF2B5EF4-FFF2-40B4-BE49-F238E27FC236}">
                <a16:creationId xmlns:a16="http://schemas.microsoft.com/office/drawing/2014/main" id="{5416B9C1-9506-40A6-A93E-709A035892CB}"/>
              </a:ext>
            </a:extLst>
          </p:cNvPr>
          <p:cNvPicPr>
            <a:picLocks noChangeAspect="1"/>
          </p:cNvPicPr>
          <p:nvPr/>
        </p:nvPicPr>
        <p:blipFill>
          <a:blip r:embed="rId4"/>
          <a:stretch>
            <a:fillRect/>
          </a:stretch>
        </p:blipFill>
        <p:spPr>
          <a:xfrm>
            <a:off x="7425030" y="1946790"/>
            <a:ext cx="4030052" cy="3836609"/>
          </a:xfrm>
          <a:prstGeom prst="rect">
            <a:avLst/>
          </a:prstGeom>
        </p:spPr>
      </p:pic>
      <p:sp>
        <p:nvSpPr>
          <p:cNvPr id="7" name="Content Placeholder 7">
            <a:extLst>
              <a:ext uri="{FF2B5EF4-FFF2-40B4-BE49-F238E27FC236}">
                <a16:creationId xmlns:a16="http://schemas.microsoft.com/office/drawing/2014/main" id="{C597FB17-D115-4FC2-83FA-BBA3E1CC2A4F}"/>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8787294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C1ACEA-9140-4D39-A40D-29560C1FEEF5}"/>
              </a:ext>
            </a:extLst>
          </p:cNvPr>
          <p:cNvSpPr>
            <a:spLocks noGrp="1"/>
          </p:cNvSpPr>
          <p:nvPr>
            <p:ph type="body" sz="quarter" idx="13"/>
          </p:nvPr>
        </p:nvSpPr>
        <p:spPr>
          <a:xfrm>
            <a:off x="406400" y="461115"/>
            <a:ext cx="8972317" cy="914400"/>
          </a:xfrm>
        </p:spPr>
        <p:txBody>
          <a:bodyPr/>
          <a:lstStyle/>
          <a:p>
            <a:r>
              <a:rPr lang="en-US" dirty="0"/>
              <a:t>Engineered Shoring</a:t>
            </a:r>
          </a:p>
        </p:txBody>
      </p:sp>
      <p:pic>
        <p:nvPicPr>
          <p:cNvPr id="6" name="Picture 5">
            <a:extLst>
              <a:ext uri="{FF2B5EF4-FFF2-40B4-BE49-F238E27FC236}">
                <a16:creationId xmlns:a16="http://schemas.microsoft.com/office/drawing/2014/main" id="{BF0C2F33-EF80-4B86-AF4C-EAF2F663626E}"/>
              </a:ext>
            </a:extLst>
          </p:cNvPr>
          <p:cNvPicPr>
            <a:picLocks noChangeAspect="1"/>
          </p:cNvPicPr>
          <p:nvPr/>
        </p:nvPicPr>
        <p:blipFill>
          <a:blip r:embed="rId3"/>
          <a:stretch>
            <a:fillRect/>
          </a:stretch>
        </p:blipFill>
        <p:spPr>
          <a:xfrm>
            <a:off x="7257951" y="1216310"/>
            <a:ext cx="1928579" cy="4721973"/>
          </a:xfrm>
          <a:prstGeom prst="rect">
            <a:avLst/>
          </a:prstGeom>
        </p:spPr>
      </p:pic>
      <p:sp>
        <p:nvSpPr>
          <p:cNvPr id="7" name="Text Box 7">
            <a:extLst>
              <a:ext uri="{FF2B5EF4-FFF2-40B4-BE49-F238E27FC236}">
                <a16:creationId xmlns:a16="http://schemas.microsoft.com/office/drawing/2014/main" id="{8A1F4B10-A3F8-4EFA-84FF-9AD23EA7EFE4}"/>
              </a:ext>
            </a:extLst>
          </p:cNvPr>
          <p:cNvSpPr txBox="1">
            <a:spLocks noChangeArrowheads="1"/>
          </p:cNvSpPr>
          <p:nvPr/>
        </p:nvSpPr>
        <p:spPr bwMode="auto">
          <a:xfrm>
            <a:off x="824024" y="2032591"/>
            <a:ext cx="50292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fontAlgn="base" hangingPunct="1">
              <a:spcBef>
                <a:spcPct val="50000"/>
              </a:spcBef>
              <a:spcAft>
                <a:spcPct val="0"/>
              </a:spcAft>
            </a:pPr>
            <a:r>
              <a:rPr lang="en-US" altLang="en-US" sz="3200" b="1" dirty="0">
                <a:solidFill>
                  <a:srgbClr val="000000"/>
                </a:solidFill>
                <a:latin typeface="Arial" panose="020B0604020202020204" pitchFamily="34" charset="0"/>
              </a:rPr>
              <a:t>OSHA requires support systems to be designed and that the designs are available on site.</a:t>
            </a:r>
          </a:p>
        </p:txBody>
      </p:sp>
      <p:sp>
        <p:nvSpPr>
          <p:cNvPr id="8" name="Content Placeholder 7">
            <a:extLst>
              <a:ext uri="{FF2B5EF4-FFF2-40B4-BE49-F238E27FC236}">
                <a16:creationId xmlns:a16="http://schemas.microsoft.com/office/drawing/2014/main" id="{7DF02793-D6B3-4C1D-96DB-B857D68FC655}"/>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3340800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7EE7862-2B81-4774-86D9-C6B5BC80971E}"/>
              </a:ext>
            </a:extLst>
          </p:cNvPr>
          <p:cNvSpPr>
            <a:spLocks noGrp="1"/>
          </p:cNvSpPr>
          <p:nvPr>
            <p:ph type="body" sz="quarter" idx="10"/>
          </p:nvPr>
        </p:nvSpPr>
        <p:spPr>
          <a:xfrm>
            <a:off x="371116" y="1643231"/>
            <a:ext cx="6221070" cy="3808887"/>
          </a:xfrm>
        </p:spPr>
        <p:txBody>
          <a:bodyPr>
            <a:normAutofit/>
          </a:bodyPr>
          <a:lstStyle/>
          <a:p>
            <a:r>
              <a:rPr lang="en-US" sz="2400" b="1" dirty="0"/>
              <a:t>SLOPE</a:t>
            </a:r>
            <a:r>
              <a:rPr lang="en-US" sz="2400" dirty="0"/>
              <a:t> or bench trench walls by cutting back the trench wall at an angle inclined away from the excavation.</a:t>
            </a:r>
          </a:p>
          <a:p>
            <a:r>
              <a:rPr lang="en-US" sz="2400" b="1" dirty="0"/>
              <a:t>SHORE</a:t>
            </a:r>
            <a:r>
              <a:rPr lang="en-US" sz="2400" dirty="0"/>
              <a:t> trench walls by installing aluminum hydraulic or other types of supports to prevent soil movement.</a:t>
            </a:r>
          </a:p>
          <a:p>
            <a:r>
              <a:rPr lang="en-US" sz="2400" b="1" dirty="0"/>
              <a:t>SHIELD</a:t>
            </a:r>
            <a:r>
              <a:rPr lang="en-US" sz="2400" dirty="0"/>
              <a:t> trench walls by using trench boxes or other types of supports to prevent soil cave-ins.</a:t>
            </a:r>
          </a:p>
          <a:p>
            <a:endParaRPr lang="en-US" dirty="0"/>
          </a:p>
        </p:txBody>
      </p:sp>
      <p:sp>
        <p:nvSpPr>
          <p:cNvPr id="3" name="Text Placeholder 2">
            <a:extLst>
              <a:ext uri="{FF2B5EF4-FFF2-40B4-BE49-F238E27FC236}">
                <a16:creationId xmlns:a16="http://schemas.microsoft.com/office/drawing/2014/main" id="{E9AE0209-09DC-4FD4-A6BE-CC3CD8FA9C20}"/>
              </a:ext>
            </a:extLst>
          </p:cNvPr>
          <p:cNvSpPr>
            <a:spLocks noGrp="1"/>
          </p:cNvSpPr>
          <p:nvPr>
            <p:ph type="body" sz="quarter" idx="13"/>
          </p:nvPr>
        </p:nvSpPr>
        <p:spPr>
          <a:xfrm>
            <a:off x="292800" y="491482"/>
            <a:ext cx="8354397" cy="914400"/>
          </a:xfrm>
        </p:spPr>
        <p:txBody>
          <a:bodyPr>
            <a:normAutofit fontScale="85000" lnSpcReduction="10000"/>
          </a:bodyPr>
          <a:lstStyle/>
          <a:p>
            <a:r>
              <a:rPr lang="en-US" dirty="0"/>
              <a:t>Protective Systems for Trenches</a:t>
            </a:r>
          </a:p>
        </p:txBody>
      </p:sp>
      <p:pic>
        <p:nvPicPr>
          <p:cNvPr id="6" name="Content Placeholder 5">
            <a:extLst>
              <a:ext uri="{FF2B5EF4-FFF2-40B4-BE49-F238E27FC236}">
                <a16:creationId xmlns:a16="http://schemas.microsoft.com/office/drawing/2014/main" id="{98F11BE6-7B24-4660-A549-B1D8B298BF69}"/>
              </a:ext>
            </a:extLst>
          </p:cNvPr>
          <p:cNvPicPr>
            <a:picLocks noGrp="1" noChangeAspect="1"/>
          </p:cNvPicPr>
          <p:nvPr>
            <p:ph sz="quarter" idx="14"/>
          </p:nvPr>
        </p:nvPicPr>
        <p:blipFill>
          <a:blip r:embed="rId2"/>
          <a:stretch>
            <a:fillRect/>
          </a:stretch>
        </p:blipFill>
        <p:spPr>
          <a:xfrm>
            <a:off x="7782609" y="1524556"/>
            <a:ext cx="4038275" cy="3808887"/>
          </a:xfrm>
        </p:spPr>
      </p:pic>
      <p:sp>
        <p:nvSpPr>
          <p:cNvPr id="7" name="Content Placeholder 7">
            <a:extLst>
              <a:ext uri="{FF2B5EF4-FFF2-40B4-BE49-F238E27FC236}">
                <a16:creationId xmlns:a16="http://schemas.microsoft.com/office/drawing/2014/main" id="{A191684C-64BD-4AAD-823C-65D7F66C33C6}"/>
              </a:ext>
            </a:extLst>
          </p:cNvPr>
          <p:cNvSpPr txBox="1">
            <a:spLocks/>
          </p:cNvSpPr>
          <p:nvPr/>
        </p:nvSpPr>
        <p:spPr>
          <a:xfrm>
            <a:off x="679768" y="65208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Protective Systems</a:t>
            </a:r>
            <a:endParaRPr lang="en-US" dirty="0"/>
          </a:p>
        </p:txBody>
      </p:sp>
    </p:spTree>
    <p:extLst>
      <p:ext uri="{BB962C8B-B14F-4D97-AF65-F5344CB8AC3E}">
        <p14:creationId xmlns:p14="http://schemas.microsoft.com/office/powerpoint/2010/main" val="15141844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05D18ED-637D-4596-9251-A3FC74899E91}"/>
              </a:ext>
            </a:extLst>
          </p:cNvPr>
          <p:cNvSpPr>
            <a:spLocks noGrp="1"/>
          </p:cNvSpPr>
          <p:nvPr>
            <p:ph type="body" sz="quarter" idx="10"/>
          </p:nvPr>
        </p:nvSpPr>
        <p:spPr>
          <a:xfrm>
            <a:off x="797442" y="5581368"/>
            <a:ext cx="11456581" cy="754411"/>
          </a:xfrm>
        </p:spPr>
        <p:txBody>
          <a:bodyPr>
            <a:noAutofit/>
          </a:bodyPr>
          <a:lstStyle/>
          <a:p>
            <a:r>
              <a:rPr lang="en-US" sz="2400" dirty="0"/>
              <a:t>These piling shoring systems failing and were not properly engineered</a:t>
            </a:r>
          </a:p>
        </p:txBody>
      </p:sp>
      <p:sp>
        <p:nvSpPr>
          <p:cNvPr id="3" name="Text Placeholder 2">
            <a:extLst>
              <a:ext uri="{FF2B5EF4-FFF2-40B4-BE49-F238E27FC236}">
                <a16:creationId xmlns:a16="http://schemas.microsoft.com/office/drawing/2014/main" id="{F0FABF51-0BFF-48FA-99D3-58996C79BE76}"/>
              </a:ext>
            </a:extLst>
          </p:cNvPr>
          <p:cNvSpPr>
            <a:spLocks noGrp="1"/>
          </p:cNvSpPr>
          <p:nvPr>
            <p:ph type="body" sz="quarter" idx="13"/>
          </p:nvPr>
        </p:nvSpPr>
        <p:spPr>
          <a:xfrm>
            <a:off x="381000" y="461115"/>
            <a:ext cx="8997717" cy="914400"/>
          </a:xfrm>
        </p:spPr>
        <p:txBody>
          <a:bodyPr/>
          <a:lstStyle/>
          <a:p>
            <a:r>
              <a:rPr lang="en-US" dirty="0"/>
              <a:t>Poorly Designed Shoring</a:t>
            </a:r>
          </a:p>
          <a:p>
            <a:endParaRPr lang="en-US" dirty="0"/>
          </a:p>
        </p:txBody>
      </p:sp>
      <p:pic>
        <p:nvPicPr>
          <p:cNvPr id="6" name="Picture 5">
            <a:extLst>
              <a:ext uri="{FF2B5EF4-FFF2-40B4-BE49-F238E27FC236}">
                <a16:creationId xmlns:a16="http://schemas.microsoft.com/office/drawing/2014/main" id="{5BA5429C-B2FD-4AFF-8EEC-BA804696DA1F}"/>
              </a:ext>
            </a:extLst>
          </p:cNvPr>
          <p:cNvPicPr>
            <a:picLocks noChangeAspect="1"/>
          </p:cNvPicPr>
          <p:nvPr/>
        </p:nvPicPr>
        <p:blipFill rotWithShape="1">
          <a:blip r:embed="rId3"/>
          <a:srcRect l="26548"/>
          <a:stretch/>
        </p:blipFill>
        <p:spPr>
          <a:xfrm>
            <a:off x="7504146" y="1505752"/>
            <a:ext cx="3950936" cy="4034204"/>
          </a:xfrm>
          <a:prstGeom prst="rect">
            <a:avLst/>
          </a:prstGeom>
        </p:spPr>
      </p:pic>
      <p:pic>
        <p:nvPicPr>
          <p:cNvPr id="7" name="Picture 6">
            <a:extLst>
              <a:ext uri="{FF2B5EF4-FFF2-40B4-BE49-F238E27FC236}">
                <a16:creationId xmlns:a16="http://schemas.microsoft.com/office/drawing/2014/main" id="{3CF6CA9A-A62D-4A82-983A-5E36007A5CE1}"/>
              </a:ext>
            </a:extLst>
          </p:cNvPr>
          <p:cNvPicPr>
            <a:picLocks noChangeAspect="1"/>
          </p:cNvPicPr>
          <p:nvPr/>
        </p:nvPicPr>
        <p:blipFill>
          <a:blip r:embed="rId4"/>
          <a:stretch>
            <a:fillRect/>
          </a:stretch>
        </p:blipFill>
        <p:spPr>
          <a:xfrm>
            <a:off x="736918" y="1475630"/>
            <a:ext cx="5219160" cy="3906740"/>
          </a:xfrm>
          <a:prstGeom prst="rect">
            <a:avLst/>
          </a:prstGeom>
        </p:spPr>
      </p:pic>
      <p:sp>
        <p:nvSpPr>
          <p:cNvPr id="8" name="Content Placeholder 7">
            <a:extLst>
              <a:ext uri="{FF2B5EF4-FFF2-40B4-BE49-F238E27FC236}">
                <a16:creationId xmlns:a16="http://schemas.microsoft.com/office/drawing/2014/main" id="{0E2BB93E-F024-45B9-93BC-C558240E7512}"/>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pic>
        <p:nvPicPr>
          <p:cNvPr id="9" name="Graphic 8" descr="Badge Cross outline">
            <a:extLst>
              <a:ext uri="{FF2B5EF4-FFF2-40B4-BE49-F238E27FC236}">
                <a16:creationId xmlns:a16="http://schemas.microsoft.com/office/drawing/2014/main" id="{15480A86-3571-4787-8480-996858BE235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96139" y="2170685"/>
            <a:ext cx="2516372" cy="2516372"/>
          </a:xfrm>
          <a:prstGeom prst="rect">
            <a:avLst/>
          </a:prstGeom>
        </p:spPr>
      </p:pic>
      <p:pic>
        <p:nvPicPr>
          <p:cNvPr id="10" name="Graphic 9" descr="Badge Cross outline">
            <a:extLst>
              <a:ext uri="{FF2B5EF4-FFF2-40B4-BE49-F238E27FC236}">
                <a16:creationId xmlns:a16="http://schemas.microsoft.com/office/drawing/2014/main" id="{A04CC045-281C-43E7-B8AF-82A77ECE829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81237" y="2057271"/>
            <a:ext cx="2516372" cy="2516372"/>
          </a:xfrm>
          <a:prstGeom prst="rect">
            <a:avLst/>
          </a:prstGeom>
        </p:spPr>
      </p:pic>
    </p:spTree>
    <p:extLst>
      <p:ext uri="{BB962C8B-B14F-4D97-AF65-F5344CB8AC3E}">
        <p14:creationId xmlns:p14="http://schemas.microsoft.com/office/powerpoint/2010/main" val="38438004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FE01D4F-1A41-45F8-B59E-52F37F065A6B}"/>
              </a:ext>
            </a:extLst>
          </p:cNvPr>
          <p:cNvSpPr>
            <a:spLocks noGrp="1"/>
          </p:cNvSpPr>
          <p:nvPr>
            <p:ph type="body" sz="quarter" idx="10"/>
          </p:nvPr>
        </p:nvSpPr>
        <p:spPr>
          <a:xfrm>
            <a:off x="381050" y="1474325"/>
            <a:ext cx="6333410" cy="3310665"/>
          </a:xfrm>
        </p:spPr>
        <p:txBody>
          <a:bodyPr>
            <a:normAutofit/>
          </a:bodyPr>
          <a:lstStyle/>
          <a:p>
            <a:r>
              <a:rPr lang="en-US" sz="3200" dirty="0"/>
              <a:t>These shoring systems must be fully engineered</a:t>
            </a:r>
          </a:p>
        </p:txBody>
      </p:sp>
      <p:sp>
        <p:nvSpPr>
          <p:cNvPr id="3" name="Text Placeholder 2">
            <a:extLst>
              <a:ext uri="{FF2B5EF4-FFF2-40B4-BE49-F238E27FC236}">
                <a16:creationId xmlns:a16="http://schemas.microsoft.com/office/drawing/2014/main" id="{C7173DA6-04F8-4ADB-AA05-C9B3C2644D78}"/>
              </a:ext>
            </a:extLst>
          </p:cNvPr>
          <p:cNvSpPr>
            <a:spLocks noGrp="1"/>
          </p:cNvSpPr>
          <p:nvPr>
            <p:ph type="body" sz="quarter" idx="13"/>
          </p:nvPr>
        </p:nvSpPr>
        <p:spPr>
          <a:xfrm>
            <a:off x="381050" y="461115"/>
            <a:ext cx="8997667" cy="914400"/>
          </a:xfrm>
        </p:spPr>
        <p:txBody>
          <a:bodyPr>
            <a:normAutofit fontScale="85000" lnSpcReduction="10000"/>
          </a:bodyPr>
          <a:lstStyle/>
          <a:p>
            <a:r>
              <a:rPr lang="en-US" dirty="0"/>
              <a:t>Large Excavation Shoring Systems</a:t>
            </a:r>
          </a:p>
        </p:txBody>
      </p:sp>
      <p:pic>
        <p:nvPicPr>
          <p:cNvPr id="6" name="Picture 5">
            <a:extLst>
              <a:ext uri="{FF2B5EF4-FFF2-40B4-BE49-F238E27FC236}">
                <a16:creationId xmlns:a16="http://schemas.microsoft.com/office/drawing/2014/main" id="{3BFFFC29-B285-4A7B-A0AB-177AA757D30F}"/>
              </a:ext>
            </a:extLst>
          </p:cNvPr>
          <p:cNvPicPr>
            <a:picLocks noChangeAspect="1"/>
          </p:cNvPicPr>
          <p:nvPr/>
        </p:nvPicPr>
        <p:blipFill>
          <a:blip r:embed="rId3"/>
          <a:stretch>
            <a:fillRect/>
          </a:stretch>
        </p:blipFill>
        <p:spPr>
          <a:xfrm>
            <a:off x="1497629" y="2579272"/>
            <a:ext cx="4194412" cy="2804403"/>
          </a:xfrm>
          <a:prstGeom prst="rect">
            <a:avLst/>
          </a:prstGeom>
        </p:spPr>
      </p:pic>
      <p:pic>
        <p:nvPicPr>
          <p:cNvPr id="8" name="Picture 7">
            <a:extLst>
              <a:ext uri="{FF2B5EF4-FFF2-40B4-BE49-F238E27FC236}">
                <a16:creationId xmlns:a16="http://schemas.microsoft.com/office/drawing/2014/main" id="{68D8CC6A-0C4E-4429-8915-898441D7E93B}"/>
              </a:ext>
            </a:extLst>
          </p:cNvPr>
          <p:cNvPicPr>
            <a:picLocks noChangeAspect="1"/>
          </p:cNvPicPr>
          <p:nvPr/>
        </p:nvPicPr>
        <p:blipFill>
          <a:blip r:embed="rId4"/>
          <a:stretch>
            <a:fillRect/>
          </a:stretch>
        </p:blipFill>
        <p:spPr>
          <a:xfrm>
            <a:off x="6714460" y="2122300"/>
            <a:ext cx="4040041" cy="3261375"/>
          </a:xfrm>
          <a:prstGeom prst="rect">
            <a:avLst/>
          </a:prstGeom>
        </p:spPr>
      </p:pic>
      <p:sp>
        <p:nvSpPr>
          <p:cNvPr id="5" name="TextBox 4">
            <a:extLst>
              <a:ext uri="{FF2B5EF4-FFF2-40B4-BE49-F238E27FC236}">
                <a16:creationId xmlns:a16="http://schemas.microsoft.com/office/drawing/2014/main" id="{D905BB28-0E81-4DA7-B92B-1CB17F3A6DF3}"/>
              </a:ext>
            </a:extLst>
          </p:cNvPr>
          <p:cNvSpPr txBox="1"/>
          <p:nvPr/>
        </p:nvSpPr>
        <p:spPr>
          <a:xfrm>
            <a:off x="7545768" y="5367298"/>
            <a:ext cx="3226982" cy="830997"/>
          </a:xfrm>
          <a:prstGeom prst="rect">
            <a:avLst/>
          </a:prstGeom>
          <a:noFill/>
        </p:spPr>
        <p:txBody>
          <a:bodyPr wrap="square" rtlCol="0">
            <a:spAutoFit/>
          </a:bodyPr>
          <a:lstStyle/>
          <a:p>
            <a:r>
              <a:rPr lang="en-US" sz="2400" dirty="0"/>
              <a:t>Drilled </a:t>
            </a:r>
            <a:r>
              <a:rPr lang="en-US" sz="2400" dirty="0" err="1"/>
              <a:t>Caison</a:t>
            </a:r>
            <a:r>
              <a:rPr lang="en-US" sz="2400" dirty="0"/>
              <a:t> and driven H-pile system</a:t>
            </a:r>
          </a:p>
        </p:txBody>
      </p:sp>
      <p:sp>
        <p:nvSpPr>
          <p:cNvPr id="7" name="TextBox 6">
            <a:extLst>
              <a:ext uri="{FF2B5EF4-FFF2-40B4-BE49-F238E27FC236}">
                <a16:creationId xmlns:a16="http://schemas.microsoft.com/office/drawing/2014/main" id="{B7B04EB0-C330-456B-9A99-B31A023315AA}"/>
              </a:ext>
            </a:extLst>
          </p:cNvPr>
          <p:cNvSpPr txBox="1"/>
          <p:nvPr/>
        </p:nvSpPr>
        <p:spPr>
          <a:xfrm>
            <a:off x="1419250" y="5383675"/>
            <a:ext cx="4333875" cy="830997"/>
          </a:xfrm>
          <a:prstGeom prst="rect">
            <a:avLst/>
          </a:prstGeom>
          <a:noFill/>
        </p:spPr>
        <p:txBody>
          <a:bodyPr wrap="square" rtlCol="0">
            <a:spAutoFit/>
          </a:bodyPr>
          <a:lstStyle/>
          <a:p>
            <a:pPr algn="ctr"/>
            <a:r>
              <a:rPr lang="en-US" sz="2400" dirty="0"/>
              <a:t>Rebar tie, anchored and </a:t>
            </a:r>
            <a:r>
              <a:rPr lang="en-US" sz="2400" dirty="0" err="1"/>
              <a:t>shotcreted</a:t>
            </a:r>
            <a:r>
              <a:rPr lang="en-US" sz="2400" dirty="0"/>
              <a:t> system</a:t>
            </a:r>
          </a:p>
        </p:txBody>
      </p:sp>
      <p:sp>
        <p:nvSpPr>
          <p:cNvPr id="9" name="Content Placeholder 7">
            <a:extLst>
              <a:ext uri="{FF2B5EF4-FFF2-40B4-BE49-F238E27FC236}">
                <a16:creationId xmlns:a16="http://schemas.microsoft.com/office/drawing/2014/main" id="{A87EC91C-FA55-4847-8657-63BCD127F124}"/>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42243504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AB0806C-2C20-4E74-8149-09906CE68929}"/>
              </a:ext>
            </a:extLst>
          </p:cNvPr>
          <p:cNvSpPr>
            <a:spLocks noGrp="1"/>
          </p:cNvSpPr>
          <p:nvPr>
            <p:ph type="body" sz="quarter" idx="10"/>
          </p:nvPr>
        </p:nvSpPr>
        <p:spPr>
          <a:xfrm>
            <a:off x="393700" y="1042281"/>
            <a:ext cx="5288751" cy="1066650"/>
          </a:xfrm>
        </p:spPr>
        <p:txBody>
          <a:bodyPr>
            <a:normAutofit/>
          </a:bodyPr>
          <a:lstStyle/>
          <a:p>
            <a:r>
              <a:rPr lang="en-US" sz="2400" dirty="0"/>
              <a:t>H-pile and timber lagging system</a:t>
            </a:r>
          </a:p>
        </p:txBody>
      </p:sp>
      <p:pic>
        <p:nvPicPr>
          <p:cNvPr id="6" name="Picture 5">
            <a:extLst>
              <a:ext uri="{FF2B5EF4-FFF2-40B4-BE49-F238E27FC236}">
                <a16:creationId xmlns:a16="http://schemas.microsoft.com/office/drawing/2014/main" id="{72ACC8D6-B50E-4FF2-B021-D598525F7416}"/>
              </a:ext>
            </a:extLst>
          </p:cNvPr>
          <p:cNvPicPr>
            <a:picLocks noChangeAspect="1"/>
          </p:cNvPicPr>
          <p:nvPr/>
        </p:nvPicPr>
        <p:blipFill>
          <a:blip r:embed="rId3"/>
          <a:stretch>
            <a:fillRect/>
          </a:stretch>
        </p:blipFill>
        <p:spPr>
          <a:xfrm>
            <a:off x="6663565" y="1673206"/>
            <a:ext cx="4945534" cy="3707913"/>
          </a:xfrm>
          <a:prstGeom prst="rect">
            <a:avLst/>
          </a:prstGeom>
        </p:spPr>
      </p:pic>
      <p:pic>
        <p:nvPicPr>
          <p:cNvPr id="7" name="Picture 6">
            <a:extLst>
              <a:ext uri="{FF2B5EF4-FFF2-40B4-BE49-F238E27FC236}">
                <a16:creationId xmlns:a16="http://schemas.microsoft.com/office/drawing/2014/main" id="{06612C9C-7651-40B2-8407-BD54BD3F307C}"/>
              </a:ext>
            </a:extLst>
          </p:cNvPr>
          <p:cNvPicPr>
            <a:picLocks noChangeAspect="1"/>
          </p:cNvPicPr>
          <p:nvPr/>
        </p:nvPicPr>
        <p:blipFill>
          <a:blip r:embed="rId4"/>
          <a:stretch>
            <a:fillRect/>
          </a:stretch>
        </p:blipFill>
        <p:spPr>
          <a:xfrm>
            <a:off x="489984" y="1751122"/>
            <a:ext cx="5038452" cy="3629997"/>
          </a:xfrm>
          <a:prstGeom prst="rect">
            <a:avLst/>
          </a:prstGeom>
        </p:spPr>
      </p:pic>
      <p:sp>
        <p:nvSpPr>
          <p:cNvPr id="8" name="Content Placeholder 7">
            <a:extLst>
              <a:ext uri="{FF2B5EF4-FFF2-40B4-BE49-F238E27FC236}">
                <a16:creationId xmlns:a16="http://schemas.microsoft.com/office/drawing/2014/main" id="{42B68158-1B02-4018-AA2C-A1969B03057E}"/>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33154235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D2C687-ABD8-4143-8429-765DCA1EE465}"/>
              </a:ext>
            </a:extLst>
          </p:cNvPr>
          <p:cNvSpPr>
            <a:spLocks noGrp="1"/>
          </p:cNvSpPr>
          <p:nvPr>
            <p:ph type="body" sz="quarter" idx="10"/>
          </p:nvPr>
        </p:nvSpPr>
        <p:spPr>
          <a:xfrm>
            <a:off x="381000" y="1632599"/>
            <a:ext cx="4333875" cy="3310665"/>
          </a:xfrm>
        </p:spPr>
        <p:txBody>
          <a:bodyPr>
            <a:normAutofit/>
          </a:bodyPr>
          <a:lstStyle/>
          <a:p>
            <a:r>
              <a:rPr lang="en-US" sz="2800" dirty="0"/>
              <a:t>Spoil Piles must always be maintained at least 2 feet away from the top of the excavation</a:t>
            </a:r>
          </a:p>
        </p:txBody>
      </p:sp>
      <p:sp>
        <p:nvSpPr>
          <p:cNvPr id="3" name="Text Placeholder 2">
            <a:extLst>
              <a:ext uri="{FF2B5EF4-FFF2-40B4-BE49-F238E27FC236}">
                <a16:creationId xmlns:a16="http://schemas.microsoft.com/office/drawing/2014/main" id="{3F240856-6594-4D4D-81A7-20EB80CDBBD2}"/>
              </a:ext>
            </a:extLst>
          </p:cNvPr>
          <p:cNvSpPr>
            <a:spLocks noGrp="1"/>
          </p:cNvSpPr>
          <p:nvPr>
            <p:ph type="body" sz="quarter" idx="13"/>
          </p:nvPr>
        </p:nvSpPr>
        <p:spPr>
          <a:xfrm>
            <a:off x="381000" y="461115"/>
            <a:ext cx="8997717" cy="914400"/>
          </a:xfrm>
        </p:spPr>
        <p:txBody>
          <a:bodyPr/>
          <a:lstStyle/>
          <a:p>
            <a:r>
              <a:rPr lang="en-US" dirty="0"/>
              <a:t>Spoil Piles</a:t>
            </a:r>
          </a:p>
        </p:txBody>
      </p:sp>
      <p:pic>
        <p:nvPicPr>
          <p:cNvPr id="6" name="Content Placeholder 5">
            <a:extLst>
              <a:ext uri="{FF2B5EF4-FFF2-40B4-BE49-F238E27FC236}">
                <a16:creationId xmlns:a16="http://schemas.microsoft.com/office/drawing/2014/main" id="{EFBAF1EF-551E-4DF0-A7D7-DBCDD3EA3539}"/>
              </a:ext>
            </a:extLst>
          </p:cNvPr>
          <p:cNvPicPr>
            <a:picLocks noGrp="1" noChangeAspect="1"/>
          </p:cNvPicPr>
          <p:nvPr>
            <p:ph sz="quarter" idx="14"/>
          </p:nvPr>
        </p:nvPicPr>
        <p:blipFill>
          <a:blip r:embed="rId3"/>
          <a:stretch>
            <a:fillRect/>
          </a:stretch>
        </p:blipFill>
        <p:spPr>
          <a:xfrm>
            <a:off x="5058093" y="1632599"/>
            <a:ext cx="6363744" cy="4242502"/>
          </a:xfrm>
        </p:spPr>
      </p:pic>
      <p:sp>
        <p:nvSpPr>
          <p:cNvPr id="5" name="Content Placeholder 7">
            <a:extLst>
              <a:ext uri="{FF2B5EF4-FFF2-40B4-BE49-F238E27FC236}">
                <a16:creationId xmlns:a16="http://schemas.microsoft.com/office/drawing/2014/main" id="{C1ACAC59-D10E-4379-9E28-FB5F9D850877}"/>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29431016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62AD45-708C-41DF-92E0-1BC5F52CF40E}"/>
              </a:ext>
            </a:extLst>
          </p:cNvPr>
          <p:cNvSpPr>
            <a:spLocks noGrp="1"/>
          </p:cNvSpPr>
          <p:nvPr>
            <p:ph type="body" sz="quarter" idx="10"/>
          </p:nvPr>
        </p:nvSpPr>
        <p:spPr>
          <a:xfrm>
            <a:off x="393701" y="1712224"/>
            <a:ext cx="6469616" cy="3067799"/>
          </a:xfrm>
        </p:spPr>
        <p:txBody>
          <a:bodyPr>
            <a:normAutofit/>
          </a:bodyPr>
          <a:lstStyle/>
          <a:p>
            <a:r>
              <a:rPr lang="en-US" sz="2800" dirty="0"/>
              <a:t>Sometimes workers using portable compactors may be exposed to hazards in excavations</a:t>
            </a:r>
          </a:p>
        </p:txBody>
      </p:sp>
      <p:sp>
        <p:nvSpPr>
          <p:cNvPr id="3" name="Text Placeholder 2">
            <a:extLst>
              <a:ext uri="{FF2B5EF4-FFF2-40B4-BE49-F238E27FC236}">
                <a16:creationId xmlns:a16="http://schemas.microsoft.com/office/drawing/2014/main" id="{BB562002-7C4D-495A-AB90-50D7EFDB6FCB}"/>
              </a:ext>
            </a:extLst>
          </p:cNvPr>
          <p:cNvSpPr>
            <a:spLocks noGrp="1"/>
          </p:cNvSpPr>
          <p:nvPr>
            <p:ph type="body" sz="quarter" idx="13"/>
          </p:nvPr>
        </p:nvSpPr>
        <p:spPr>
          <a:xfrm>
            <a:off x="393700" y="461115"/>
            <a:ext cx="8985017" cy="914400"/>
          </a:xfrm>
        </p:spPr>
        <p:txBody>
          <a:bodyPr>
            <a:normAutofit fontScale="85000" lnSpcReduction="20000"/>
          </a:bodyPr>
          <a:lstStyle/>
          <a:p>
            <a:r>
              <a:rPr lang="en-US" dirty="0"/>
              <a:t>Workers must be Protected when Compacting back filled soil.</a:t>
            </a:r>
          </a:p>
        </p:txBody>
      </p:sp>
      <p:pic>
        <p:nvPicPr>
          <p:cNvPr id="5" name="Picture 4">
            <a:extLst>
              <a:ext uri="{FF2B5EF4-FFF2-40B4-BE49-F238E27FC236}">
                <a16:creationId xmlns:a16="http://schemas.microsoft.com/office/drawing/2014/main" id="{DE37FFF6-915F-439E-8949-76BECFEFD85F}"/>
              </a:ext>
            </a:extLst>
          </p:cNvPr>
          <p:cNvPicPr>
            <a:picLocks noChangeAspect="1"/>
          </p:cNvPicPr>
          <p:nvPr/>
        </p:nvPicPr>
        <p:blipFill>
          <a:blip r:embed="rId2"/>
          <a:stretch>
            <a:fillRect/>
          </a:stretch>
        </p:blipFill>
        <p:spPr>
          <a:xfrm>
            <a:off x="8618861" y="1553316"/>
            <a:ext cx="3179438" cy="4477708"/>
          </a:xfrm>
          <a:prstGeom prst="rect">
            <a:avLst/>
          </a:prstGeom>
        </p:spPr>
      </p:pic>
      <p:pic>
        <p:nvPicPr>
          <p:cNvPr id="6" name="Picture 5">
            <a:extLst>
              <a:ext uri="{FF2B5EF4-FFF2-40B4-BE49-F238E27FC236}">
                <a16:creationId xmlns:a16="http://schemas.microsoft.com/office/drawing/2014/main" id="{5BAA79A2-FA07-488E-82AA-0D0D4627FFF2}"/>
              </a:ext>
            </a:extLst>
          </p:cNvPr>
          <p:cNvPicPr>
            <a:picLocks noChangeAspect="1"/>
          </p:cNvPicPr>
          <p:nvPr/>
        </p:nvPicPr>
        <p:blipFill>
          <a:blip r:embed="rId3"/>
          <a:stretch>
            <a:fillRect/>
          </a:stretch>
        </p:blipFill>
        <p:spPr>
          <a:xfrm>
            <a:off x="3057525" y="2963225"/>
            <a:ext cx="4333875" cy="3067799"/>
          </a:xfrm>
          <a:prstGeom prst="rect">
            <a:avLst/>
          </a:prstGeom>
        </p:spPr>
      </p:pic>
      <p:sp>
        <p:nvSpPr>
          <p:cNvPr id="8" name="Content Placeholder 7">
            <a:extLst>
              <a:ext uri="{FF2B5EF4-FFF2-40B4-BE49-F238E27FC236}">
                <a16:creationId xmlns:a16="http://schemas.microsoft.com/office/drawing/2014/main" id="{E50A8AF4-8BAF-4DD1-B5DA-27F88EEBBF63}"/>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1528089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1F5C87-7178-49CC-AFB7-FD8E2E37FDFF}"/>
              </a:ext>
            </a:extLst>
          </p:cNvPr>
          <p:cNvSpPr>
            <a:spLocks noGrp="1"/>
          </p:cNvSpPr>
          <p:nvPr>
            <p:ph type="body" sz="quarter" idx="10"/>
          </p:nvPr>
        </p:nvSpPr>
        <p:spPr>
          <a:xfrm>
            <a:off x="381000" y="1871831"/>
            <a:ext cx="6509125" cy="3310665"/>
          </a:xfrm>
        </p:spPr>
        <p:txBody>
          <a:bodyPr>
            <a:noAutofit/>
          </a:bodyPr>
          <a:lstStyle/>
          <a:p>
            <a:r>
              <a:rPr lang="en-US" sz="2800" dirty="0"/>
              <a:t>Soil Compaction is best accomplished by compactors  that do not require employees to enter the trenches.</a:t>
            </a:r>
          </a:p>
        </p:txBody>
      </p:sp>
      <p:sp>
        <p:nvSpPr>
          <p:cNvPr id="3" name="Text Placeholder 2">
            <a:extLst>
              <a:ext uri="{FF2B5EF4-FFF2-40B4-BE49-F238E27FC236}">
                <a16:creationId xmlns:a16="http://schemas.microsoft.com/office/drawing/2014/main" id="{5FE27979-9227-489E-9352-DA853E009E23}"/>
              </a:ext>
            </a:extLst>
          </p:cNvPr>
          <p:cNvSpPr>
            <a:spLocks noGrp="1"/>
          </p:cNvSpPr>
          <p:nvPr>
            <p:ph type="body" sz="quarter" idx="13"/>
          </p:nvPr>
        </p:nvSpPr>
        <p:spPr>
          <a:xfrm>
            <a:off x="381000" y="461115"/>
            <a:ext cx="8997717" cy="914400"/>
          </a:xfrm>
        </p:spPr>
        <p:txBody>
          <a:bodyPr/>
          <a:lstStyle/>
          <a:p>
            <a:r>
              <a:rPr lang="en-US" dirty="0"/>
              <a:t>Soil Compaction in Trenches</a:t>
            </a:r>
          </a:p>
        </p:txBody>
      </p:sp>
      <p:pic>
        <p:nvPicPr>
          <p:cNvPr id="6" name="Content Placeholder 5">
            <a:extLst>
              <a:ext uri="{FF2B5EF4-FFF2-40B4-BE49-F238E27FC236}">
                <a16:creationId xmlns:a16="http://schemas.microsoft.com/office/drawing/2014/main" id="{301A4F8E-839F-420D-B6B6-60592212F4AF}"/>
              </a:ext>
            </a:extLst>
          </p:cNvPr>
          <p:cNvPicPr>
            <a:picLocks noGrp="1" noChangeAspect="1"/>
          </p:cNvPicPr>
          <p:nvPr>
            <p:ph sz="quarter" idx="14"/>
          </p:nvPr>
        </p:nvPicPr>
        <p:blipFill>
          <a:blip r:embed="rId3"/>
          <a:stretch>
            <a:fillRect/>
          </a:stretch>
        </p:blipFill>
        <p:spPr>
          <a:xfrm>
            <a:off x="2217774" y="3429000"/>
            <a:ext cx="3084103" cy="2544062"/>
          </a:xfrm>
        </p:spPr>
      </p:pic>
      <p:pic>
        <p:nvPicPr>
          <p:cNvPr id="10" name="Picture 9">
            <a:extLst>
              <a:ext uri="{FF2B5EF4-FFF2-40B4-BE49-F238E27FC236}">
                <a16:creationId xmlns:a16="http://schemas.microsoft.com/office/drawing/2014/main" id="{EC6ADC3F-9249-418D-813E-8AB827D20E7C}"/>
              </a:ext>
            </a:extLst>
          </p:cNvPr>
          <p:cNvPicPr>
            <a:picLocks noChangeAspect="1"/>
          </p:cNvPicPr>
          <p:nvPr/>
        </p:nvPicPr>
        <p:blipFill>
          <a:blip r:embed="rId4"/>
          <a:stretch>
            <a:fillRect/>
          </a:stretch>
        </p:blipFill>
        <p:spPr>
          <a:xfrm>
            <a:off x="7457132" y="1871831"/>
            <a:ext cx="3843169" cy="3843169"/>
          </a:xfrm>
          <a:prstGeom prst="rect">
            <a:avLst/>
          </a:prstGeom>
        </p:spPr>
      </p:pic>
      <p:sp>
        <p:nvSpPr>
          <p:cNvPr id="7" name="Content Placeholder 7">
            <a:extLst>
              <a:ext uri="{FF2B5EF4-FFF2-40B4-BE49-F238E27FC236}">
                <a16:creationId xmlns:a16="http://schemas.microsoft.com/office/drawing/2014/main" id="{F78BB07D-A3AA-4819-AC20-0FEAE1995639}"/>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42482120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AD60FA-3E61-498F-BD88-F151D7A64D74}"/>
              </a:ext>
            </a:extLst>
          </p:cNvPr>
          <p:cNvSpPr>
            <a:spLocks noGrp="1"/>
          </p:cNvSpPr>
          <p:nvPr>
            <p:ph type="body" sz="quarter" idx="10"/>
          </p:nvPr>
        </p:nvSpPr>
        <p:spPr>
          <a:xfrm>
            <a:off x="393700" y="1871831"/>
            <a:ext cx="4333875" cy="1353969"/>
          </a:xfrm>
        </p:spPr>
        <p:txBody>
          <a:bodyPr>
            <a:normAutofit/>
          </a:bodyPr>
          <a:lstStyle/>
          <a:p>
            <a:r>
              <a:rPr lang="en-US" sz="2800" dirty="0"/>
              <a:t>Remote compactors are a safe method for compacting soils</a:t>
            </a:r>
          </a:p>
        </p:txBody>
      </p:sp>
      <p:sp>
        <p:nvSpPr>
          <p:cNvPr id="3" name="Text Placeholder 2">
            <a:extLst>
              <a:ext uri="{FF2B5EF4-FFF2-40B4-BE49-F238E27FC236}">
                <a16:creationId xmlns:a16="http://schemas.microsoft.com/office/drawing/2014/main" id="{9D1E459F-DD27-4189-8181-0DDEAE8176A8}"/>
              </a:ext>
            </a:extLst>
          </p:cNvPr>
          <p:cNvSpPr>
            <a:spLocks noGrp="1"/>
          </p:cNvSpPr>
          <p:nvPr>
            <p:ph type="body" sz="quarter" idx="13"/>
          </p:nvPr>
        </p:nvSpPr>
        <p:spPr>
          <a:xfrm>
            <a:off x="393700" y="461115"/>
            <a:ext cx="8985017" cy="914400"/>
          </a:xfrm>
        </p:spPr>
        <p:txBody>
          <a:bodyPr>
            <a:normAutofit/>
          </a:bodyPr>
          <a:lstStyle/>
          <a:p>
            <a:r>
              <a:rPr lang="en-US" dirty="0"/>
              <a:t>Remote Control Compactors</a:t>
            </a:r>
          </a:p>
        </p:txBody>
      </p:sp>
      <p:pic>
        <p:nvPicPr>
          <p:cNvPr id="5" name="Picture 4">
            <a:extLst>
              <a:ext uri="{FF2B5EF4-FFF2-40B4-BE49-F238E27FC236}">
                <a16:creationId xmlns:a16="http://schemas.microsoft.com/office/drawing/2014/main" id="{E995578F-5D31-46BA-84B5-67CD00075104}"/>
              </a:ext>
            </a:extLst>
          </p:cNvPr>
          <p:cNvPicPr>
            <a:picLocks noChangeAspect="1"/>
          </p:cNvPicPr>
          <p:nvPr/>
        </p:nvPicPr>
        <p:blipFill>
          <a:blip r:embed="rId3"/>
          <a:stretch>
            <a:fillRect/>
          </a:stretch>
        </p:blipFill>
        <p:spPr>
          <a:xfrm>
            <a:off x="6096000" y="1375515"/>
            <a:ext cx="4129294" cy="4580674"/>
          </a:xfrm>
          <a:prstGeom prst="rect">
            <a:avLst/>
          </a:prstGeom>
        </p:spPr>
      </p:pic>
      <p:sp>
        <p:nvSpPr>
          <p:cNvPr id="6" name="Content Placeholder 7">
            <a:extLst>
              <a:ext uri="{FF2B5EF4-FFF2-40B4-BE49-F238E27FC236}">
                <a16:creationId xmlns:a16="http://schemas.microsoft.com/office/drawing/2014/main" id="{117598BC-DA09-4F96-B4E4-C5C27C290AD9}"/>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23517980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F185B0-D925-4C7E-8193-67FBD927897E}"/>
              </a:ext>
            </a:extLst>
          </p:cNvPr>
          <p:cNvSpPr>
            <a:spLocks noGrp="1"/>
          </p:cNvSpPr>
          <p:nvPr>
            <p:ph type="body" sz="quarter" idx="10"/>
          </p:nvPr>
        </p:nvSpPr>
        <p:spPr>
          <a:xfrm>
            <a:off x="402315" y="1495753"/>
            <a:ext cx="6354676" cy="3310665"/>
          </a:xfrm>
        </p:spPr>
        <p:txBody>
          <a:bodyPr>
            <a:noAutofit/>
          </a:bodyPr>
          <a:lstStyle/>
          <a:p>
            <a:r>
              <a:rPr lang="en-US" sz="2800" dirty="0"/>
              <a:t>Excavations that are not readily visible or can cause a hazard to people, traffic, etc. must be barricaded</a:t>
            </a:r>
          </a:p>
        </p:txBody>
      </p:sp>
      <p:sp>
        <p:nvSpPr>
          <p:cNvPr id="3" name="Text Placeholder 2">
            <a:extLst>
              <a:ext uri="{FF2B5EF4-FFF2-40B4-BE49-F238E27FC236}">
                <a16:creationId xmlns:a16="http://schemas.microsoft.com/office/drawing/2014/main" id="{52D140BE-441A-4FB5-A649-ACA6762A3C33}"/>
              </a:ext>
            </a:extLst>
          </p:cNvPr>
          <p:cNvSpPr>
            <a:spLocks noGrp="1"/>
          </p:cNvSpPr>
          <p:nvPr>
            <p:ph type="body" sz="quarter" idx="13"/>
          </p:nvPr>
        </p:nvSpPr>
        <p:spPr>
          <a:xfrm>
            <a:off x="402316" y="461115"/>
            <a:ext cx="8976402" cy="914400"/>
          </a:xfrm>
        </p:spPr>
        <p:txBody>
          <a:bodyPr/>
          <a:lstStyle/>
          <a:p>
            <a:r>
              <a:rPr lang="en-US" dirty="0"/>
              <a:t>Barricading Excavations</a:t>
            </a:r>
          </a:p>
        </p:txBody>
      </p:sp>
      <p:pic>
        <p:nvPicPr>
          <p:cNvPr id="6" name="Picture 5">
            <a:extLst>
              <a:ext uri="{FF2B5EF4-FFF2-40B4-BE49-F238E27FC236}">
                <a16:creationId xmlns:a16="http://schemas.microsoft.com/office/drawing/2014/main" id="{BF6F6E1B-E10A-4FC3-B7F9-2785C55953E2}"/>
              </a:ext>
            </a:extLst>
          </p:cNvPr>
          <p:cNvPicPr>
            <a:picLocks noChangeAspect="1"/>
          </p:cNvPicPr>
          <p:nvPr/>
        </p:nvPicPr>
        <p:blipFill>
          <a:blip r:embed="rId3"/>
          <a:stretch>
            <a:fillRect/>
          </a:stretch>
        </p:blipFill>
        <p:spPr>
          <a:xfrm>
            <a:off x="6311005" y="1793569"/>
            <a:ext cx="5144077" cy="3863698"/>
          </a:xfrm>
          <a:prstGeom prst="rect">
            <a:avLst/>
          </a:prstGeom>
        </p:spPr>
      </p:pic>
      <p:pic>
        <p:nvPicPr>
          <p:cNvPr id="7" name="Picture 6">
            <a:extLst>
              <a:ext uri="{FF2B5EF4-FFF2-40B4-BE49-F238E27FC236}">
                <a16:creationId xmlns:a16="http://schemas.microsoft.com/office/drawing/2014/main" id="{5BDA517E-72B9-41FE-94E5-0AF91E2DFCB1}"/>
              </a:ext>
            </a:extLst>
          </p:cNvPr>
          <p:cNvPicPr>
            <a:picLocks noChangeAspect="1"/>
          </p:cNvPicPr>
          <p:nvPr/>
        </p:nvPicPr>
        <p:blipFill>
          <a:blip r:embed="rId4"/>
          <a:stretch>
            <a:fillRect/>
          </a:stretch>
        </p:blipFill>
        <p:spPr>
          <a:xfrm>
            <a:off x="736918" y="3297825"/>
            <a:ext cx="4995087" cy="2747298"/>
          </a:xfrm>
          <a:prstGeom prst="rect">
            <a:avLst/>
          </a:prstGeom>
        </p:spPr>
      </p:pic>
      <p:sp>
        <p:nvSpPr>
          <p:cNvPr id="8" name="Content Placeholder 7">
            <a:extLst>
              <a:ext uri="{FF2B5EF4-FFF2-40B4-BE49-F238E27FC236}">
                <a16:creationId xmlns:a16="http://schemas.microsoft.com/office/drawing/2014/main" id="{8EB8D255-D3A4-488A-AF8B-C415DACF73FA}"/>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34421088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xcavation Fall! ....funny">
            <a:hlinkClick r:id="" action="ppaction://media"/>
            <a:extLst>
              <a:ext uri="{FF2B5EF4-FFF2-40B4-BE49-F238E27FC236}">
                <a16:creationId xmlns:a16="http://schemas.microsoft.com/office/drawing/2014/main" id="{3BD577B6-B487-4724-BE68-4E5D1F4BC803}"/>
              </a:ext>
            </a:extLst>
          </p:cNvPr>
          <p:cNvPicPr>
            <a:picLocks noGrp="1" noChangeAspect="1"/>
          </p:cNvPicPr>
          <p:nvPr>
            <p:ph sz="quarter" idx="14"/>
            <a:videoFile r:link="rId2"/>
            <p:extLst>
              <p:ext uri="{DAA4B4D4-6D71-4841-9C94-3DE7FCFB9230}">
                <p14:media xmlns:p14="http://schemas.microsoft.com/office/powerpoint/2010/main" r:embed="rId1"/>
              </p:ext>
            </p:extLst>
          </p:nvPr>
        </p:nvPicPr>
        <p:blipFill>
          <a:blip r:embed="rId4"/>
          <a:stretch>
            <a:fillRect/>
          </a:stretch>
        </p:blipFill>
        <p:spPr>
          <a:xfrm>
            <a:off x="2915038" y="1047112"/>
            <a:ext cx="6361924" cy="4763776"/>
          </a:xfrm>
        </p:spPr>
      </p:pic>
      <p:sp>
        <p:nvSpPr>
          <p:cNvPr id="6" name="Content Placeholder 7">
            <a:extLst>
              <a:ext uri="{FF2B5EF4-FFF2-40B4-BE49-F238E27FC236}">
                <a16:creationId xmlns:a16="http://schemas.microsoft.com/office/drawing/2014/main" id="{D60A7D64-A97E-418D-8838-3C8640E57F51}"/>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4032752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2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a:lstStyle/>
          <a:p>
            <a:r>
              <a:rPr lang="en-US" dirty="0"/>
              <a:t>Questions?</a:t>
            </a:r>
          </a:p>
        </p:txBody>
      </p:sp>
      <p:sp>
        <p:nvSpPr>
          <p:cNvPr id="7" name="Content Placeholder 7">
            <a:extLst>
              <a:ext uri="{FF2B5EF4-FFF2-40B4-BE49-F238E27FC236}">
                <a16:creationId xmlns:a16="http://schemas.microsoft.com/office/drawing/2014/main" id="{30021968-A644-47DF-94CA-E155F259ACD5}"/>
              </a:ext>
            </a:extLst>
          </p:cNvPr>
          <p:cNvSpPr txBox="1">
            <a:spLocks/>
          </p:cNvSpPr>
          <p:nvPr/>
        </p:nvSpPr>
        <p:spPr>
          <a:xfrm>
            <a:off x="73691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Protective Systems</a:t>
            </a:r>
          </a:p>
        </p:txBody>
      </p:sp>
    </p:spTree>
    <p:extLst>
      <p:ext uri="{BB962C8B-B14F-4D97-AF65-F5344CB8AC3E}">
        <p14:creationId xmlns:p14="http://schemas.microsoft.com/office/powerpoint/2010/main" val="2119160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FD113D7-2E0E-4459-B14E-A607216D6B21}"/>
              </a:ext>
            </a:extLst>
          </p:cNvPr>
          <p:cNvSpPr>
            <a:spLocks noGrp="1"/>
          </p:cNvSpPr>
          <p:nvPr>
            <p:ph type="body" sz="quarter" idx="13"/>
          </p:nvPr>
        </p:nvSpPr>
        <p:spPr>
          <a:xfrm>
            <a:off x="369497" y="461115"/>
            <a:ext cx="8354397" cy="914400"/>
          </a:xfrm>
        </p:spPr>
        <p:txBody>
          <a:bodyPr/>
          <a:lstStyle/>
          <a:p>
            <a:r>
              <a:rPr lang="en-US" dirty="0"/>
              <a:t>Sloping Angles</a:t>
            </a:r>
          </a:p>
        </p:txBody>
      </p:sp>
      <p:sp>
        <p:nvSpPr>
          <p:cNvPr id="6" name="TextBox 5">
            <a:extLst>
              <a:ext uri="{FF2B5EF4-FFF2-40B4-BE49-F238E27FC236}">
                <a16:creationId xmlns:a16="http://schemas.microsoft.com/office/drawing/2014/main" id="{50FD7179-D776-477E-A148-C72B417721B5}"/>
              </a:ext>
            </a:extLst>
          </p:cNvPr>
          <p:cNvSpPr txBox="1"/>
          <p:nvPr/>
        </p:nvSpPr>
        <p:spPr>
          <a:xfrm>
            <a:off x="679768" y="1660791"/>
            <a:ext cx="7733857" cy="3718454"/>
          </a:xfrm>
          <a:prstGeom prst="rect">
            <a:avLst/>
          </a:prstGeom>
          <a:noFill/>
        </p:spPr>
        <p:txBody>
          <a:bodyPr wrap="square">
            <a:spAutoFit/>
          </a:body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kumimoji="0" lang="en-US" altLang="en-US" sz="2800" b="0" i="0" u="none" strike="noStrike" kern="1200" cap="none" spc="0" normalizeH="0" baseline="0" noProof="0" dirty="0">
                <a:ln>
                  <a:noFill/>
                </a:ln>
                <a:effectLst/>
                <a:uLnTx/>
                <a:uFillTx/>
                <a:latin typeface="Nunito" panose="020B0604020202020204" charset="0"/>
              </a:rPr>
              <a:t>Stable Rock</a:t>
            </a:r>
          </a:p>
          <a:p>
            <a:pPr marL="658368" marR="0" lvl="1" indent="-457200" algn="l" defTabSz="914400" rtl="0" eaLnBrk="1" fontAlgn="auto" latinLnBrk="0" hangingPunct="1">
              <a:lnSpc>
                <a:spcPct val="90000"/>
              </a:lnSpc>
              <a:spcBef>
                <a:spcPts val="200"/>
              </a:spcBef>
              <a:spcAft>
                <a:spcPts val="400"/>
              </a:spcAft>
              <a:buClr>
                <a:srgbClr val="FF0000"/>
              </a:buClr>
              <a:buSzTx/>
              <a:buFont typeface="Arial" panose="020B0604020202020204" pitchFamily="34" charset="0"/>
              <a:buChar char="•"/>
              <a:tabLst/>
              <a:defRPr/>
            </a:pPr>
            <a:r>
              <a:rPr kumimoji="0" lang="en-US" altLang="en-US" sz="2800" b="0" i="0" u="none" strike="noStrike" kern="1200" cap="none" spc="0" normalizeH="0" baseline="0" noProof="0" dirty="0">
                <a:ln>
                  <a:noFill/>
                </a:ln>
                <a:effectLst/>
                <a:uLnTx/>
                <a:uFillTx/>
                <a:latin typeface="Nunito" panose="020B0604020202020204" charset="0"/>
              </a:rPr>
              <a:t>Vertical angle</a:t>
            </a:r>
          </a:p>
          <a:p>
            <a:pPr marL="201168" marR="0" lvl="1" algn="l" defTabSz="914400" rtl="0" eaLnBrk="1" fontAlgn="auto" latinLnBrk="0" hangingPunct="1">
              <a:lnSpc>
                <a:spcPct val="90000"/>
              </a:lnSpc>
              <a:spcBef>
                <a:spcPts val="200"/>
              </a:spcBef>
              <a:spcAft>
                <a:spcPts val="400"/>
              </a:spcAft>
              <a:buClr>
                <a:srgbClr val="E48312"/>
              </a:buClr>
              <a:buSzTx/>
              <a:tabLst/>
              <a:defRPr/>
            </a:pPr>
            <a:r>
              <a:rPr kumimoji="0" lang="en-US" altLang="en-US" sz="2800" b="0" i="0" u="none" strike="noStrike" kern="1200" cap="none" spc="0" normalizeH="0" baseline="0" noProof="0" dirty="0">
                <a:ln>
                  <a:noFill/>
                </a:ln>
                <a:effectLst/>
                <a:uLnTx/>
                <a:uFillTx/>
                <a:latin typeface="Nunito" panose="020B0604020202020204" charset="0"/>
              </a:rPr>
              <a:t>Type A</a:t>
            </a:r>
          </a:p>
          <a:p>
            <a:pPr marL="841248" marR="0" lvl="2" indent="-457200" algn="l" defTabSz="914400" rtl="0" eaLnBrk="1" fontAlgn="auto" latinLnBrk="0" hangingPunct="1">
              <a:lnSpc>
                <a:spcPct val="90000"/>
              </a:lnSpc>
              <a:spcBef>
                <a:spcPts val="200"/>
              </a:spcBef>
              <a:spcAft>
                <a:spcPts val="400"/>
              </a:spcAft>
              <a:buClr>
                <a:srgbClr val="FF0000"/>
              </a:buClr>
              <a:buSzTx/>
              <a:buFont typeface="Arial" panose="020B0604020202020204" pitchFamily="34" charset="0"/>
              <a:buChar char="•"/>
              <a:tabLst/>
              <a:defRPr/>
            </a:pPr>
            <a:r>
              <a:rPr kumimoji="0" lang="en-US" altLang="en-US" sz="2800" b="0" i="0" u="none" strike="noStrike" kern="1200" cap="none" spc="0" normalizeH="0" baseline="0" noProof="0" dirty="0">
                <a:ln>
                  <a:noFill/>
                </a:ln>
                <a:effectLst/>
                <a:uLnTx/>
                <a:uFillTx/>
                <a:latin typeface="Nunito" panose="020B0604020202020204" charset="0"/>
              </a:rPr>
              <a:t>3/4 </a:t>
            </a:r>
            <a:r>
              <a:rPr kumimoji="0" lang="en-US" altLang="en-US" sz="2800" b="0" i="0" u="none" strike="noStrike" kern="1200" cap="none" spc="0" normalizeH="0" baseline="0" noProof="0" dirty="0" err="1">
                <a:ln>
                  <a:noFill/>
                </a:ln>
                <a:effectLst/>
                <a:uLnTx/>
                <a:uFillTx/>
                <a:latin typeface="Nunito" panose="020B0604020202020204" charset="0"/>
              </a:rPr>
              <a:t>Horiz</a:t>
            </a:r>
            <a:r>
              <a:rPr kumimoji="0" lang="en-US" altLang="en-US" sz="2800" b="0" i="0" u="none" strike="noStrike" kern="1200" cap="none" spc="0" normalizeH="0" baseline="0" noProof="0" dirty="0">
                <a:ln>
                  <a:noFill/>
                </a:ln>
                <a:effectLst/>
                <a:uLnTx/>
                <a:uFillTx/>
                <a:latin typeface="Nunito" panose="020B0604020202020204" charset="0"/>
              </a:rPr>
              <a:t>. to 1 Vert.  (53 degree)</a:t>
            </a:r>
          </a:p>
          <a:p>
            <a:pPr marL="201168" marR="0" lvl="1" algn="l" defTabSz="914400" rtl="0" eaLnBrk="1" fontAlgn="auto" latinLnBrk="0" hangingPunct="1">
              <a:lnSpc>
                <a:spcPct val="90000"/>
              </a:lnSpc>
              <a:spcBef>
                <a:spcPts val="200"/>
              </a:spcBef>
              <a:spcAft>
                <a:spcPts val="400"/>
              </a:spcAft>
              <a:buClr>
                <a:srgbClr val="E48312"/>
              </a:buClr>
              <a:buSzTx/>
              <a:tabLst/>
              <a:defRPr/>
            </a:pPr>
            <a:r>
              <a:rPr kumimoji="0" lang="en-US" altLang="en-US" sz="2800" b="0" i="0" u="none" strike="noStrike" kern="1200" cap="none" spc="0" normalizeH="0" baseline="0" noProof="0" dirty="0">
                <a:ln>
                  <a:noFill/>
                </a:ln>
                <a:effectLst/>
                <a:uLnTx/>
                <a:uFillTx/>
                <a:latin typeface="Nunito" panose="020B0604020202020204" charset="0"/>
              </a:rPr>
              <a:t>Type B</a:t>
            </a:r>
          </a:p>
          <a:p>
            <a:pPr marL="841248" marR="0" lvl="2" indent="-457200" algn="l" defTabSz="914400" rtl="0" eaLnBrk="1" fontAlgn="auto" latinLnBrk="0" hangingPunct="1">
              <a:lnSpc>
                <a:spcPct val="90000"/>
              </a:lnSpc>
              <a:spcBef>
                <a:spcPts val="200"/>
              </a:spcBef>
              <a:spcAft>
                <a:spcPts val="400"/>
              </a:spcAft>
              <a:buClr>
                <a:srgbClr val="FF0000"/>
              </a:buClr>
              <a:buSzTx/>
              <a:buFont typeface="Arial" panose="020B0604020202020204" pitchFamily="34" charset="0"/>
              <a:buChar char="•"/>
              <a:tabLst/>
              <a:defRPr/>
            </a:pPr>
            <a:r>
              <a:rPr kumimoji="0" lang="en-US" altLang="en-US" sz="2800" b="0" i="0" u="none" strike="noStrike" kern="1200" cap="none" spc="0" normalizeH="0" baseline="0" noProof="0" dirty="0">
                <a:ln>
                  <a:noFill/>
                </a:ln>
                <a:effectLst/>
                <a:uLnTx/>
                <a:uFillTx/>
                <a:latin typeface="Nunito" panose="020B0604020202020204" charset="0"/>
              </a:rPr>
              <a:t>1 </a:t>
            </a:r>
            <a:r>
              <a:rPr lang="en-US" altLang="en-US" sz="2800" dirty="0">
                <a:latin typeface="Nunito" panose="020B0604020202020204" charset="0"/>
              </a:rPr>
              <a:t>H</a:t>
            </a:r>
            <a:r>
              <a:rPr kumimoji="0" lang="en-US" altLang="en-US" sz="2800" b="0" i="0" u="none" strike="noStrike" kern="1200" cap="none" spc="0" normalizeH="0" baseline="0" noProof="0" dirty="0" err="1">
                <a:ln>
                  <a:noFill/>
                </a:ln>
                <a:effectLst/>
                <a:uLnTx/>
                <a:uFillTx/>
                <a:latin typeface="Nunito" panose="020B0604020202020204" charset="0"/>
              </a:rPr>
              <a:t>oriz</a:t>
            </a:r>
            <a:r>
              <a:rPr kumimoji="0" lang="en-US" altLang="en-US" sz="2800" b="0" i="0" u="none" strike="noStrike" kern="1200" cap="none" spc="0" normalizeH="0" baseline="0" noProof="0" dirty="0">
                <a:ln>
                  <a:noFill/>
                </a:ln>
                <a:effectLst/>
                <a:uLnTx/>
                <a:uFillTx/>
                <a:latin typeface="Nunito" panose="020B0604020202020204" charset="0"/>
              </a:rPr>
              <a:t>. to 1 Vert. (45 degree)</a:t>
            </a:r>
          </a:p>
          <a:p>
            <a:pPr marL="201168" marR="0" lvl="1" algn="l" defTabSz="914400" rtl="0" eaLnBrk="1" fontAlgn="auto" latinLnBrk="0" hangingPunct="1">
              <a:lnSpc>
                <a:spcPct val="90000"/>
              </a:lnSpc>
              <a:spcBef>
                <a:spcPts val="200"/>
              </a:spcBef>
              <a:spcAft>
                <a:spcPts val="400"/>
              </a:spcAft>
              <a:buClr>
                <a:srgbClr val="E48312"/>
              </a:buClr>
              <a:buSzTx/>
              <a:tabLst/>
              <a:defRPr/>
            </a:pPr>
            <a:r>
              <a:rPr kumimoji="0" lang="en-US" altLang="en-US" sz="2800" b="0" i="0" u="none" strike="noStrike" kern="1200" cap="none" spc="0" normalizeH="0" baseline="0" noProof="0" dirty="0">
                <a:ln>
                  <a:noFill/>
                </a:ln>
                <a:effectLst/>
                <a:uLnTx/>
                <a:uFillTx/>
                <a:latin typeface="Nunito" panose="020B0604020202020204" charset="0"/>
              </a:rPr>
              <a:t>Type C</a:t>
            </a:r>
          </a:p>
          <a:p>
            <a:pPr marL="841248" marR="0" lvl="2" indent="-457200" algn="l" defTabSz="914400" rtl="0" eaLnBrk="1" fontAlgn="auto" latinLnBrk="0" hangingPunct="1">
              <a:lnSpc>
                <a:spcPct val="90000"/>
              </a:lnSpc>
              <a:spcBef>
                <a:spcPts val="200"/>
              </a:spcBef>
              <a:spcAft>
                <a:spcPts val="400"/>
              </a:spcAft>
              <a:buClr>
                <a:srgbClr val="FF0000"/>
              </a:buClr>
              <a:buSzTx/>
              <a:buFont typeface="Arial" panose="020B0604020202020204" pitchFamily="34" charset="0"/>
              <a:buChar char="•"/>
              <a:tabLst/>
              <a:defRPr/>
            </a:pPr>
            <a:r>
              <a:rPr kumimoji="0" lang="en-US" altLang="en-US" sz="2800" b="0" i="0" u="none" strike="noStrike" kern="1200" cap="none" spc="0" normalizeH="0" baseline="0" noProof="0" dirty="0">
                <a:ln>
                  <a:noFill/>
                </a:ln>
                <a:effectLst/>
                <a:uLnTx/>
                <a:uFillTx/>
                <a:latin typeface="Nunito" panose="020B0604020202020204" charset="0"/>
              </a:rPr>
              <a:t>1-1/2 </a:t>
            </a:r>
            <a:r>
              <a:rPr kumimoji="0" lang="en-US" altLang="en-US" sz="2800" b="0" i="0" u="none" strike="noStrike" kern="1200" cap="none" spc="0" normalizeH="0" baseline="0" noProof="0" dirty="0" err="1">
                <a:ln>
                  <a:noFill/>
                </a:ln>
                <a:effectLst/>
                <a:uLnTx/>
                <a:uFillTx/>
                <a:latin typeface="Nunito" panose="020B0604020202020204" charset="0"/>
              </a:rPr>
              <a:t>Horiz</a:t>
            </a:r>
            <a:r>
              <a:rPr kumimoji="0" lang="en-US" altLang="en-US" sz="2800" b="0" i="0" u="none" strike="noStrike" kern="1200" cap="none" spc="0" normalizeH="0" baseline="0" noProof="0" dirty="0">
                <a:ln>
                  <a:noFill/>
                </a:ln>
                <a:effectLst/>
                <a:uLnTx/>
                <a:uFillTx/>
                <a:latin typeface="Nunito" panose="020B0604020202020204" charset="0"/>
              </a:rPr>
              <a:t>. to 1 Vert. (34 degree)</a:t>
            </a:r>
            <a:endParaRPr lang="en-US" sz="2800" dirty="0">
              <a:latin typeface="Nunito" panose="020B0604020202020204" charset="0"/>
            </a:endParaRPr>
          </a:p>
        </p:txBody>
      </p:sp>
      <p:pic>
        <p:nvPicPr>
          <p:cNvPr id="9" name="Picture 8">
            <a:extLst>
              <a:ext uri="{FF2B5EF4-FFF2-40B4-BE49-F238E27FC236}">
                <a16:creationId xmlns:a16="http://schemas.microsoft.com/office/drawing/2014/main" id="{55BDA3D8-3E17-4E6B-B822-C8460C6339BE}"/>
              </a:ext>
            </a:extLst>
          </p:cNvPr>
          <p:cNvPicPr>
            <a:picLocks noChangeAspect="1"/>
          </p:cNvPicPr>
          <p:nvPr/>
        </p:nvPicPr>
        <p:blipFill>
          <a:blip r:embed="rId3"/>
          <a:stretch>
            <a:fillRect/>
          </a:stretch>
        </p:blipFill>
        <p:spPr>
          <a:xfrm>
            <a:off x="7369280" y="1271728"/>
            <a:ext cx="3489220" cy="4405140"/>
          </a:xfrm>
          <a:prstGeom prst="rect">
            <a:avLst/>
          </a:prstGeom>
        </p:spPr>
      </p:pic>
      <p:sp>
        <p:nvSpPr>
          <p:cNvPr id="10" name="Content Placeholder 7">
            <a:extLst>
              <a:ext uri="{FF2B5EF4-FFF2-40B4-BE49-F238E27FC236}">
                <a16:creationId xmlns:a16="http://schemas.microsoft.com/office/drawing/2014/main" id="{378134A3-7D1C-4D94-B3C3-241FF238E7A5}"/>
              </a:ext>
            </a:extLst>
          </p:cNvPr>
          <p:cNvSpPr txBox="1">
            <a:spLocks/>
          </p:cNvSpPr>
          <p:nvPr/>
        </p:nvSpPr>
        <p:spPr>
          <a:xfrm>
            <a:off x="679768" y="65208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Protective Systems</a:t>
            </a:r>
            <a:endParaRPr lang="en-US" dirty="0"/>
          </a:p>
        </p:txBody>
      </p:sp>
    </p:spTree>
    <p:extLst>
      <p:ext uri="{BB962C8B-B14F-4D97-AF65-F5344CB8AC3E}">
        <p14:creationId xmlns:p14="http://schemas.microsoft.com/office/powerpoint/2010/main" val="1797050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A6D495-2B6C-4240-8307-BC6EA14586CE}"/>
              </a:ext>
            </a:extLst>
          </p:cNvPr>
          <p:cNvSpPr>
            <a:spLocks noGrp="1"/>
          </p:cNvSpPr>
          <p:nvPr>
            <p:ph type="body" sz="quarter" idx="13"/>
          </p:nvPr>
        </p:nvSpPr>
        <p:spPr>
          <a:xfrm>
            <a:off x="453280" y="428570"/>
            <a:ext cx="8354397" cy="914400"/>
          </a:xfrm>
        </p:spPr>
        <p:txBody>
          <a:bodyPr>
            <a:normAutofit fontScale="85000" lnSpcReduction="20000"/>
          </a:bodyPr>
          <a:lstStyle/>
          <a:p>
            <a:r>
              <a:rPr lang="en-US" altLang="en-US" dirty="0"/>
              <a:t>Type “A” Sloping               </a:t>
            </a:r>
            <a:r>
              <a:rPr lang="en-US" altLang="en-US" sz="3200" dirty="0"/>
              <a:t>(1V:1/2H)</a:t>
            </a:r>
            <a:br>
              <a:rPr lang="en-US" altLang="en-US" sz="3200" dirty="0"/>
            </a:br>
            <a:r>
              <a:rPr lang="en-US" altLang="en-US" dirty="0"/>
              <a:t>Short Term                     </a:t>
            </a:r>
            <a:r>
              <a:rPr lang="en-US" altLang="en-US" sz="3200" dirty="0"/>
              <a:t>(24 hours or less)</a:t>
            </a:r>
            <a:endParaRPr lang="en-US" dirty="0"/>
          </a:p>
        </p:txBody>
      </p:sp>
      <p:sp>
        <p:nvSpPr>
          <p:cNvPr id="6" name="Text Box 5">
            <a:extLst>
              <a:ext uri="{FF2B5EF4-FFF2-40B4-BE49-F238E27FC236}">
                <a16:creationId xmlns:a16="http://schemas.microsoft.com/office/drawing/2014/main" id="{0DB8C3D7-F7F9-4C73-9E8A-B8CACA800F1F}"/>
              </a:ext>
            </a:extLst>
          </p:cNvPr>
          <p:cNvSpPr txBox="1">
            <a:spLocks noChangeArrowheads="1"/>
          </p:cNvSpPr>
          <p:nvPr/>
        </p:nvSpPr>
        <p:spPr bwMode="auto">
          <a:xfrm>
            <a:off x="4800601" y="2120872"/>
            <a:ext cx="2062714"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2800" b="1" dirty="0">
                <a:latin typeface="Arial" panose="020B0604020202020204" pitchFamily="34" charset="0"/>
              </a:rPr>
              <a:t>Simple Slope</a:t>
            </a:r>
          </a:p>
        </p:txBody>
      </p:sp>
      <p:sp>
        <p:nvSpPr>
          <p:cNvPr id="8" name="Text Box 6">
            <a:extLst>
              <a:ext uri="{FF2B5EF4-FFF2-40B4-BE49-F238E27FC236}">
                <a16:creationId xmlns:a16="http://schemas.microsoft.com/office/drawing/2014/main" id="{D327DBEA-EF13-4875-8F46-7E7906006268}"/>
              </a:ext>
            </a:extLst>
          </p:cNvPr>
          <p:cNvSpPr txBox="1">
            <a:spLocks noChangeArrowheads="1"/>
          </p:cNvSpPr>
          <p:nvPr/>
        </p:nvSpPr>
        <p:spPr bwMode="auto">
          <a:xfrm>
            <a:off x="4991100" y="5012532"/>
            <a:ext cx="2209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2800" b="1" dirty="0">
                <a:latin typeface="Arial" panose="020B0604020202020204" pitchFamily="34" charset="0"/>
              </a:rPr>
              <a:t>Benched</a:t>
            </a:r>
          </a:p>
        </p:txBody>
      </p:sp>
      <p:pic>
        <p:nvPicPr>
          <p:cNvPr id="10" name="Picture 8" descr="excav type A ST slope">
            <a:extLst>
              <a:ext uri="{FF2B5EF4-FFF2-40B4-BE49-F238E27FC236}">
                <a16:creationId xmlns:a16="http://schemas.microsoft.com/office/drawing/2014/main" id="{28AD744F-95BE-4F36-BB67-0BF05B59B2E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831"/>
          <a:stretch/>
        </p:blipFill>
        <p:spPr bwMode="auto">
          <a:xfrm>
            <a:off x="104552" y="1466057"/>
            <a:ext cx="4581747" cy="2277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descr="excav type A ST Bench">
            <a:extLst>
              <a:ext uri="{FF2B5EF4-FFF2-40B4-BE49-F238E27FC236}">
                <a16:creationId xmlns:a16="http://schemas.microsoft.com/office/drawing/2014/main" id="{DD9F744A-7B13-4541-AEA9-FDF366DCB76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765"/>
          <a:stretch/>
        </p:blipFill>
        <p:spPr bwMode="auto">
          <a:xfrm>
            <a:off x="180753" y="3904457"/>
            <a:ext cx="4619848"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7">
            <a:extLst>
              <a:ext uri="{FF2B5EF4-FFF2-40B4-BE49-F238E27FC236}">
                <a16:creationId xmlns:a16="http://schemas.microsoft.com/office/drawing/2014/main" id="{766D70C5-3455-4417-8D25-0C86567DCF97}"/>
              </a:ext>
            </a:extLst>
          </p:cNvPr>
          <p:cNvSpPr txBox="1">
            <a:spLocks/>
          </p:cNvSpPr>
          <p:nvPr/>
        </p:nvSpPr>
        <p:spPr>
          <a:xfrm>
            <a:off x="67976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Protective Systems</a:t>
            </a:r>
            <a:endParaRPr lang="en-US" dirty="0"/>
          </a:p>
        </p:txBody>
      </p:sp>
    </p:spTree>
    <p:extLst>
      <p:ext uri="{BB962C8B-B14F-4D97-AF65-F5344CB8AC3E}">
        <p14:creationId xmlns:p14="http://schemas.microsoft.com/office/powerpoint/2010/main" val="490655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F3F0CA3-0124-4A0B-A804-B2585D8429CD}"/>
              </a:ext>
            </a:extLst>
          </p:cNvPr>
          <p:cNvSpPr>
            <a:spLocks noGrp="1"/>
          </p:cNvSpPr>
          <p:nvPr>
            <p:ph type="body" sz="quarter" idx="13"/>
          </p:nvPr>
        </p:nvSpPr>
        <p:spPr>
          <a:xfrm>
            <a:off x="452820" y="420662"/>
            <a:ext cx="8354397" cy="914400"/>
          </a:xfrm>
        </p:spPr>
        <p:txBody>
          <a:bodyPr>
            <a:normAutofit fontScale="85000" lnSpcReduction="20000"/>
          </a:bodyPr>
          <a:lstStyle/>
          <a:p>
            <a:r>
              <a:rPr lang="en-US" altLang="en-US" dirty="0"/>
              <a:t>Type “A” Sloping        </a:t>
            </a:r>
            <a:r>
              <a:rPr lang="en-US" altLang="en-US" sz="3200" dirty="0"/>
              <a:t>(3/4H:1V)</a:t>
            </a:r>
            <a:br>
              <a:rPr lang="en-US" altLang="en-US" sz="3200" dirty="0"/>
            </a:br>
            <a:r>
              <a:rPr lang="en-US" altLang="en-US" dirty="0"/>
              <a:t>Long Term          </a:t>
            </a:r>
            <a:r>
              <a:rPr lang="en-US" altLang="en-US" sz="3200" dirty="0"/>
              <a:t>          (More than 24 hours)</a:t>
            </a:r>
            <a:endParaRPr lang="en-US" dirty="0"/>
          </a:p>
        </p:txBody>
      </p:sp>
      <p:pic>
        <p:nvPicPr>
          <p:cNvPr id="10" name="Content Placeholder 9">
            <a:extLst>
              <a:ext uri="{FF2B5EF4-FFF2-40B4-BE49-F238E27FC236}">
                <a16:creationId xmlns:a16="http://schemas.microsoft.com/office/drawing/2014/main" id="{D7B625CE-4A5E-464C-A6E0-598415022544}"/>
              </a:ext>
            </a:extLst>
          </p:cNvPr>
          <p:cNvPicPr>
            <a:picLocks noGrp="1" noChangeAspect="1"/>
          </p:cNvPicPr>
          <p:nvPr>
            <p:ph sz="quarter" idx="14"/>
          </p:nvPr>
        </p:nvPicPr>
        <p:blipFill>
          <a:blip r:embed="rId3"/>
          <a:stretch>
            <a:fillRect/>
          </a:stretch>
        </p:blipFill>
        <p:spPr>
          <a:xfrm>
            <a:off x="2910711" y="6473825"/>
            <a:ext cx="420628" cy="246063"/>
          </a:xfrm>
        </p:spPr>
      </p:pic>
      <p:sp>
        <p:nvSpPr>
          <p:cNvPr id="5" name="Text Box 8">
            <a:extLst>
              <a:ext uri="{FF2B5EF4-FFF2-40B4-BE49-F238E27FC236}">
                <a16:creationId xmlns:a16="http://schemas.microsoft.com/office/drawing/2014/main" id="{6F150511-7623-4ADB-9BE0-B3A6D5983ACD}"/>
              </a:ext>
            </a:extLst>
          </p:cNvPr>
          <p:cNvSpPr txBox="1">
            <a:spLocks noChangeArrowheads="1"/>
          </p:cNvSpPr>
          <p:nvPr/>
        </p:nvSpPr>
        <p:spPr>
          <a:xfrm>
            <a:off x="4399221" y="1959245"/>
            <a:ext cx="1734879" cy="609600"/>
          </a:xfr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Tx/>
              <a:buNone/>
            </a:pPr>
            <a:r>
              <a:rPr lang="en-US" altLang="en-US" b="1" dirty="0">
                <a:latin typeface="Arial" panose="020B0604020202020204" pitchFamily="34" charset="0"/>
              </a:rPr>
              <a:t>Simple</a:t>
            </a:r>
          </a:p>
          <a:p>
            <a:pPr>
              <a:lnSpc>
                <a:spcPct val="100000"/>
              </a:lnSpc>
              <a:buFontTx/>
              <a:buNone/>
            </a:pPr>
            <a:r>
              <a:rPr lang="en-US" altLang="en-US" b="1" dirty="0">
                <a:latin typeface="Arial" panose="020B0604020202020204" pitchFamily="34" charset="0"/>
              </a:rPr>
              <a:t>Slope</a:t>
            </a:r>
          </a:p>
        </p:txBody>
      </p:sp>
      <p:sp>
        <p:nvSpPr>
          <p:cNvPr id="6" name="Text Box 5">
            <a:extLst>
              <a:ext uri="{FF2B5EF4-FFF2-40B4-BE49-F238E27FC236}">
                <a16:creationId xmlns:a16="http://schemas.microsoft.com/office/drawing/2014/main" id="{34EEFC63-3F18-4B06-A1C8-E3CE0185943F}"/>
              </a:ext>
            </a:extLst>
          </p:cNvPr>
          <p:cNvSpPr txBox="1">
            <a:spLocks noChangeArrowheads="1"/>
          </p:cNvSpPr>
          <p:nvPr/>
        </p:nvSpPr>
        <p:spPr bwMode="auto">
          <a:xfrm>
            <a:off x="4500895" y="4676566"/>
            <a:ext cx="1734879"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2800" b="1" dirty="0">
                <a:latin typeface="Arial" panose="020B0604020202020204" pitchFamily="34" charset="0"/>
              </a:rPr>
              <a:t>Multiple Bench</a:t>
            </a:r>
          </a:p>
        </p:txBody>
      </p:sp>
      <p:pic>
        <p:nvPicPr>
          <p:cNvPr id="12" name="Picture 11">
            <a:extLst>
              <a:ext uri="{FF2B5EF4-FFF2-40B4-BE49-F238E27FC236}">
                <a16:creationId xmlns:a16="http://schemas.microsoft.com/office/drawing/2014/main" id="{8E708FDE-C024-4ABD-9B11-97506B7FE076}"/>
              </a:ext>
            </a:extLst>
          </p:cNvPr>
          <p:cNvPicPr>
            <a:picLocks noChangeAspect="1"/>
          </p:cNvPicPr>
          <p:nvPr/>
        </p:nvPicPr>
        <p:blipFill>
          <a:blip r:embed="rId3"/>
          <a:stretch>
            <a:fillRect/>
          </a:stretch>
        </p:blipFill>
        <p:spPr>
          <a:xfrm>
            <a:off x="186070" y="3662928"/>
            <a:ext cx="4314825" cy="2524125"/>
          </a:xfrm>
          <a:prstGeom prst="rect">
            <a:avLst/>
          </a:prstGeom>
        </p:spPr>
      </p:pic>
      <p:pic>
        <p:nvPicPr>
          <p:cNvPr id="14" name="Picture 13">
            <a:extLst>
              <a:ext uri="{FF2B5EF4-FFF2-40B4-BE49-F238E27FC236}">
                <a16:creationId xmlns:a16="http://schemas.microsoft.com/office/drawing/2014/main" id="{B0A5FFF3-7F49-4C94-B9DA-2D5DCAB22866}"/>
              </a:ext>
            </a:extLst>
          </p:cNvPr>
          <p:cNvPicPr>
            <a:picLocks noChangeAspect="1"/>
          </p:cNvPicPr>
          <p:nvPr/>
        </p:nvPicPr>
        <p:blipFill>
          <a:blip r:embed="rId4"/>
          <a:stretch>
            <a:fillRect/>
          </a:stretch>
        </p:blipFill>
        <p:spPr>
          <a:xfrm>
            <a:off x="616688" y="1662287"/>
            <a:ext cx="3546734" cy="1947797"/>
          </a:xfrm>
          <a:prstGeom prst="rect">
            <a:avLst/>
          </a:prstGeom>
        </p:spPr>
      </p:pic>
      <p:pic>
        <p:nvPicPr>
          <p:cNvPr id="8" name="Picture 7">
            <a:extLst>
              <a:ext uri="{FF2B5EF4-FFF2-40B4-BE49-F238E27FC236}">
                <a16:creationId xmlns:a16="http://schemas.microsoft.com/office/drawing/2014/main" id="{AAB107C7-1571-494B-A22C-DF1F686A40F8}"/>
              </a:ext>
            </a:extLst>
          </p:cNvPr>
          <p:cNvPicPr>
            <a:picLocks noChangeAspect="1"/>
          </p:cNvPicPr>
          <p:nvPr/>
        </p:nvPicPr>
        <p:blipFill rotWithShape="1">
          <a:blip r:embed="rId5"/>
          <a:srcRect l="995" t="2543" r="952"/>
          <a:stretch/>
        </p:blipFill>
        <p:spPr>
          <a:xfrm>
            <a:off x="6762307" y="1542321"/>
            <a:ext cx="5073417" cy="2258693"/>
          </a:xfrm>
          <a:prstGeom prst="rect">
            <a:avLst/>
          </a:prstGeom>
        </p:spPr>
      </p:pic>
      <p:sp>
        <p:nvSpPr>
          <p:cNvPr id="9" name="Content Placeholder 7">
            <a:extLst>
              <a:ext uri="{FF2B5EF4-FFF2-40B4-BE49-F238E27FC236}">
                <a16:creationId xmlns:a16="http://schemas.microsoft.com/office/drawing/2014/main" id="{F5167731-DB46-4B1D-842D-0CEDAB062299}"/>
              </a:ext>
            </a:extLst>
          </p:cNvPr>
          <p:cNvSpPr txBox="1">
            <a:spLocks/>
          </p:cNvSpPr>
          <p:nvPr/>
        </p:nvSpPr>
        <p:spPr>
          <a:xfrm>
            <a:off x="67976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Protective Systems</a:t>
            </a:r>
            <a:endParaRPr lang="en-US" dirty="0"/>
          </a:p>
        </p:txBody>
      </p:sp>
    </p:spTree>
    <p:extLst>
      <p:ext uri="{BB962C8B-B14F-4D97-AF65-F5344CB8AC3E}">
        <p14:creationId xmlns:p14="http://schemas.microsoft.com/office/powerpoint/2010/main" val="673224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90FE666-C945-465D-9191-26BDDA5A1CBC}"/>
              </a:ext>
            </a:extLst>
          </p:cNvPr>
          <p:cNvSpPr>
            <a:spLocks noGrp="1"/>
          </p:cNvSpPr>
          <p:nvPr>
            <p:ph type="body" sz="quarter" idx="13"/>
          </p:nvPr>
        </p:nvSpPr>
        <p:spPr>
          <a:xfrm>
            <a:off x="379134" y="461115"/>
            <a:ext cx="8318673" cy="914400"/>
          </a:xfrm>
        </p:spPr>
        <p:txBody>
          <a:bodyPr/>
          <a:lstStyle/>
          <a:p>
            <a:r>
              <a:rPr lang="en-US" altLang="en-US" dirty="0"/>
              <a:t>Type “B” Sloping                  </a:t>
            </a:r>
            <a:r>
              <a:rPr lang="en-US" altLang="en-US" sz="3200" dirty="0"/>
              <a:t>(1H:1V)</a:t>
            </a:r>
            <a:endParaRPr lang="en-US" dirty="0"/>
          </a:p>
        </p:txBody>
      </p:sp>
      <p:pic>
        <p:nvPicPr>
          <p:cNvPr id="10" name="Content Placeholder 9">
            <a:extLst>
              <a:ext uri="{FF2B5EF4-FFF2-40B4-BE49-F238E27FC236}">
                <a16:creationId xmlns:a16="http://schemas.microsoft.com/office/drawing/2014/main" id="{ABEB445F-6AAE-4544-8BC9-7E45B532E50C}"/>
              </a:ext>
            </a:extLst>
          </p:cNvPr>
          <p:cNvPicPr>
            <a:picLocks noGrp="1" noChangeAspect="1"/>
          </p:cNvPicPr>
          <p:nvPr>
            <p:ph sz="quarter" idx="14"/>
          </p:nvPr>
        </p:nvPicPr>
        <p:blipFill>
          <a:blip r:embed="rId3"/>
          <a:stretch>
            <a:fillRect/>
          </a:stretch>
        </p:blipFill>
        <p:spPr>
          <a:xfrm>
            <a:off x="379134" y="1204432"/>
            <a:ext cx="4141475" cy="2660504"/>
          </a:xfrm>
        </p:spPr>
      </p:pic>
      <p:sp>
        <p:nvSpPr>
          <p:cNvPr id="5" name="Text Box 8">
            <a:extLst>
              <a:ext uri="{FF2B5EF4-FFF2-40B4-BE49-F238E27FC236}">
                <a16:creationId xmlns:a16="http://schemas.microsoft.com/office/drawing/2014/main" id="{2C283BC7-948D-42CC-AFA1-40129F3C8880}"/>
              </a:ext>
            </a:extLst>
          </p:cNvPr>
          <p:cNvSpPr txBox="1">
            <a:spLocks noChangeArrowheads="1"/>
          </p:cNvSpPr>
          <p:nvPr/>
        </p:nvSpPr>
        <p:spPr>
          <a:xfrm>
            <a:off x="5130210" y="2342707"/>
            <a:ext cx="1430078" cy="685800"/>
          </a:xfr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Tx/>
              <a:buNone/>
            </a:pPr>
            <a:r>
              <a:rPr lang="en-US" altLang="en-US" b="1" dirty="0">
                <a:latin typeface="Arial" panose="020B0604020202020204" pitchFamily="34" charset="0"/>
              </a:rPr>
              <a:t>Simple</a:t>
            </a:r>
          </a:p>
          <a:p>
            <a:pPr>
              <a:lnSpc>
                <a:spcPct val="100000"/>
              </a:lnSpc>
              <a:buFontTx/>
              <a:buNone/>
            </a:pPr>
            <a:r>
              <a:rPr lang="en-US" altLang="en-US" b="1" dirty="0">
                <a:latin typeface="Arial" panose="020B0604020202020204" pitchFamily="34" charset="0"/>
              </a:rPr>
              <a:t>Slope</a:t>
            </a:r>
          </a:p>
        </p:txBody>
      </p:sp>
      <p:sp>
        <p:nvSpPr>
          <p:cNvPr id="7" name="Text Box 12">
            <a:extLst>
              <a:ext uri="{FF2B5EF4-FFF2-40B4-BE49-F238E27FC236}">
                <a16:creationId xmlns:a16="http://schemas.microsoft.com/office/drawing/2014/main" id="{8ED381A2-6B2A-4398-9DF1-EA40700E95C9}"/>
              </a:ext>
            </a:extLst>
          </p:cNvPr>
          <p:cNvSpPr txBox="1">
            <a:spLocks noChangeArrowheads="1"/>
          </p:cNvSpPr>
          <p:nvPr/>
        </p:nvSpPr>
        <p:spPr bwMode="auto">
          <a:xfrm>
            <a:off x="4520610" y="4323908"/>
            <a:ext cx="3733800" cy="140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lnSpc>
                <a:spcPct val="85000"/>
              </a:lnSpc>
            </a:pPr>
            <a:r>
              <a:rPr lang="en-US" altLang="en-US" sz="2800" b="1">
                <a:latin typeface="Arial" panose="020B0604020202020204" pitchFamily="34" charset="0"/>
              </a:rPr>
              <a:t>Multiple Bench</a:t>
            </a:r>
          </a:p>
          <a:p>
            <a:pPr algn="ctr" eaLnBrk="1" hangingPunct="1">
              <a:lnSpc>
                <a:spcPct val="85000"/>
              </a:lnSpc>
            </a:pPr>
            <a:r>
              <a:rPr lang="en-US" altLang="en-US" b="1">
                <a:latin typeface="Arial" panose="020B0604020202020204" pitchFamily="34" charset="0"/>
              </a:rPr>
              <a:t>(Cohesive Soil Only)</a:t>
            </a:r>
          </a:p>
          <a:p>
            <a:pPr eaLnBrk="1" hangingPunct="1">
              <a:spcBef>
                <a:spcPct val="50000"/>
              </a:spcBef>
            </a:pPr>
            <a:endParaRPr lang="en-US" altLang="en-US" sz="2800">
              <a:latin typeface="Arial" panose="020B0604020202020204" pitchFamily="34" charset="0"/>
            </a:endParaRPr>
          </a:p>
        </p:txBody>
      </p:sp>
      <p:pic>
        <p:nvPicPr>
          <p:cNvPr id="12" name="Picture 11">
            <a:extLst>
              <a:ext uri="{FF2B5EF4-FFF2-40B4-BE49-F238E27FC236}">
                <a16:creationId xmlns:a16="http://schemas.microsoft.com/office/drawing/2014/main" id="{140A8630-794D-4880-92BB-27538C47F203}"/>
              </a:ext>
            </a:extLst>
          </p:cNvPr>
          <p:cNvPicPr>
            <a:picLocks noChangeAspect="1"/>
          </p:cNvPicPr>
          <p:nvPr/>
        </p:nvPicPr>
        <p:blipFill>
          <a:blip r:embed="rId4"/>
          <a:stretch>
            <a:fillRect/>
          </a:stretch>
        </p:blipFill>
        <p:spPr>
          <a:xfrm>
            <a:off x="419601" y="3622711"/>
            <a:ext cx="4305300" cy="2600325"/>
          </a:xfrm>
          <a:prstGeom prst="rect">
            <a:avLst/>
          </a:prstGeom>
        </p:spPr>
      </p:pic>
      <p:pic>
        <p:nvPicPr>
          <p:cNvPr id="4" name="Picture 3">
            <a:extLst>
              <a:ext uri="{FF2B5EF4-FFF2-40B4-BE49-F238E27FC236}">
                <a16:creationId xmlns:a16="http://schemas.microsoft.com/office/drawing/2014/main" id="{83745754-6FFE-4983-A5E8-42FE3758554C}"/>
              </a:ext>
            </a:extLst>
          </p:cNvPr>
          <p:cNvPicPr>
            <a:picLocks noChangeAspect="1"/>
          </p:cNvPicPr>
          <p:nvPr/>
        </p:nvPicPr>
        <p:blipFill>
          <a:blip r:embed="rId5"/>
          <a:stretch>
            <a:fillRect/>
          </a:stretch>
        </p:blipFill>
        <p:spPr>
          <a:xfrm>
            <a:off x="6920294" y="1566545"/>
            <a:ext cx="5188146" cy="2298391"/>
          </a:xfrm>
          <a:prstGeom prst="rect">
            <a:avLst/>
          </a:prstGeom>
        </p:spPr>
      </p:pic>
      <p:sp>
        <p:nvSpPr>
          <p:cNvPr id="8" name="Content Placeholder 7">
            <a:extLst>
              <a:ext uri="{FF2B5EF4-FFF2-40B4-BE49-F238E27FC236}">
                <a16:creationId xmlns:a16="http://schemas.microsoft.com/office/drawing/2014/main" id="{867D0273-0E00-4517-A89D-388EA6D5DE03}"/>
              </a:ext>
            </a:extLst>
          </p:cNvPr>
          <p:cNvSpPr txBox="1">
            <a:spLocks/>
          </p:cNvSpPr>
          <p:nvPr/>
        </p:nvSpPr>
        <p:spPr>
          <a:xfrm>
            <a:off x="67976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Protective Systems</a:t>
            </a:r>
            <a:endParaRPr lang="en-US" dirty="0"/>
          </a:p>
        </p:txBody>
      </p:sp>
    </p:spTree>
    <p:extLst>
      <p:ext uri="{BB962C8B-B14F-4D97-AF65-F5344CB8AC3E}">
        <p14:creationId xmlns:p14="http://schemas.microsoft.com/office/powerpoint/2010/main" val="27990750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51D95E3-5642-48AC-84B2-6E7BFAD32186}"/>
              </a:ext>
            </a:extLst>
          </p:cNvPr>
          <p:cNvSpPr>
            <a:spLocks noGrp="1"/>
          </p:cNvSpPr>
          <p:nvPr>
            <p:ph type="body" sz="quarter" idx="13"/>
          </p:nvPr>
        </p:nvSpPr>
        <p:spPr>
          <a:xfrm>
            <a:off x="425768" y="477730"/>
            <a:ext cx="8354397" cy="914400"/>
          </a:xfrm>
        </p:spPr>
        <p:txBody>
          <a:bodyPr/>
          <a:lstStyle/>
          <a:p>
            <a:r>
              <a:rPr lang="en-US" dirty="0"/>
              <a:t>Benching Examples</a:t>
            </a:r>
          </a:p>
        </p:txBody>
      </p:sp>
      <p:pic>
        <p:nvPicPr>
          <p:cNvPr id="10" name="Content Placeholder 9">
            <a:extLst>
              <a:ext uri="{FF2B5EF4-FFF2-40B4-BE49-F238E27FC236}">
                <a16:creationId xmlns:a16="http://schemas.microsoft.com/office/drawing/2014/main" id="{29481534-ACAB-4C44-B621-334C9710CD2C}"/>
              </a:ext>
            </a:extLst>
          </p:cNvPr>
          <p:cNvPicPr>
            <a:picLocks noGrp="1" noChangeAspect="1"/>
          </p:cNvPicPr>
          <p:nvPr>
            <p:ph sz="quarter" idx="14"/>
          </p:nvPr>
        </p:nvPicPr>
        <p:blipFill>
          <a:blip r:embed="rId3"/>
          <a:stretch>
            <a:fillRect/>
          </a:stretch>
        </p:blipFill>
        <p:spPr>
          <a:xfrm>
            <a:off x="6166176" y="1501555"/>
            <a:ext cx="5495901" cy="4121926"/>
          </a:xfrm>
        </p:spPr>
      </p:pic>
      <p:pic>
        <p:nvPicPr>
          <p:cNvPr id="12" name="Picture 11">
            <a:extLst>
              <a:ext uri="{FF2B5EF4-FFF2-40B4-BE49-F238E27FC236}">
                <a16:creationId xmlns:a16="http://schemas.microsoft.com/office/drawing/2014/main" id="{B88F3E05-0D11-4CE0-9EBB-3054C434944A}"/>
              </a:ext>
            </a:extLst>
          </p:cNvPr>
          <p:cNvPicPr>
            <a:picLocks noChangeAspect="1"/>
          </p:cNvPicPr>
          <p:nvPr/>
        </p:nvPicPr>
        <p:blipFill>
          <a:blip r:embed="rId4"/>
          <a:stretch>
            <a:fillRect/>
          </a:stretch>
        </p:blipFill>
        <p:spPr>
          <a:xfrm>
            <a:off x="342081" y="1507354"/>
            <a:ext cx="5495901" cy="4116128"/>
          </a:xfrm>
          <a:prstGeom prst="rect">
            <a:avLst/>
          </a:prstGeom>
        </p:spPr>
      </p:pic>
      <p:sp>
        <p:nvSpPr>
          <p:cNvPr id="6" name="Content Placeholder 7">
            <a:extLst>
              <a:ext uri="{FF2B5EF4-FFF2-40B4-BE49-F238E27FC236}">
                <a16:creationId xmlns:a16="http://schemas.microsoft.com/office/drawing/2014/main" id="{62715A53-8965-4724-B025-B26440AF5E31}"/>
              </a:ext>
            </a:extLst>
          </p:cNvPr>
          <p:cNvSpPr txBox="1">
            <a:spLocks/>
          </p:cNvSpPr>
          <p:nvPr/>
        </p:nvSpPr>
        <p:spPr>
          <a:xfrm>
            <a:off x="67976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Protective Systems</a:t>
            </a:r>
            <a:endParaRPr lang="en-US" dirty="0"/>
          </a:p>
        </p:txBody>
      </p:sp>
    </p:spTree>
    <p:extLst>
      <p:ext uri="{BB962C8B-B14F-4D97-AF65-F5344CB8AC3E}">
        <p14:creationId xmlns:p14="http://schemas.microsoft.com/office/powerpoint/2010/main" val="30402286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AC1E23-3C62-41CA-B8B0-67C25617E016}"/>
              </a:ext>
            </a:extLst>
          </p:cNvPr>
          <p:cNvSpPr>
            <a:spLocks noGrp="1"/>
          </p:cNvSpPr>
          <p:nvPr>
            <p:ph type="body" sz="quarter" idx="13"/>
          </p:nvPr>
        </p:nvSpPr>
        <p:spPr>
          <a:xfrm>
            <a:off x="322571" y="298380"/>
            <a:ext cx="8800164" cy="914400"/>
          </a:xfrm>
        </p:spPr>
        <p:txBody>
          <a:bodyPr>
            <a:normAutofit fontScale="92500"/>
          </a:bodyPr>
          <a:lstStyle/>
          <a:p>
            <a:r>
              <a:rPr lang="en-US" altLang="en-US" dirty="0"/>
              <a:t>Type “C” Sloping                 </a:t>
            </a:r>
            <a:r>
              <a:rPr lang="en-US" altLang="en-US" sz="3200" dirty="0"/>
              <a:t>(1 -1/2H:1V)</a:t>
            </a:r>
            <a:endParaRPr lang="en-US" dirty="0"/>
          </a:p>
        </p:txBody>
      </p:sp>
      <p:pic>
        <p:nvPicPr>
          <p:cNvPr id="10" name="Content Placeholder 9">
            <a:extLst>
              <a:ext uri="{FF2B5EF4-FFF2-40B4-BE49-F238E27FC236}">
                <a16:creationId xmlns:a16="http://schemas.microsoft.com/office/drawing/2014/main" id="{A720E0EE-23A5-4E8F-BE52-13B06C9D3070}"/>
              </a:ext>
            </a:extLst>
          </p:cNvPr>
          <p:cNvPicPr>
            <a:picLocks noGrp="1" noChangeAspect="1"/>
          </p:cNvPicPr>
          <p:nvPr>
            <p:ph sz="quarter" idx="14"/>
          </p:nvPr>
        </p:nvPicPr>
        <p:blipFill>
          <a:blip r:embed="rId3"/>
          <a:stretch>
            <a:fillRect/>
          </a:stretch>
        </p:blipFill>
        <p:spPr>
          <a:xfrm>
            <a:off x="347707" y="2030737"/>
            <a:ext cx="6825726" cy="2357715"/>
          </a:xfrm>
        </p:spPr>
      </p:pic>
      <p:sp>
        <p:nvSpPr>
          <p:cNvPr id="8" name="Text Box 7">
            <a:extLst>
              <a:ext uri="{FF2B5EF4-FFF2-40B4-BE49-F238E27FC236}">
                <a16:creationId xmlns:a16="http://schemas.microsoft.com/office/drawing/2014/main" id="{349C0061-8179-47DF-9A5B-4E3AB23087EB}"/>
              </a:ext>
            </a:extLst>
          </p:cNvPr>
          <p:cNvSpPr txBox="1">
            <a:spLocks noChangeArrowheads="1"/>
          </p:cNvSpPr>
          <p:nvPr/>
        </p:nvSpPr>
        <p:spPr bwMode="auto">
          <a:xfrm>
            <a:off x="1417675" y="4976923"/>
            <a:ext cx="6019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en-US" altLang="en-US" sz="2800" b="1" dirty="0">
                <a:latin typeface="Arial" panose="020B0604020202020204" pitchFamily="34" charset="0"/>
              </a:rPr>
              <a:t>Benching is not allowed.</a:t>
            </a:r>
          </a:p>
        </p:txBody>
      </p:sp>
      <p:pic>
        <p:nvPicPr>
          <p:cNvPr id="4" name="Picture 3">
            <a:extLst>
              <a:ext uri="{FF2B5EF4-FFF2-40B4-BE49-F238E27FC236}">
                <a16:creationId xmlns:a16="http://schemas.microsoft.com/office/drawing/2014/main" id="{334102C4-FE88-4863-8EB4-59133A79DAAA}"/>
              </a:ext>
            </a:extLst>
          </p:cNvPr>
          <p:cNvPicPr>
            <a:picLocks noChangeAspect="1"/>
          </p:cNvPicPr>
          <p:nvPr/>
        </p:nvPicPr>
        <p:blipFill rotWithShape="1">
          <a:blip r:embed="rId4"/>
          <a:srcRect l="50032" t="57903" r="417" b="10023"/>
          <a:stretch/>
        </p:blipFill>
        <p:spPr>
          <a:xfrm>
            <a:off x="7380768" y="2100091"/>
            <a:ext cx="4433776" cy="1967750"/>
          </a:xfrm>
          <a:prstGeom prst="rect">
            <a:avLst/>
          </a:prstGeom>
        </p:spPr>
      </p:pic>
      <p:sp>
        <p:nvSpPr>
          <p:cNvPr id="6" name="Content Placeholder 7">
            <a:extLst>
              <a:ext uri="{FF2B5EF4-FFF2-40B4-BE49-F238E27FC236}">
                <a16:creationId xmlns:a16="http://schemas.microsoft.com/office/drawing/2014/main" id="{7D9F9355-1921-4354-8EC9-E50C54FD3993}"/>
              </a:ext>
            </a:extLst>
          </p:cNvPr>
          <p:cNvSpPr txBox="1">
            <a:spLocks/>
          </p:cNvSpPr>
          <p:nvPr/>
        </p:nvSpPr>
        <p:spPr>
          <a:xfrm>
            <a:off x="67976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Protective Systems</a:t>
            </a:r>
            <a:endParaRPr lang="en-US" dirty="0"/>
          </a:p>
        </p:txBody>
      </p:sp>
    </p:spTree>
    <p:extLst>
      <p:ext uri="{BB962C8B-B14F-4D97-AF65-F5344CB8AC3E}">
        <p14:creationId xmlns:p14="http://schemas.microsoft.com/office/powerpoint/2010/main" val="6852828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diaLengthInSeconds xmlns="422d50a2-91e8-4738-97cd-d5a6a9b90bb7" xsi:nil="true"/>
    <SharedWithUsers xmlns="1c9a19bd-b907-49a7-9695-f54f6a240b79">
      <UserInfo>
        <DisplayName/>
        <AccountId xsi:nil="true"/>
        <AccountType/>
      </UserInfo>
    </SharedWithUsers>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2.xml><?xml version="1.0" encoding="utf-8"?>
<ds:datastoreItem xmlns:ds="http://schemas.openxmlformats.org/officeDocument/2006/customXml" ds:itemID="{C459FCD4-BE59-4626-BF43-424D0F68E9B5}"/>
</file>

<file path=customXml/itemProps3.xml><?xml version="1.0" encoding="utf-8"?>
<ds:datastoreItem xmlns:ds="http://schemas.openxmlformats.org/officeDocument/2006/customXml" ds:itemID="{031AA14B-9A1A-4EB6-A364-EA762763A18F}">
  <ds:schemaRefs>
    <ds:schemaRef ds:uri="http://schemas.microsoft.com/office/infopath/2007/PartnerControls"/>
    <ds:schemaRef ds:uri="3eb2361b-8c8e-47d5-8d05-b9366176417c"/>
    <ds:schemaRef ds:uri="http://schemas.openxmlformats.org/package/2006/metadata/core-properties"/>
    <ds:schemaRef ds:uri="http://purl.org/dc/elements/1.1/"/>
    <ds:schemaRef ds:uri="http://schemas.microsoft.com/office/2006/metadata/properties"/>
    <ds:schemaRef ds:uri="246ca8ae-6e08-4796-a588-b174448290c0"/>
    <ds:schemaRef ds:uri="http://www.w3.org/XML/1998/namespace"/>
    <ds:schemaRef ds:uri="http://schemas.microsoft.com/office/2006/documentManagement/types"/>
    <ds:schemaRef ds:uri="http://purl.org/dc/terms/"/>
    <ds:schemaRef ds:uri="http://purl.org/dc/dcmitype/"/>
    <ds:schemaRef ds:uri="422d50a2-91e8-4738-97cd-d5a6a9b90bb7"/>
    <ds:schemaRef ds:uri="1c9a19bd-b907-49a7-9695-f54f6a240b79"/>
  </ds:schemaRefs>
</ds:datastoreItem>
</file>

<file path=docProps/app.xml><?xml version="1.0" encoding="utf-8"?>
<Properties xmlns="http://schemas.openxmlformats.org/officeDocument/2006/extended-properties" xmlns:vt="http://schemas.openxmlformats.org/officeDocument/2006/docPropsVTypes">
  <TotalTime>11830</TotalTime>
  <Words>2562</Words>
  <Application>Microsoft Office PowerPoint</Application>
  <PresentationFormat>Widescreen</PresentationFormat>
  <Paragraphs>217</Paragraphs>
  <Slides>39</Slides>
  <Notes>33</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Arial</vt:lpstr>
      <vt:lpstr>Nunito Light</vt:lpstr>
      <vt:lpstr>Nunito ExtraLight</vt:lpstr>
      <vt:lpstr>Wingdings</vt:lpstr>
      <vt:lpstr>Poppins</vt:lpstr>
      <vt:lpstr>Calibri</vt:lpstr>
      <vt:lpstr>Nunito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99</cp:revision>
  <dcterms:created xsi:type="dcterms:W3CDTF">2019-05-30T18:50:33Z</dcterms:created>
  <dcterms:modified xsi:type="dcterms:W3CDTF">2022-03-04T14:27:49Z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