
<file path=[Content_Types].xml><?xml version="1.0" encoding="utf-8"?>
<Types xmlns="http://schemas.openxmlformats.org/package/2006/content-types">
  <Default Extension="fntdata" ContentType="application/x-fontdata"/>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33"/>
  </p:notesMasterIdLst>
  <p:handoutMasterIdLst>
    <p:handoutMasterId r:id="rId34"/>
  </p:handoutMasterIdLst>
  <p:sldIdLst>
    <p:sldId id="257" r:id="rId5"/>
    <p:sldId id="290" r:id="rId6"/>
    <p:sldId id="291" r:id="rId7"/>
    <p:sldId id="295" r:id="rId8"/>
    <p:sldId id="264" r:id="rId9"/>
    <p:sldId id="285" r:id="rId10"/>
    <p:sldId id="289" r:id="rId11"/>
    <p:sldId id="286" r:id="rId12"/>
    <p:sldId id="287" r:id="rId13"/>
    <p:sldId id="288" r:id="rId14"/>
    <p:sldId id="284" r:id="rId15"/>
    <p:sldId id="269" r:id="rId16"/>
    <p:sldId id="265" r:id="rId17"/>
    <p:sldId id="266" r:id="rId18"/>
    <p:sldId id="294" r:id="rId19"/>
    <p:sldId id="267" r:id="rId20"/>
    <p:sldId id="268" r:id="rId21"/>
    <p:sldId id="293" r:id="rId22"/>
    <p:sldId id="283" r:id="rId23"/>
    <p:sldId id="270" r:id="rId24"/>
    <p:sldId id="271" r:id="rId25"/>
    <p:sldId id="272" r:id="rId26"/>
    <p:sldId id="273" r:id="rId27"/>
    <p:sldId id="274" r:id="rId28"/>
    <p:sldId id="275" r:id="rId29"/>
    <p:sldId id="282" r:id="rId30"/>
    <p:sldId id="279" r:id="rId31"/>
    <p:sldId id="263" r:id="rId32"/>
  </p:sldIdLst>
  <p:sldSz cx="12192000" cy="6858000"/>
  <p:notesSz cx="7315200" cy="9601200"/>
  <p:embeddedFontLst>
    <p:embeddedFont>
      <p:font typeface="Calibri" panose="020F0502020204030204" pitchFamily="34" charset="0"/>
      <p:regular r:id="rId35"/>
      <p:bold r:id="rId36"/>
      <p:italic r:id="rId37"/>
      <p:boldItalic r:id="rId38"/>
    </p:embeddedFont>
    <p:embeddedFont>
      <p:font typeface="Nunito" panose="00000500000000000000" pitchFamily="2" charset="0"/>
      <p:regular r:id="rId39"/>
      <p:bold r:id="rId40"/>
      <p:italic r:id="rId41"/>
      <p:boldItalic r:id="rId42"/>
    </p:embeddedFont>
    <p:embeddedFont>
      <p:font typeface="Nunito ExtraLight" panose="00000300000000000000" pitchFamily="2" charset="0"/>
      <p:regular r:id="rId43"/>
      <p:italic r:id="rId44"/>
    </p:embeddedFont>
    <p:embeddedFont>
      <p:font typeface="Nunito Light" panose="00000400000000000000" pitchFamily="2" charset="0"/>
      <p:regular r:id="rId45"/>
      <p:italic r:id="rId46"/>
    </p:embeddedFont>
    <p:embeddedFont>
      <p:font typeface="Poppins" panose="00000500000000000000" pitchFamily="2" charset="0"/>
      <p:regular r:id="rId47"/>
      <p:bold r:id="rId48"/>
      <p:italic r:id="rId49"/>
      <p:boldItalic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01F6D5-BF89-4F7D-A3C6-FA8C27A8CE1D}" v="1" dt="2022-03-04T14:26:15.4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38"/>
    <p:restoredTop sz="88602" autoAdjust="0"/>
  </p:normalViewPr>
  <p:slideViewPr>
    <p:cSldViewPr snapToGrid="0" snapToObjects="1">
      <p:cViewPr varScale="1">
        <p:scale>
          <a:sx n="56" d="100"/>
          <a:sy n="56" d="100"/>
        </p:scale>
        <p:origin x="824" y="44"/>
      </p:cViewPr>
      <p:guideLst/>
    </p:cSldViewPr>
  </p:slideViewPr>
  <p:notesTextViewPr>
    <p:cViewPr>
      <p:scale>
        <a:sx n="1" d="1"/>
        <a:sy n="1" d="1"/>
      </p:scale>
      <p:origin x="0" y="0"/>
    </p:cViewPr>
  </p:notesText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5.fntdata"/><Relationship Id="rId21" Type="http://schemas.openxmlformats.org/officeDocument/2006/relationships/slide" Target="slides/slide17.xml"/><Relationship Id="rId34" Type="http://schemas.openxmlformats.org/officeDocument/2006/relationships/handoutMaster" Target="handoutMasters/handout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font" Target="fonts/font16.fntdata"/><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10.fntdata"/><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6.xml"/><Relationship Id="rId41" Type="http://schemas.openxmlformats.org/officeDocument/2006/relationships/font" Target="fonts/font7.fntdata"/><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49" Type="http://schemas.openxmlformats.org/officeDocument/2006/relationships/font" Target="fonts/font15.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A5B73F6D-2A83-4744-8D44-646548E57F01}"/>
    <pc:docChg chg="addSld modSld">
      <pc:chgData name="Nazia Shah" userId="834fe6aa-7260-4947-9af5-9af74eff913c" providerId="ADAL" clId="{A5B73F6D-2A83-4744-8D44-646548E57F01}" dt="2021-03-19T12:20:04.955" v="5" actId="20577"/>
      <pc:docMkLst>
        <pc:docMk/>
      </pc:docMkLst>
      <pc:sldChg chg="modSp mod">
        <pc:chgData name="Nazia Shah" userId="834fe6aa-7260-4947-9af5-9af74eff913c" providerId="ADAL" clId="{A5B73F6D-2A83-4744-8D44-646548E57F01}" dt="2021-03-19T12:19:27.032" v="1" actId="20577"/>
        <pc:sldMkLst>
          <pc:docMk/>
          <pc:sldMk cId="3761628158" sldId="266"/>
        </pc:sldMkLst>
        <pc:spChg chg="mod">
          <ac:chgData name="Nazia Shah" userId="834fe6aa-7260-4947-9af5-9af74eff913c" providerId="ADAL" clId="{A5B73F6D-2A83-4744-8D44-646548E57F01}" dt="2021-03-19T12:19:27.032" v="1" actId="20577"/>
          <ac:spMkLst>
            <pc:docMk/>
            <pc:sldMk cId="3761628158" sldId="266"/>
            <ac:spMk id="2" creationId="{CE12648D-6DF3-4E07-B14D-65B8226089C0}"/>
          </ac:spMkLst>
        </pc:spChg>
      </pc:sldChg>
      <pc:sldChg chg="modSp mod">
        <pc:chgData name="Nazia Shah" userId="834fe6aa-7260-4947-9af5-9af74eff913c" providerId="ADAL" clId="{A5B73F6D-2A83-4744-8D44-646548E57F01}" dt="2021-03-19T12:19:59.302" v="4" actId="20577"/>
        <pc:sldMkLst>
          <pc:docMk/>
          <pc:sldMk cId="1353258951" sldId="291"/>
        </pc:sldMkLst>
        <pc:spChg chg="mod">
          <ac:chgData name="Nazia Shah" userId="834fe6aa-7260-4947-9af5-9af74eff913c" providerId="ADAL" clId="{A5B73F6D-2A83-4744-8D44-646548E57F01}" dt="2021-03-19T12:19:59.302" v="4" actId="20577"/>
          <ac:spMkLst>
            <pc:docMk/>
            <pc:sldMk cId="1353258951" sldId="291"/>
            <ac:spMk id="2" creationId="{21C2A7FB-FCCB-40B7-98A7-0DAA89BEA151}"/>
          </ac:spMkLst>
        </pc:spChg>
      </pc:sldChg>
      <pc:sldChg chg="modSp add mod">
        <pc:chgData name="Nazia Shah" userId="834fe6aa-7260-4947-9af5-9af74eff913c" providerId="ADAL" clId="{A5B73F6D-2A83-4744-8D44-646548E57F01}" dt="2021-03-19T12:19:35.616" v="2" actId="6549"/>
        <pc:sldMkLst>
          <pc:docMk/>
          <pc:sldMk cId="3471328952" sldId="294"/>
        </pc:sldMkLst>
        <pc:spChg chg="mod">
          <ac:chgData name="Nazia Shah" userId="834fe6aa-7260-4947-9af5-9af74eff913c" providerId="ADAL" clId="{A5B73F6D-2A83-4744-8D44-646548E57F01}" dt="2021-03-19T12:19:35.616" v="2" actId="6549"/>
          <ac:spMkLst>
            <pc:docMk/>
            <pc:sldMk cId="3471328952" sldId="294"/>
            <ac:spMk id="2" creationId="{CE12648D-6DF3-4E07-B14D-65B8226089C0}"/>
          </ac:spMkLst>
        </pc:spChg>
      </pc:sldChg>
      <pc:sldChg chg="modSp add mod">
        <pc:chgData name="Nazia Shah" userId="834fe6aa-7260-4947-9af5-9af74eff913c" providerId="ADAL" clId="{A5B73F6D-2A83-4744-8D44-646548E57F01}" dt="2021-03-19T12:20:04.955" v="5" actId="20577"/>
        <pc:sldMkLst>
          <pc:docMk/>
          <pc:sldMk cId="3837977702" sldId="295"/>
        </pc:sldMkLst>
        <pc:spChg chg="mod">
          <ac:chgData name="Nazia Shah" userId="834fe6aa-7260-4947-9af5-9af74eff913c" providerId="ADAL" clId="{A5B73F6D-2A83-4744-8D44-646548E57F01}" dt="2021-03-19T12:20:04.955" v="5" actId="20577"/>
          <ac:spMkLst>
            <pc:docMk/>
            <pc:sldMk cId="3837977702" sldId="295"/>
            <ac:spMk id="2" creationId="{21C2A7FB-FCCB-40B7-98A7-0DAA89BEA151}"/>
          </ac:spMkLst>
        </pc:spChg>
      </pc:sldChg>
    </pc:docChg>
  </pc:docChgLst>
  <pc:docChgLst>
    <pc:chgData name="Nazia Shah" userId="834fe6aa-7260-4947-9af5-9af74eff913c" providerId="ADAL" clId="{C701F6D5-BF89-4F7D-A3C6-FA8C27A8CE1D}"/>
    <pc:docChg chg="custSel modSld">
      <pc:chgData name="Nazia Shah" userId="834fe6aa-7260-4947-9af5-9af74eff913c" providerId="ADAL" clId="{C701F6D5-BF89-4F7D-A3C6-FA8C27A8CE1D}" dt="2022-03-04T14:26:15.400" v="8"/>
      <pc:docMkLst>
        <pc:docMk/>
      </pc:docMkLst>
      <pc:sldChg chg="modSp mod">
        <pc:chgData name="Nazia Shah" userId="834fe6aa-7260-4947-9af5-9af74eff913c" providerId="ADAL" clId="{C701F6D5-BF89-4F7D-A3C6-FA8C27A8CE1D}" dt="2022-03-03T19:17:30.309" v="5" actId="27636"/>
        <pc:sldMkLst>
          <pc:docMk/>
          <pc:sldMk cId="2949312402" sldId="257"/>
        </pc:sldMkLst>
        <pc:spChg chg="mod">
          <ac:chgData name="Nazia Shah" userId="834fe6aa-7260-4947-9af5-9af74eff913c" providerId="ADAL" clId="{C701F6D5-BF89-4F7D-A3C6-FA8C27A8CE1D}" dt="2022-03-03T19:17:30.309" v="5" actId="27636"/>
          <ac:spMkLst>
            <pc:docMk/>
            <pc:sldMk cId="2949312402" sldId="257"/>
            <ac:spMk id="3" creationId="{01700092-37DC-0D44-AD62-E34A154E92D6}"/>
          </ac:spMkLst>
        </pc:spChg>
      </pc:sldChg>
      <pc:sldChg chg="addSp delSp modSp mod">
        <pc:chgData name="Nazia Shah" userId="834fe6aa-7260-4947-9af5-9af74eff913c" providerId="ADAL" clId="{C701F6D5-BF89-4F7D-A3C6-FA8C27A8CE1D}" dt="2022-03-04T14:26:15.400" v="8"/>
        <pc:sldMkLst>
          <pc:docMk/>
          <pc:sldMk cId="4253961715" sldId="288"/>
        </pc:sldMkLst>
        <pc:spChg chg="del">
          <ac:chgData name="Nazia Shah" userId="834fe6aa-7260-4947-9af5-9af74eff913c" providerId="ADAL" clId="{C701F6D5-BF89-4F7D-A3C6-FA8C27A8CE1D}" dt="2022-03-04T14:26:13.240" v="6" actId="478"/>
          <ac:spMkLst>
            <pc:docMk/>
            <pc:sldMk cId="4253961715" sldId="288"/>
            <ac:spMk id="5" creationId="{43014B4B-54EB-43D7-BA1D-F406668888DE}"/>
          </ac:spMkLst>
        </pc:spChg>
        <pc:spChg chg="add del mod">
          <ac:chgData name="Nazia Shah" userId="834fe6aa-7260-4947-9af5-9af74eff913c" providerId="ADAL" clId="{C701F6D5-BF89-4F7D-A3C6-FA8C27A8CE1D}" dt="2022-03-04T14:26:14.723" v="7" actId="478"/>
          <ac:spMkLst>
            <pc:docMk/>
            <pc:sldMk cId="4253961715" sldId="288"/>
            <ac:spMk id="6" creationId="{71D211FC-0811-4E5F-8BE5-2EBC77B8F39F}"/>
          </ac:spMkLst>
        </pc:spChg>
        <pc:spChg chg="add mod">
          <ac:chgData name="Nazia Shah" userId="834fe6aa-7260-4947-9af5-9af74eff913c" providerId="ADAL" clId="{C701F6D5-BF89-4F7D-A3C6-FA8C27A8CE1D}" dt="2022-03-04T14:26:15.400" v="8"/>
          <ac:spMkLst>
            <pc:docMk/>
            <pc:sldMk cId="4253961715" sldId="288"/>
            <ac:spMk id="7" creationId="{260A8A32-1099-4C9E-8378-BD94AF4EB73E}"/>
          </ac:spMkLst>
        </pc:spChg>
      </pc:sldChg>
    </pc:docChg>
  </pc:docChgLst>
  <pc:docChgLst>
    <pc:chgData name="Nazia Shah" userId="834fe6aa-7260-4947-9af5-9af74eff913c" providerId="ADAL" clId="{39C9AE2C-C825-40EC-A0FE-4FA9578FAD3F}"/>
    <pc:docChg chg="modNotesMaster modHandout">
      <pc:chgData name="Nazia Shah" userId="834fe6aa-7260-4947-9af5-9af74eff913c" providerId="ADAL" clId="{39C9AE2C-C825-40EC-A0FE-4FA9578FAD3F}" dt="2021-07-30T15:13:42.827" v="0"/>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61" tIns="48331" rIns="96661" bIns="48331" rtlCol="0"/>
          <a:lstStyle>
            <a:lvl1pPr algn="r">
              <a:defRPr sz="1300"/>
            </a:lvl1pPr>
          </a:lstStyle>
          <a:p>
            <a:endParaRPr lang="en-US" dirty="0"/>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4"/>
            <a:ext cx="3169920" cy="481726"/>
          </a:xfrm>
          <a:prstGeom prst="rect">
            <a:avLst/>
          </a:prstGeom>
        </p:spPr>
        <p:txBody>
          <a:bodyPr vert="horz" lIns="96661" tIns="48331" rIns="96661" bIns="48331" rtlCol="0" anchor="b"/>
          <a:lstStyle>
            <a:lvl1pPr algn="r">
              <a:defRPr sz="1300"/>
            </a:lvl1pPr>
          </a:lstStyle>
          <a:p>
            <a:fld id="{C2255E06-F9F4-4173-9E67-A741A00148FA}" type="slidenum">
              <a:rPr lang="en-US" smtClean="0"/>
              <a:t>‹#›</a:t>
            </a:fld>
            <a:endParaRPr lang="en-US" dirty="0"/>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endParaRPr lang="en-US" dirty="0"/>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EC3E72B5-85CF-4B3F-8E83-F8AF90B971C9}" type="slidenum">
              <a:rPr lang="en-US" smtClean="0"/>
              <a:t>‹#›</a:t>
            </a:fld>
            <a:endParaRPr lang="en-US" dirty="0"/>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a:extLst>
              <a:ext uri="{FF2B5EF4-FFF2-40B4-BE49-F238E27FC236}">
                <a16:creationId xmlns:a16="http://schemas.microsoft.com/office/drawing/2014/main" id="{825BA000-730A-4571-AFED-E1E2D8DC98F8}"/>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32737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1926 </a:t>
            </a:r>
            <a:r>
              <a:rPr lang="fr-FR" dirty="0" err="1"/>
              <a:t>Subpart</a:t>
            </a:r>
            <a:r>
              <a:rPr lang="fr-FR" dirty="0"/>
              <a:t> P App A - </a:t>
            </a:r>
            <a:r>
              <a:rPr lang="fr-FR" dirty="0" err="1"/>
              <a:t>Soil</a:t>
            </a:r>
            <a:r>
              <a:rPr lang="fr-FR" dirty="0"/>
              <a:t> Classification </a:t>
            </a:r>
            <a:r>
              <a:rPr lang="fr-FR" dirty="0" err="1"/>
              <a:t>Definitions</a:t>
            </a:r>
            <a:endParaRPr lang="fr-FR" dirty="0"/>
          </a:p>
          <a:p>
            <a:r>
              <a:rPr lang="en-US" dirty="0"/>
              <a:t>(1) Visual tests. Visual analysis is conducted to determine qualitative information regarding the excavation site in general, the soil adjacent to the excavation, the soil forming the sides of the open excavation, and the soil taken as samples from excavated material.</a:t>
            </a:r>
          </a:p>
          <a:p>
            <a:r>
              <a:rPr lang="en-US" dirty="0"/>
              <a:t>(i) Observe samples of soil that are excavated and soil in the sides of the excavation. Estimate the range of particle sizes and the relative amounts of the particle sizes. Soil that is primarily composed of fine-grained material is cohesive material. Soil composed primarily of coarse-grained sand or gravel is granular material.</a:t>
            </a:r>
          </a:p>
          <a:p>
            <a:r>
              <a:rPr lang="en-US" dirty="0"/>
              <a:t>(ii) Observe soil as it is excavated. Soil that remains in clumps when excavated is cohesive. Soil that breaks up easily and does not stay in clumps is granular.</a:t>
            </a:r>
          </a:p>
          <a:p>
            <a:r>
              <a:rPr lang="en-US" dirty="0"/>
              <a:t>(iii) Observe the side of the opened excavation and the surface area adjacent to the excavation. Crack-like openings such as tension cracks could indicate fissured material. If chunks of soil spall off a vertical side, the soil could be fissured. Small spalls are evidence of moving ground and are indications of potentially hazardous situations.</a:t>
            </a:r>
          </a:p>
          <a:p>
            <a:r>
              <a:rPr lang="en-US" dirty="0"/>
              <a:t>(iv) Observe the area adjacent to the excavation and the excavation itself for evidence of existing utility and other underground structures, and to identify previously disturbed soil.</a:t>
            </a:r>
          </a:p>
          <a:p>
            <a:r>
              <a:rPr lang="en-US" dirty="0"/>
              <a:t>(v) Observe the opened side of the excavation to identify layered systems. Examine layered systems to identify if the layers slope toward the excavation. Estimate the degree of slope of the layers.</a:t>
            </a:r>
          </a:p>
          <a:p>
            <a:r>
              <a:rPr lang="en-US" dirty="0"/>
              <a:t>(vi) Observe the area adjacent to the excavation and the sides of the opened excavation for evidence of surface water, water seeping from the sides of the excavation, or the location of the level of the water table.</a:t>
            </a:r>
          </a:p>
          <a:p>
            <a:r>
              <a:rPr lang="en-US" dirty="0"/>
              <a:t>(vii) Observe the area adjacent to the excavation and the area within the excavation for sources of vibration that may affect the stability of the excavation face.</a:t>
            </a:r>
          </a:p>
          <a:p>
            <a:endParaRPr lang="en-US" dirty="0"/>
          </a:p>
        </p:txBody>
      </p:sp>
      <p:sp>
        <p:nvSpPr>
          <p:cNvPr id="5" name="Date Placeholder 4">
            <a:extLst>
              <a:ext uri="{FF2B5EF4-FFF2-40B4-BE49-F238E27FC236}">
                <a16:creationId xmlns:a16="http://schemas.microsoft.com/office/drawing/2014/main" id="{A47F539B-4BD1-41FC-A5B7-38E62F7CF04D}"/>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4817388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1926 </a:t>
            </a:r>
            <a:r>
              <a:rPr lang="fr-FR" dirty="0" err="1"/>
              <a:t>Subpart</a:t>
            </a:r>
            <a:r>
              <a:rPr lang="fr-FR" dirty="0"/>
              <a:t> P App A - </a:t>
            </a:r>
            <a:r>
              <a:rPr lang="fr-FR" dirty="0" err="1"/>
              <a:t>Soil</a:t>
            </a:r>
            <a:r>
              <a:rPr lang="fr-FR" dirty="0"/>
              <a:t> Classification </a:t>
            </a:r>
          </a:p>
          <a:p>
            <a:r>
              <a:rPr lang="en-US" dirty="0"/>
              <a:t>(1) Visual tests. Visual analysis is conducted to determine qualitative information regarding the excavation site in general, the soil adjacent to the excavation, the soil forming the sides of the open excavation, and the soil taken as samples from excavated material.</a:t>
            </a:r>
          </a:p>
          <a:p>
            <a:r>
              <a:rPr lang="en-US" dirty="0"/>
              <a:t>(i) Observe samples of soil that are excavated and soil in the sides of the excavation. Estimate the range of particle sizes and the relative amounts of the particle sizes. Soil that is primarily composed of fine-grained material is cohesive material. Soil composed primarily of coarse-grained sand or gravel is granular material.</a:t>
            </a:r>
          </a:p>
          <a:p>
            <a:r>
              <a:rPr lang="en-US" dirty="0"/>
              <a:t>(ii) Observe soil as it is excavated. Soil that remains in clumps when excavated is cohesive. Soil that breaks up easily and does not stay in clumps is granular.</a:t>
            </a:r>
          </a:p>
          <a:p>
            <a:r>
              <a:rPr lang="en-US" dirty="0"/>
              <a:t>(iii) Observe the side of the opened excavation and the surface area adjacent to the excavation. Crack-like openings such as tension cracks could indicate fissured material. If chunks of soil spall off a vertical side, the soil could be fissured. Small spalls are evidence of moving ground and are indications of potentially hazardous situations.</a:t>
            </a:r>
          </a:p>
          <a:p>
            <a:r>
              <a:rPr lang="en-US" dirty="0"/>
              <a:t>(iv) Observe the area adjacent to the excavation and the excavation itself for evidence of existing utility and other underground structures, and to identify previously disturbed soil.</a:t>
            </a:r>
          </a:p>
          <a:p>
            <a:r>
              <a:rPr lang="en-US" dirty="0"/>
              <a:t>(v) Observe the opened side of the excavation to identify layered systems. Examine layered systems to identify if the layers slope toward the excavation. Estimate the degree of slope of the layers.</a:t>
            </a:r>
          </a:p>
          <a:p>
            <a:r>
              <a:rPr lang="en-US" dirty="0"/>
              <a:t>(vi) Observe the area adjacent to the excavation and the sides of the opened excavation for evidence of surface water, water seeping from the sides of the excavation, or the location of the level of the water table.</a:t>
            </a:r>
          </a:p>
          <a:p>
            <a:r>
              <a:rPr lang="en-US" dirty="0"/>
              <a:t>(vii) Observe the area adjacent to the excavation and the area within the excavation for sources of vibration that may affect the stability of the excavation face.</a:t>
            </a:r>
          </a:p>
          <a:p>
            <a:endParaRPr lang="en-US" dirty="0"/>
          </a:p>
        </p:txBody>
      </p:sp>
      <p:sp>
        <p:nvSpPr>
          <p:cNvPr id="5" name="Date Placeholder 4">
            <a:extLst>
              <a:ext uri="{FF2B5EF4-FFF2-40B4-BE49-F238E27FC236}">
                <a16:creationId xmlns:a16="http://schemas.microsoft.com/office/drawing/2014/main" id="{93C2B90B-230E-400B-840C-9C4431A5A913}"/>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0818028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1926 </a:t>
            </a:r>
            <a:r>
              <a:rPr lang="fr-FR" dirty="0" err="1"/>
              <a:t>Subpart</a:t>
            </a:r>
            <a:r>
              <a:rPr lang="fr-FR" dirty="0"/>
              <a:t> P App A - </a:t>
            </a:r>
            <a:r>
              <a:rPr lang="fr-FR" dirty="0" err="1"/>
              <a:t>Soil</a:t>
            </a:r>
            <a:r>
              <a:rPr lang="fr-FR" dirty="0"/>
              <a:t> Classification </a:t>
            </a:r>
            <a:r>
              <a:rPr lang="fr-FR" dirty="0" err="1"/>
              <a:t>Definitions</a:t>
            </a:r>
            <a:endParaRPr lang="fr-FR" dirty="0"/>
          </a:p>
          <a:p>
            <a:endParaRPr lang="en-US" dirty="0"/>
          </a:p>
          <a:p>
            <a:r>
              <a:rPr lang="en-US" dirty="0"/>
              <a:t>Type A means cohesive soils with an unconfined compressive strength of 1.5 ton per square foot (tsf) (144 kPa) or greater. Examples of cohesive soils are: clay, silty clay, sandy clay, clay loam and, in some cases, silty clay loam and sandy clay loam. Cemented soils such as caliche and hardpan are also considered Type A. However, no soil is Type A if:</a:t>
            </a:r>
          </a:p>
          <a:p>
            <a:r>
              <a:rPr lang="en-US" dirty="0"/>
              <a:t>(i) The soil is fissured; or</a:t>
            </a:r>
          </a:p>
          <a:p>
            <a:r>
              <a:rPr lang="en-US" dirty="0"/>
              <a:t>(ii) The soil is subject to vibration from heavy traffic, pile driving, or similar effects; or</a:t>
            </a:r>
          </a:p>
          <a:p>
            <a:r>
              <a:rPr lang="en-US" dirty="0"/>
              <a:t>(iii) The soil has been previously disturbed; or</a:t>
            </a:r>
          </a:p>
          <a:p>
            <a:r>
              <a:rPr lang="en-US" dirty="0"/>
              <a:t>(iv) The soil is part of a sloped, layered system where the layers dip into the excavation on a slope of four horizontal to one vertical (4H:1V) or greater; or</a:t>
            </a:r>
          </a:p>
          <a:p>
            <a:r>
              <a:rPr lang="en-US" dirty="0"/>
              <a:t>(v) The material is subject to other factors that would require it to be classified as a less stable material.</a:t>
            </a:r>
          </a:p>
          <a:p>
            <a:endParaRPr lang="en-US" dirty="0"/>
          </a:p>
        </p:txBody>
      </p:sp>
      <p:sp>
        <p:nvSpPr>
          <p:cNvPr id="5" name="Date Placeholder 4">
            <a:extLst>
              <a:ext uri="{FF2B5EF4-FFF2-40B4-BE49-F238E27FC236}">
                <a16:creationId xmlns:a16="http://schemas.microsoft.com/office/drawing/2014/main" id="{759161F8-36D3-4194-917C-A9AD87EABF99}"/>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679154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1926 </a:t>
            </a:r>
            <a:r>
              <a:rPr lang="fr-FR" dirty="0" err="1"/>
              <a:t>Subpart</a:t>
            </a:r>
            <a:r>
              <a:rPr lang="fr-FR" dirty="0"/>
              <a:t> P App A - </a:t>
            </a:r>
            <a:r>
              <a:rPr lang="fr-FR" dirty="0" err="1"/>
              <a:t>Soil</a:t>
            </a:r>
            <a:r>
              <a:rPr lang="fr-FR" dirty="0"/>
              <a:t> Classification </a:t>
            </a:r>
            <a:r>
              <a:rPr lang="fr-FR" dirty="0" err="1"/>
              <a:t>Definitions</a:t>
            </a:r>
            <a:endParaRPr lang="fr-FR" dirty="0"/>
          </a:p>
          <a:p>
            <a:endParaRPr lang="en-US" dirty="0"/>
          </a:p>
          <a:p>
            <a:r>
              <a:rPr lang="en-US" dirty="0"/>
              <a:t>Type B means:</a:t>
            </a:r>
          </a:p>
          <a:p>
            <a:r>
              <a:rPr lang="en-US" dirty="0"/>
              <a:t>(i) Cohesive soil with an unconfined compressive strength greater than 0.5 tsf (48 kPa) but less than 1.5 tsf (144 kPa); or</a:t>
            </a:r>
          </a:p>
          <a:p>
            <a:r>
              <a:rPr lang="en-US" dirty="0"/>
              <a:t>(ii) Granular cohesionless soils including: angular gravel (similar to crushed rock), silt, silt loam, sandy loam and, in some cases, silty clay loam and sandy clay loam.</a:t>
            </a:r>
          </a:p>
          <a:p>
            <a:r>
              <a:rPr lang="en-US" dirty="0"/>
              <a:t>(iii) Previously disturbed soils except those which would otherwise be classified as Type C soil.</a:t>
            </a:r>
          </a:p>
          <a:p>
            <a:r>
              <a:rPr lang="en-US" dirty="0"/>
              <a:t>(iv) Soil that meets the unconfined compressive strength or cementation requirements for Type A, but is fissured or subject to vibration; or</a:t>
            </a:r>
          </a:p>
          <a:p>
            <a:endParaRPr lang="en-US" dirty="0"/>
          </a:p>
        </p:txBody>
      </p:sp>
      <p:sp>
        <p:nvSpPr>
          <p:cNvPr id="5" name="Date Placeholder 4">
            <a:extLst>
              <a:ext uri="{FF2B5EF4-FFF2-40B4-BE49-F238E27FC236}">
                <a16:creationId xmlns:a16="http://schemas.microsoft.com/office/drawing/2014/main" id="{9F017380-5106-48E7-9C4E-8A8CD1FC5A7E}"/>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595827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1926 </a:t>
            </a:r>
            <a:r>
              <a:rPr lang="fr-FR" dirty="0" err="1"/>
              <a:t>Subpart</a:t>
            </a:r>
            <a:r>
              <a:rPr lang="fr-FR" dirty="0"/>
              <a:t> P App A - </a:t>
            </a:r>
            <a:r>
              <a:rPr lang="fr-FR" dirty="0" err="1"/>
              <a:t>Soil</a:t>
            </a:r>
            <a:r>
              <a:rPr lang="fr-FR" dirty="0"/>
              <a:t> Classification </a:t>
            </a:r>
            <a:r>
              <a:rPr lang="fr-FR" dirty="0" err="1"/>
              <a:t>Definitions</a:t>
            </a:r>
            <a:endParaRPr lang="fr-FR" dirty="0"/>
          </a:p>
          <a:p>
            <a:endParaRPr lang="en-US" dirty="0"/>
          </a:p>
          <a:p>
            <a:r>
              <a:rPr lang="en-US" dirty="0"/>
              <a:t>Type B means:</a:t>
            </a:r>
          </a:p>
          <a:p>
            <a:r>
              <a:rPr lang="en-US" dirty="0"/>
              <a:t>(i) Cohesive soil with an unconfined compressive strength greater than 0.5 tsf (48 kPa) but less than 1.5 tsf (144 kPa); or</a:t>
            </a:r>
          </a:p>
          <a:p>
            <a:r>
              <a:rPr lang="en-US" dirty="0"/>
              <a:t>(ii) Granular cohesionless soils including: angular gravel (similar to crushed rock), silt, silt loam, sandy loam and, in some cases, silty clay loam and sandy clay loam.</a:t>
            </a:r>
          </a:p>
          <a:p>
            <a:r>
              <a:rPr lang="en-US" dirty="0"/>
              <a:t>(iii) Previously disturbed soils except those which would otherwise be classified as Type C soil.</a:t>
            </a:r>
          </a:p>
          <a:p>
            <a:r>
              <a:rPr lang="en-US" dirty="0"/>
              <a:t>(iv) Soil that meets the unconfined compressive strength or cementation requirements for Type A, but is fissured or subject to vibration; or</a:t>
            </a:r>
          </a:p>
          <a:p>
            <a:endParaRPr lang="en-US" dirty="0"/>
          </a:p>
        </p:txBody>
      </p:sp>
      <p:sp>
        <p:nvSpPr>
          <p:cNvPr id="5" name="Date Placeholder 4">
            <a:extLst>
              <a:ext uri="{FF2B5EF4-FFF2-40B4-BE49-F238E27FC236}">
                <a16:creationId xmlns:a16="http://schemas.microsoft.com/office/drawing/2014/main" id="{B2314B38-8488-486E-9995-BE4BA7B690EB}"/>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554743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1926 </a:t>
            </a:r>
            <a:r>
              <a:rPr lang="fr-FR" dirty="0" err="1"/>
              <a:t>Subpart</a:t>
            </a:r>
            <a:r>
              <a:rPr lang="fr-FR" dirty="0"/>
              <a:t> P App A - </a:t>
            </a:r>
            <a:r>
              <a:rPr lang="fr-FR" dirty="0" err="1"/>
              <a:t>Soil</a:t>
            </a:r>
            <a:r>
              <a:rPr lang="fr-FR" dirty="0"/>
              <a:t> Classification </a:t>
            </a:r>
            <a:r>
              <a:rPr lang="fr-FR" dirty="0" err="1"/>
              <a:t>Definitions</a:t>
            </a:r>
            <a:endParaRPr lang="fr-FR" dirty="0"/>
          </a:p>
          <a:p>
            <a:r>
              <a:rPr lang="en-US" dirty="0"/>
              <a:t>Type C means:</a:t>
            </a:r>
          </a:p>
          <a:p>
            <a:r>
              <a:rPr lang="en-US" dirty="0"/>
              <a:t>(i) Cohesive soil with an unconfined compressive strength of 0.5 tsf (48 kPa) or less; or</a:t>
            </a:r>
          </a:p>
          <a:p>
            <a:r>
              <a:rPr lang="en-US" dirty="0"/>
              <a:t>(ii) Granular soils including gravel, sand, and loamy sand; or</a:t>
            </a:r>
          </a:p>
          <a:p>
            <a:r>
              <a:rPr lang="en-US" dirty="0"/>
              <a:t>(iii) Submerged soil or soil from which water is freely seeping; or</a:t>
            </a:r>
          </a:p>
          <a:p>
            <a:r>
              <a:rPr lang="en-US" dirty="0"/>
              <a:t>(iv) Submerged rock that is not stable; or</a:t>
            </a:r>
          </a:p>
          <a:p>
            <a:r>
              <a:rPr lang="en-US" dirty="0"/>
              <a:t>(v) Material in a sloped, layered system where the layers dip into the excavation on a slope of four horizontal to one vertical (4H:1V) or steeper.</a:t>
            </a:r>
          </a:p>
          <a:p>
            <a:endParaRPr lang="en-US" dirty="0"/>
          </a:p>
        </p:txBody>
      </p:sp>
      <p:sp>
        <p:nvSpPr>
          <p:cNvPr id="5" name="Date Placeholder 4">
            <a:extLst>
              <a:ext uri="{FF2B5EF4-FFF2-40B4-BE49-F238E27FC236}">
                <a16:creationId xmlns:a16="http://schemas.microsoft.com/office/drawing/2014/main" id="{28EBABDC-4B31-4133-9F1A-E6C19B488A45}"/>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283875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1926 </a:t>
            </a:r>
            <a:r>
              <a:rPr lang="fr-FR" dirty="0" err="1"/>
              <a:t>Subpart</a:t>
            </a:r>
            <a:r>
              <a:rPr lang="fr-FR" dirty="0"/>
              <a:t> P App A - </a:t>
            </a:r>
            <a:r>
              <a:rPr lang="fr-FR" dirty="0" err="1"/>
              <a:t>Soil</a:t>
            </a:r>
            <a:r>
              <a:rPr lang="fr-FR" dirty="0"/>
              <a:t> Classification</a:t>
            </a:r>
          </a:p>
          <a:p>
            <a:r>
              <a:rPr lang="en-US" dirty="0"/>
              <a:t>(2) Manual tests. Manual analysis of soil samples is conducted to determine quantitative as well as qualitative properties of soil and to provide more information in order to classify soil properly.</a:t>
            </a:r>
          </a:p>
          <a:p>
            <a:r>
              <a:rPr lang="en-US" dirty="0"/>
              <a:t>(i) Plasticity. Mold a moist or wet sample of soil into a ball and attempt to roll it into threads as thin as 1⁄8-inch in diameter. Cohesive material can be successfully rolled into threads without crumbling. For example, if at least a two inch (50 mm) length of 1⁄8- inch thread can be held on one end without tearing, the soil is cohesive.</a:t>
            </a:r>
          </a:p>
          <a:p>
            <a:r>
              <a:rPr lang="en-US" dirty="0"/>
              <a:t>(ii) Dry strength. If the soil is dry and crumbles on its own or with moderate pressure into individual grains or fine powder, it is granular (any combination of gravel, sand, or silt). If the soil is dry and falls into clumps which break up into smaller clumps, but the smaller clumps can only be broken up with difficulty, it may be clay in any combination with gravel, sand or silt. If the dry soil breaks into clumps which do not break up into small clumps and which can only be broken with difficulty, and there is no visual indication the soil is fissured, the soil may be considered unfissured.</a:t>
            </a:r>
          </a:p>
          <a:p>
            <a:r>
              <a:rPr lang="en-US" dirty="0"/>
              <a:t>(iii) Thumb penetration. The thumb penetration test can be used to estimate the unconfined compressive strength of cohesive soils. (This test is based on the thumb penetration test described in American Society for Testing and Materials (ASTM) Standard designation D2488—‘‘Standard Recommended Practice for Description of Soils (Visual—Manual Procedure).’’) Type A soils with an unconfined compressive strength of 1.5 tsf can be readily indented by the thumb; however, they can be penetrated by the thumb only with very great effort. Type C soils with an unconfined compressive strength of 0.5 tsf can be easily penetrated several inches by the thumb, and can be molded by light finger pressure. This test should be conducted on an undisturbed soil sample, such as a large clump of spoil, as soon as practicable after excavation to keep to a minimum the effects of exposure to drying influences. If the excavation is later exposed to wetting influences (rain, flooding), the classification of the soil must be changed accordingly.</a:t>
            </a:r>
          </a:p>
          <a:p>
            <a:r>
              <a:rPr lang="en-US" dirty="0"/>
              <a:t>(iv) Other strength tests. Estimates of unconfined compressive strength of soils can also be obtained by use of a pocket penetrometer or by using a hand-operated shear vane.</a:t>
            </a:r>
          </a:p>
          <a:p>
            <a:r>
              <a:rPr lang="en-US" dirty="0"/>
              <a:t>(v) Drying test. The basic purpose of the drying test is to differentiate between cohesive material with fissures, unfissured cohesive material, and granular material. The procedure for the drying test involves drying a sample of soil that is approximately one inch thick (2.54 cm) and six inches (15.24 cm) in diameter until it is thoroughly dry:</a:t>
            </a:r>
          </a:p>
          <a:p>
            <a:r>
              <a:rPr lang="en-US" dirty="0"/>
              <a:t>(A) If the sample develops cracks as it dries, significant fissures are indicated.</a:t>
            </a:r>
          </a:p>
          <a:p>
            <a:r>
              <a:rPr lang="en-US" dirty="0"/>
              <a:t>(B) Samples that dry without cracking are to be broken by hand. If considerable force is necessary to break a sample, the soil has significant cohesive material content. The soil can be classified as an unfissured cohesive material and the unconfined compressive strength should be determined.</a:t>
            </a:r>
          </a:p>
          <a:p>
            <a:r>
              <a:rPr lang="en-US" dirty="0"/>
              <a:t>(C) If a sample breaks easily by hand, it is either a fissured cohesive material or a granular material. To distinguish between the two, pulverize the dried clumps of the sample by hand or by stepping on them. If the clumps do not pulverize easily, the material is cohesive with fissures. If they pulverize easily into very small fragments, the material is granular</a:t>
            </a:r>
          </a:p>
          <a:p>
            <a:endParaRPr lang="en-US" dirty="0"/>
          </a:p>
        </p:txBody>
      </p:sp>
      <p:sp>
        <p:nvSpPr>
          <p:cNvPr id="5" name="Date Placeholder 4">
            <a:extLst>
              <a:ext uri="{FF2B5EF4-FFF2-40B4-BE49-F238E27FC236}">
                <a16:creationId xmlns:a16="http://schemas.microsoft.com/office/drawing/2014/main" id="{F1406211-A80E-4179-AC29-EEB5E1D370E0}"/>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002754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1926 </a:t>
            </a:r>
            <a:r>
              <a:rPr lang="fr-FR" dirty="0" err="1"/>
              <a:t>Subpart</a:t>
            </a:r>
            <a:r>
              <a:rPr lang="fr-FR" dirty="0"/>
              <a:t> P App A - </a:t>
            </a:r>
            <a:r>
              <a:rPr lang="fr-FR" dirty="0" err="1"/>
              <a:t>Soil</a:t>
            </a:r>
            <a:r>
              <a:rPr lang="fr-FR" dirty="0"/>
              <a:t> Classification</a:t>
            </a:r>
          </a:p>
          <a:p>
            <a:r>
              <a:rPr lang="fr-FR" dirty="0"/>
              <a:t>(d)(2)</a:t>
            </a:r>
            <a:r>
              <a:rPr lang="en-US" dirty="0"/>
              <a:t>(iii) Thumb penetration. The thumb penetration test can be used to estimate the unconfined compressive strength of cohesive soils. (This test is based on the thumb penetration test described in American Society for Testing and Materials (ASTM) Standard designation D2488—‘‘Standard Recommended Practice for Description of Soils (Visual—Manual Procedure).’’) Type A soils with an unconfined compressive strength of 1.5 </a:t>
            </a:r>
            <a:r>
              <a:rPr lang="en-US" dirty="0" err="1"/>
              <a:t>tsf</a:t>
            </a:r>
            <a:r>
              <a:rPr lang="en-US" dirty="0"/>
              <a:t> can be readily indented by the thumb; however, they can be penetrated by the thumb only with very great effort. Type C soils with an unconfined compressive strength of 0.5 </a:t>
            </a:r>
            <a:r>
              <a:rPr lang="en-US" dirty="0" err="1"/>
              <a:t>tsf</a:t>
            </a:r>
            <a:r>
              <a:rPr lang="en-US" dirty="0"/>
              <a:t> can be easily penetrated several inches by the thumb, and can be molded by light finger pressure. This test should be conducted on an undisturbed soil sample, such as a large clump of spoil, as soon as practicable after excavation to keep to a minimum the effects of exposure to drying influences. If the excavation is later exposed to wetting influences (rain, flooding), the classification of the soil must be changed accordingly.</a:t>
            </a:r>
          </a:p>
          <a:p>
            <a:endParaRPr lang="en-US" dirty="0"/>
          </a:p>
        </p:txBody>
      </p:sp>
      <p:sp>
        <p:nvSpPr>
          <p:cNvPr id="5" name="Date Placeholder 4">
            <a:extLst>
              <a:ext uri="{FF2B5EF4-FFF2-40B4-BE49-F238E27FC236}">
                <a16:creationId xmlns:a16="http://schemas.microsoft.com/office/drawing/2014/main" id="{6BFCB8B2-E364-433A-8851-E15E3C241A37}"/>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226238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a:extLst>
              <a:ext uri="{FF2B5EF4-FFF2-40B4-BE49-F238E27FC236}">
                <a16:creationId xmlns:a16="http://schemas.microsoft.com/office/drawing/2014/main" id="{D8E7F021-3D7B-40D6-A223-030FE187EA91}"/>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312756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1926 </a:t>
            </a:r>
            <a:r>
              <a:rPr lang="fr-FR" dirty="0" err="1"/>
              <a:t>Subpart</a:t>
            </a:r>
            <a:r>
              <a:rPr lang="fr-FR" dirty="0"/>
              <a:t> P App A - </a:t>
            </a:r>
            <a:r>
              <a:rPr lang="fr-FR" dirty="0" err="1"/>
              <a:t>Soil</a:t>
            </a:r>
            <a:r>
              <a:rPr lang="fr-FR" dirty="0"/>
              <a:t> Classification</a:t>
            </a:r>
          </a:p>
          <a:p>
            <a:r>
              <a:rPr lang="fr-FR" dirty="0"/>
              <a:t>(d)(2)</a:t>
            </a:r>
            <a:r>
              <a:rPr lang="en-US" dirty="0"/>
              <a:t>(i) Plasticity. Mold a moist or wet sample of soil into a ball and attempt to roll it into threads as thin as 1⁄8-inch in diameter. Cohesive material can be successfully rolled into threads without crumbling. For example, if at least a two inch (50 mm) length of 1⁄8- inch thread can be held on one end without tearing, the soil is cohesive.</a:t>
            </a:r>
          </a:p>
        </p:txBody>
      </p:sp>
      <p:sp>
        <p:nvSpPr>
          <p:cNvPr id="5" name="Date Placeholder 4">
            <a:extLst>
              <a:ext uri="{FF2B5EF4-FFF2-40B4-BE49-F238E27FC236}">
                <a16:creationId xmlns:a16="http://schemas.microsoft.com/office/drawing/2014/main" id="{324A77F6-3C41-464F-87F4-848C17BC1DEC}"/>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937718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appendix applies when a sloping or benching system is designed in accordance with the requirements set forth in § 1926.652(b)(2) as a method of protection for employees from cave-ins. This appendix also applies when timber shoring for excavations is designed as a method of protection from cave-ins in accordance with appendix C to subpart P of part 1926, and when aluminum hydraulic shoring is designed in accordance with appendix D. This appendix also applies if other protective systems are designed and selected for use from data prepared in accordance with the requirements set forth in § 1926.652(c), and the use of the data is predicated on the use of the soil classification system set forth in this appendix.</a:t>
            </a:r>
          </a:p>
        </p:txBody>
      </p:sp>
      <p:sp>
        <p:nvSpPr>
          <p:cNvPr id="5" name="Date Placeholder 4">
            <a:extLst>
              <a:ext uri="{FF2B5EF4-FFF2-40B4-BE49-F238E27FC236}">
                <a16:creationId xmlns:a16="http://schemas.microsoft.com/office/drawing/2014/main" id="{A3A04919-7F33-4241-84C1-13A7E21E8F34}"/>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1129411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1926 </a:t>
            </a:r>
            <a:r>
              <a:rPr lang="fr-FR" dirty="0" err="1"/>
              <a:t>Subpart</a:t>
            </a:r>
            <a:r>
              <a:rPr lang="fr-FR" dirty="0"/>
              <a:t> P App A - </a:t>
            </a:r>
            <a:r>
              <a:rPr lang="fr-FR" dirty="0" err="1"/>
              <a:t>Soil</a:t>
            </a:r>
            <a:r>
              <a:rPr lang="fr-FR" dirty="0"/>
              <a:t> Classification - </a:t>
            </a:r>
            <a:r>
              <a:rPr lang="en-US" dirty="0"/>
              <a:t> Dry strength. If the soil is dry and crumbles on its own or with moderate pressure into individual grains or fine powder, it is granular (any combination of gravel, sand, or silt). If the soil is dry and falls into clumps which break up into smaller clumps, but the smaller clumps can only be broken up with difficulty, it may be clay in any combination with gravel, sand or silt. If the dry soil breaks into clumps which do not break up into small clumps and which can only be broken with difficulty, and there is no visual indication the soil is fissured, the soil may be considered unfissured.</a:t>
            </a:r>
          </a:p>
          <a:p>
            <a:endParaRPr lang="en-US" dirty="0"/>
          </a:p>
          <a:p>
            <a:r>
              <a:rPr lang="en-US" dirty="0"/>
              <a:t>(d)(2)(v) Drying test. The basic purpose of the drying test is to differentiate between cohesive material with fissures, unfissured cohesive material, and granular material. The procedure for the drying test involves drying a sample of soil that is approximately one inch thick (2.54 cm) and six inches (15.24 cm) in diameter until it is thoroughly dry:</a:t>
            </a:r>
          </a:p>
          <a:p>
            <a:r>
              <a:rPr lang="en-US" dirty="0"/>
              <a:t>(A) If the sample develops cracks as it dries, significant fissures are indicated.</a:t>
            </a:r>
          </a:p>
          <a:p>
            <a:r>
              <a:rPr lang="en-US" dirty="0"/>
              <a:t>(B) Samples that dry without cracking are to be broken by hand. If considerable force is necessary to break a sample, the soil has significant cohesive material content. The soil can be classified as an unfissured cohesive material and the unconfined compressive strength should be determined.</a:t>
            </a:r>
          </a:p>
          <a:p>
            <a:r>
              <a:rPr lang="en-US" dirty="0"/>
              <a:t>(C) If a sample breaks easily by hand, it is either a fissured cohesive material or a granular material. To distinguish between the two, pulverize the dried clumps of the sample by hand or by stepping on them. If the clumps do not pulverize easily, the material is cohesive with fissures. If they pulverize easily into very small fragments, the material is granular</a:t>
            </a:r>
          </a:p>
          <a:p>
            <a:endParaRPr lang="en-US" dirty="0"/>
          </a:p>
        </p:txBody>
      </p:sp>
      <p:sp>
        <p:nvSpPr>
          <p:cNvPr id="5" name="Date Placeholder 4">
            <a:extLst>
              <a:ext uri="{FF2B5EF4-FFF2-40B4-BE49-F238E27FC236}">
                <a16:creationId xmlns:a16="http://schemas.microsoft.com/office/drawing/2014/main" id="{D6280675-9D3A-48A3-9BB9-800F86925675}"/>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705522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1926.651(k)(1)</a:t>
            </a:r>
          </a:p>
          <a:p>
            <a:r>
              <a:rPr lang="en-US" dirty="0"/>
              <a:t>Daily inspections of excavations, the adjacent areas, and protective systems shall be made by a competent person for evidence of a situation that could result in possible cave-ins, indications of failure of protective systems, hazardous atmospheres, or other hazardous conditions. An inspection shall be conducted by the competent person prior to the start of work and as needed throughout the shift. Inspections shall also be made after every rainstorm or other hazard increasing occurrence. These inspections are only required when employee exposure can be reasonably anticipated.</a:t>
            </a:r>
          </a:p>
          <a:p>
            <a:endParaRPr lang="en-US" dirty="0"/>
          </a:p>
          <a:p>
            <a:r>
              <a:rPr lang="en-US" dirty="0"/>
              <a:t>1926.651(k)(2)</a:t>
            </a:r>
          </a:p>
          <a:p>
            <a:r>
              <a:rPr lang="en-US" dirty="0"/>
              <a:t>Where the competent person finds evidence of a situation that could result in a possible cave-in, indications of failure of protective systems, hazardous atmospheres, or other hazardous conditions, exposed employees shall be removed from the hazardous area until the necessary precautions have been taken to ensure their safety.</a:t>
            </a:r>
          </a:p>
          <a:p>
            <a:endParaRPr lang="en-US" dirty="0"/>
          </a:p>
          <a:p>
            <a:endParaRPr lang="en-US" dirty="0"/>
          </a:p>
        </p:txBody>
      </p:sp>
      <p:sp>
        <p:nvSpPr>
          <p:cNvPr id="5" name="Date Placeholder 4">
            <a:extLst>
              <a:ext uri="{FF2B5EF4-FFF2-40B4-BE49-F238E27FC236}">
                <a16:creationId xmlns:a16="http://schemas.microsoft.com/office/drawing/2014/main" id="{84F889CA-1E9B-436E-8147-7BA328F35AB1}"/>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6469987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1926.651(k)(1)</a:t>
            </a:r>
          </a:p>
          <a:p>
            <a:r>
              <a:rPr lang="en-US" dirty="0"/>
              <a:t>Daily inspections of excavations, the adjacent areas, and protective systems shall be made by a competent person for evidence of a situation that could result in possible cave-ins, indications of failure of protective systems, hazardous atmospheres, or other hazardous conditions. An inspection shall be conducted by the competent person prior to the start of work and as needed throughout the shift. Inspections shall also be made after every rainstorm or other hazard increasing occurrence. These inspections are only required when employee exposure can be reasonably anticipated.</a:t>
            </a:r>
          </a:p>
          <a:p>
            <a:endParaRPr lang="en-US" dirty="0"/>
          </a:p>
          <a:p>
            <a:r>
              <a:rPr lang="en-US" dirty="0"/>
              <a:t>1926.651(k)(2)</a:t>
            </a:r>
          </a:p>
          <a:p>
            <a:r>
              <a:rPr lang="en-US" dirty="0"/>
              <a:t>Where the competent person finds evidence of a situation that could result in a possible cave-in, indications of failure of protective systems, hazardous atmospheres, or other hazardous conditions, exposed employees shall be removed from the hazardous area until the necessary precautions have been taken to ensure their safety.</a:t>
            </a:r>
          </a:p>
          <a:p>
            <a:endParaRPr lang="en-US" dirty="0"/>
          </a:p>
          <a:p>
            <a:endParaRPr lang="en-US" dirty="0"/>
          </a:p>
        </p:txBody>
      </p:sp>
      <p:sp>
        <p:nvSpPr>
          <p:cNvPr id="5" name="Date Placeholder 4">
            <a:extLst>
              <a:ext uri="{FF2B5EF4-FFF2-40B4-BE49-F238E27FC236}">
                <a16:creationId xmlns:a16="http://schemas.microsoft.com/office/drawing/2014/main" id="{ABAD90E9-8AD6-4809-A8EC-A8A9A6847FD4}"/>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37314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1926 </a:t>
            </a:r>
            <a:r>
              <a:rPr lang="fr-FR" dirty="0" err="1"/>
              <a:t>Subpart</a:t>
            </a:r>
            <a:r>
              <a:rPr lang="fr-FR" dirty="0"/>
              <a:t> P App A - </a:t>
            </a:r>
            <a:r>
              <a:rPr lang="fr-FR" dirty="0" err="1"/>
              <a:t>Soil</a:t>
            </a:r>
            <a:r>
              <a:rPr lang="fr-FR" dirty="0"/>
              <a:t> Classification </a:t>
            </a:r>
          </a:p>
          <a:p>
            <a:r>
              <a:rPr lang="en-US" dirty="0"/>
              <a:t>(c) Requirements-</a:t>
            </a:r>
          </a:p>
          <a:p>
            <a:r>
              <a:rPr lang="en-US" dirty="0"/>
              <a:t>(1) Classification of soil and rock deposits. Each soil and rock deposit shall be classified by a competent person as Stable Rock, Type A, Type B, or Type C in accordance with the definitions set forth in paragraph (b) of this appendix.</a:t>
            </a:r>
          </a:p>
          <a:p>
            <a:r>
              <a:rPr lang="en-US" dirty="0"/>
              <a:t>(2) Basis of classification. The classification of the deposits shall be made based on the results of at least one visual and at least one manual analysis. Such analyses shall be conducted by a competent person using tests described in paragraph (d) below, or in other recognized methods of soil classification and testing such as those adopted by the America Society for Testing Materials, or the U.S. Department of Agriculture textural classification system.</a:t>
            </a:r>
          </a:p>
          <a:p>
            <a:r>
              <a:rPr lang="en-US" dirty="0"/>
              <a:t>(3) Visual and manual analyses. The visual and manual analyses, such as those noted as being acceptable in paragraph (d) of this appendix, shall be designed and conducted to provide sufficient quantitative and qualitative information as may be necessary to identify properly the properties, factors, and conditions affecting the classification of the deposits.</a:t>
            </a:r>
          </a:p>
          <a:p>
            <a:r>
              <a:rPr lang="en-US" dirty="0"/>
              <a:t>(4) Layered systems. In a layered system, the system shall be classified in accordance with its weakest layer. However, each layer may be classified individually where a more stable layer lies under a less stable layer.</a:t>
            </a:r>
          </a:p>
          <a:p>
            <a:r>
              <a:rPr lang="en-US" dirty="0"/>
              <a:t>(5) Reclassification. If, after classifying a deposit, the properties, factors, or conditions affecting its classification change in any way, the changes shall be evaluated by a competent person. The deposit shall be reclassified as necessary to reflect the changed circumstances.</a:t>
            </a:r>
          </a:p>
          <a:p>
            <a:endParaRPr lang="en-US" dirty="0"/>
          </a:p>
        </p:txBody>
      </p:sp>
      <p:sp>
        <p:nvSpPr>
          <p:cNvPr id="5" name="Date Placeholder 4">
            <a:extLst>
              <a:ext uri="{FF2B5EF4-FFF2-40B4-BE49-F238E27FC236}">
                <a16:creationId xmlns:a16="http://schemas.microsoft.com/office/drawing/2014/main" id="{C03A16E7-DD86-4347-9956-50DDC4F53177}"/>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55094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1926 Subpart P App A - Soil Classification - Definitions</a:t>
            </a:r>
          </a:p>
          <a:p>
            <a:endParaRPr lang="en-US" dirty="0"/>
          </a:p>
        </p:txBody>
      </p:sp>
      <p:sp>
        <p:nvSpPr>
          <p:cNvPr id="5" name="Date Placeholder 4">
            <a:extLst>
              <a:ext uri="{FF2B5EF4-FFF2-40B4-BE49-F238E27FC236}">
                <a16:creationId xmlns:a16="http://schemas.microsoft.com/office/drawing/2014/main" id="{F967A1D1-730A-41CD-AC1C-D9B58F626FDA}"/>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22694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1926 Subpart P App A - Soil Classification</a:t>
            </a:r>
          </a:p>
          <a:p>
            <a:r>
              <a:rPr lang="en-US" dirty="0"/>
              <a:t>(a) Scope and application-</a:t>
            </a:r>
          </a:p>
          <a:p>
            <a:r>
              <a:rPr lang="en-US" dirty="0"/>
              <a:t>(1) Scope. This appendix describes a method of classifying soil and rock deposits based on site and environmental conditions, and on the structure and composition of the earth deposits. The appendix contains definitions, sets forth requirements, and describes acceptable visual and manual tests for use in classifying soils.</a:t>
            </a:r>
          </a:p>
          <a:p>
            <a:r>
              <a:rPr lang="en-US" dirty="0"/>
              <a:t>(2) Application. This appendix applies when a sloping or benching system is designed in accordance with the requirements set forth in § 1926.652(b)(2) as a method of protection for employees from cave-ins. This appendix also applies when timber shoring for excavations is designed as a method of protection from cave-ins in accordance with appendix C to subpart P of part 1926, and when aluminum hydraulic shoring is designed in accordance with appendix D. This appendix also applies if other protective systems are designed and selected for use from data prepared in accordance with the requirements set forth in § 1926.652(c), and the use of the data is predicated on the use of the soil classification system set forth in this appendix.</a:t>
            </a:r>
          </a:p>
          <a:p>
            <a:endParaRPr lang="en-US" dirty="0"/>
          </a:p>
        </p:txBody>
      </p:sp>
      <p:sp>
        <p:nvSpPr>
          <p:cNvPr id="5" name="Date Placeholder 4">
            <a:extLst>
              <a:ext uri="{FF2B5EF4-FFF2-40B4-BE49-F238E27FC236}">
                <a16:creationId xmlns:a16="http://schemas.microsoft.com/office/drawing/2014/main" id="{16643122-1400-449D-94FD-350D65605606}"/>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620143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1926 Subpart P App A - Soil Classification - Definitions</a:t>
            </a:r>
            <a:endParaRPr lang="en-US" dirty="0"/>
          </a:p>
        </p:txBody>
      </p:sp>
      <p:sp>
        <p:nvSpPr>
          <p:cNvPr id="5" name="Date Placeholder 4">
            <a:extLst>
              <a:ext uri="{FF2B5EF4-FFF2-40B4-BE49-F238E27FC236}">
                <a16:creationId xmlns:a16="http://schemas.microsoft.com/office/drawing/2014/main" id="{732330B1-98AA-49A1-83D5-3E8F609A5959}"/>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40254268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1926 Subpart P App A - Soil Classification - Definitions</a:t>
            </a:r>
          </a:p>
          <a:p>
            <a:endParaRPr lang="en-US" dirty="0"/>
          </a:p>
        </p:txBody>
      </p:sp>
      <p:sp>
        <p:nvSpPr>
          <p:cNvPr id="5" name="Date Placeholder 4">
            <a:extLst>
              <a:ext uri="{FF2B5EF4-FFF2-40B4-BE49-F238E27FC236}">
                <a16:creationId xmlns:a16="http://schemas.microsoft.com/office/drawing/2014/main" id="{CEF2EC7A-F91E-4341-B4EA-019C2E4304FC}"/>
              </a:ext>
            </a:extLst>
          </p:cNvPr>
          <p:cNvSpPr>
            <a:spLocks noGrp="1"/>
          </p:cNvSpPr>
          <p:nvPr>
            <p:ph type="dt" idx="1"/>
          </p:nvPr>
        </p:nvSpPr>
        <p:spPr/>
        <p:txBody>
          <a:bodyPr/>
          <a:lstStyle/>
          <a:p>
            <a:endParaRPr lang="en-US" dirty="0"/>
          </a:p>
        </p:txBody>
      </p:sp>
    </p:spTree>
    <p:extLst>
      <p:ext uri="{BB962C8B-B14F-4D97-AF65-F5344CB8AC3E}">
        <p14:creationId xmlns:p14="http://schemas.microsoft.com/office/powerpoint/2010/main" val="42602885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301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98518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fi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8.jfi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1" y="4875295"/>
            <a:ext cx="9417124" cy="914400"/>
          </a:xfrm>
        </p:spPr>
        <p:txBody>
          <a:bodyPr>
            <a:normAutofit fontScale="85000" lnSpcReduction="10000"/>
          </a:bodyPr>
          <a:lstStyle/>
          <a:p>
            <a:r>
              <a:rPr lang="en-US" sz="6000" dirty="0">
                <a:latin typeface="Nunito Light" pitchFamily="2" charset="77"/>
              </a:rPr>
              <a:t>Soil Testing and Classification</a:t>
            </a:r>
          </a:p>
          <a:p>
            <a:endParaRPr lang="en-US" sz="6000" dirty="0">
              <a:latin typeface="Nunito Light" pitchFamily="2" charset="77"/>
            </a:endParaRP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p:txBody>
          <a:bodyPr>
            <a:normAutofit fontScale="85000" lnSpcReduction="10000"/>
          </a:bodyPr>
          <a:lstStyle/>
          <a:p>
            <a:r>
              <a:rPr lang="en-US" dirty="0"/>
              <a:t>Oct. 2021 – Sep. </a:t>
            </a:r>
            <a:r>
              <a:rPr lang="en-US"/>
              <a:t>2022</a:t>
            </a:r>
            <a:endParaRPr lang="en-US" dirty="0"/>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474843"/>
            <a:ext cx="11239058" cy="2400451"/>
          </a:xfrm>
        </p:spPr>
        <p:txBody>
          <a:bodyPr>
            <a:normAutofit fontScale="92500"/>
          </a:bodyPr>
          <a:lstStyle/>
          <a:p>
            <a:pPr lvl="0"/>
            <a:r>
              <a:rPr lang="en-US" sz="7400" dirty="0"/>
              <a:t>Trenching &amp; Excavation Hazards in Construction</a:t>
            </a:r>
          </a:p>
          <a:p>
            <a:endParaRPr lang="en-US" sz="8800" dirty="0"/>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a:lstStyle/>
          <a:p>
            <a:r>
              <a:rPr lang="en-US" dirty="0"/>
              <a:t>AGC-OSHA Susan Harwood Training Grant</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C9041DF-7092-449D-B44C-D57593A3A2F9}"/>
              </a:ext>
            </a:extLst>
          </p:cNvPr>
          <p:cNvSpPr>
            <a:spLocks noGrp="1"/>
          </p:cNvSpPr>
          <p:nvPr>
            <p:ph type="body" sz="quarter" idx="10"/>
          </p:nvPr>
        </p:nvSpPr>
        <p:spPr>
          <a:xfrm>
            <a:off x="400050" y="1897380"/>
            <a:ext cx="11407140" cy="3285116"/>
          </a:xfrm>
        </p:spPr>
        <p:txBody>
          <a:bodyPr/>
          <a:lstStyle/>
          <a:p>
            <a:r>
              <a:rPr lang="en-US" sz="2800" dirty="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Gravel, sand, or silt, (coarse grained soil) with little or no clay content. </a:t>
            </a:r>
          </a:p>
          <a:p>
            <a:r>
              <a:rPr lang="en-US" sz="2800" dirty="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Granular soil has no cohesive strength. Some moist granular soils exhibit apparent cohesion. </a:t>
            </a:r>
          </a:p>
          <a:p>
            <a:r>
              <a:rPr lang="en-US" sz="2800" dirty="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Granular soil cannot be molded when moist and crumbles easily when dry.</a:t>
            </a:r>
            <a:endParaRPr lang="en-US" sz="2800" dirty="0">
              <a:effectLst/>
              <a:latin typeface="Nunito" panose="00000500000000000000" pitchFamily="2" charset="0"/>
              <a:ea typeface="Calibri" panose="020F0502020204030204" pitchFamily="34" charset="0"/>
              <a:cs typeface="Times New Roman" panose="02020603050405020304" pitchFamily="18" charset="0"/>
            </a:endParaRPr>
          </a:p>
          <a:p>
            <a:endParaRPr lang="en-US" dirty="0">
              <a:latin typeface="Nunito" panose="00000500000000000000" pitchFamily="2" charset="0"/>
            </a:endParaRPr>
          </a:p>
        </p:txBody>
      </p:sp>
      <p:sp>
        <p:nvSpPr>
          <p:cNvPr id="3" name="Text Placeholder 2">
            <a:extLst>
              <a:ext uri="{FF2B5EF4-FFF2-40B4-BE49-F238E27FC236}">
                <a16:creationId xmlns:a16="http://schemas.microsoft.com/office/drawing/2014/main" id="{995EE490-0D1B-4F47-A66F-C8212A975F79}"/>
              </a:ext>
            </a:extLst>
          </p:cNvPr>
          <p:cNvSpPr>
            <a:spLocks noGrp="1"/>
          </p:cNvSpPr>
          <p:nvPr>
            <p:ph type="body" sz="quarter" idx="13"/>
          </p:nvPr>
        </p:nvSpPr>
        <p:spPr>
          <a:xfrm>
            <a:off x="400050" y="461115"/>
            <a:ext cx="8978667" cy="914400"/>
          </a:xfrm>
        </p:spPr>
        <p:txBody>
          <a:bodyPr/>
          <a:lstStyle/>
          <a:p>
            <a:r>
              <a:rPr lang="en-US" dirty="0"/>
              <a:t>Granular soil </a:t>
            </a:r>
          </a:p>
        </p:txBody>
      </p:sp>
      <p:sp>
        <p:nvSpPr>
          <p:cNvPr id="7" name="Content Placeholder 3">
            <a:extLst>
              <a:ext uri="{FF2B5EF4-FFF2-40B4-BE49-F238E27FC236}">
                <a16:creationId xmlns:a16="http://schemas.microsoft.com/office/drawing/2014/main" id="{260A8A32-1099-4C9E-8378-BD94AF4EB73E}"/>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42539617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7FCA22-EBF0-4056-9533-F5F2CA0DD540}"/>
              </a:ext>
            </a:extLst>
          </p:cNvPr>
          <p:cNvSpPr>
            <a:spLocks noGrp="1"/>
          </p:cNvSpPr>
          <p:nvPr>
            <p:ph type="body" sz="quarter" idx="10"/>
          </p:nvPr>
        </p:nvSpPr>
        <p:spPr>
          <a:xfrm>
            <a:off x="246320" y="1313622"/>
            <a:ext cx="6908860" cy="3310665"/>
          </a:xfrm>
        </p:spPr>
        <p:txBody>
          <a:bodyPr>
            <a:normAutofit/>
          </a:bodyPr>
          <a:lstStyle/>
          <a:p>
            <a:pPr marL="0" indent="0">
              <a:buNone/>
            </a:pPr>
            <a:r>
              <a:rPr lang="en-US" sz="2800" b="1" dirty="0"/>
              <a:t>Visual analysis is conducted to determine qualitative information regarding the excavation site in general, </a:t>
            </a:r>
          </a:p>
          <a:p>
            <a:r>
              <a:rPr lang="en-US" sz="2400" dirty="0"/>
              <a:t>the soil adjacent to the excavation, </a:t>
            </a:r>
          </a:p>
          <a:p>
            <a:r>
              <a:rPr lang="en-US" sz="2400" dirty="0"/>
              <a:t>the soil forming the sides of the open excavation, </a:t>
            </a:r>
          </a:p>
          <a:p>
            <a:r>
              <a:rPr lang="en-US" sz="2400" dirty="0"/>
              <a:t>and the soil taken as samples from excavated material.</a:t>
            </a:r>
          </a:p>
        </p:txBody>
      </p:sp>
      <p:sp>
        <p:nvSpPr>
          <p:cNvPr id="3" name="Text Placeholder 2">
            <a:extLst>
              <a:ext uri="{FF2B5EF4-FFF2-40B4-BE49-F238E27FC236}">
                <a16:creationId xmlns:a16="http://schemas.microsoft.com/office/drawing/2014/main" id="{BCF83DFB-F8F3-43CD-8A44-2749A0CC5C9D}"/>
              </a:ext>
            </a:extLst>
          </p:cNvPr>
          <p:cNvSpPr>
            <a:spLocks noGrp="1"/>
          </p:cNvSpPr>
          <p:nvPr>
            <p:ph type="body" sz="quarter" idx="13"/>
          </p:nvPr>
        </p:nvSpPr>
        <p:spPr>
          <a:xfrm>
            <a:off x="400050" y="461115"/>
            <a:ext cx="8978667" cy="914400"/>
          </a:xfrm>
        </p:spPr>
        <p:txBody>
          <a:bodyPr/>
          <a:lstStyle/>
          <a:p>
            <a:r>
              <a:rPr lang="en-US" dirty="0"/>
              <a:t>Visual Tests</a:t>
            </a:r>
          </a:p>
        </p:txBody>
      </p:sp>
      <p:pic>
        <p:nvPicPr>
          <p:cNvPr id="6" name="Content Placeholder 5" descr="Map&#10;&#10;Description automatically generated">
            <a:extLst>
              <a:ext uri="{FF2B5EF4-FFF2-40B4-BE49-F238E27FC236}">
                <a16:creationId xmlns:a16="http://schemas.microsoft.com/office/drawing/2014/main" id="{B6B06405-4217-4001-AF2C-D5B5285765D7}"/>
              </a:ext>
            </a:extLst>
          </p:cNvPr>
          <p:cNvPicPr>
            <a:picLocks noGrp="1" noChangeAspect="1"/>
          </p:cNvPicPr>
          <p:nvPr>
            <p:ph sz="quarter" idx="14"/>
          </p:nvPr>
        </p:nvPicPr>
        <p:blipFill>
          <a:blip r:embed="rId3"/>
          <a:stretch>
            <a:fillRect/>
          </a:stretch>
        </p:blipFill>
        <p:spPr>
          <a:xfrm>
            <a:off x="7052651" y="1388769"/>
            <a:ext cx="4652132" cy="4652132"/>
          </a:xfrm>
        </p:spPr>
      </p:pic>
      <p:pic>
        <p:nvPicPr>
          <p:cNvPr id="8" name="Picture 7">
            <a:extLst>
              <a:ext uri="{FF2B5EF4-FFF2-40B4-BE49-F238E27FC236}">
                <a16:creationId xmlns:a16="http://schemas.microsoft.com/office/drawing/2014/main" id="{EE930E71-8942-4000-AA7F-1FCDB99EEAF7}"/>
              </a:ext>
            </a:extLst>
          </p:cNvPr>
          <p:cNvPicPr>
            <a:picLocks noChangeAspect="1"/>
          </p:cNvPicPr>
          <p:nvPr/>
        </p:nvPicPr>
        <p:blipFill>
          <a:blip r:embed="rId4"/>
          <a:stretch>
            <a:fillRect/>
          </a:stretch>
        </p:blipFill>
        <p:spPr>
          <a:xfrm>
            <a:off x="2591432" y="4283654"/>
            <a:ext cx="2936689" cy="1881153"/>
          </a:xfrm>
          <a:prstGeom prst="rect">
            <a:avLst/>
          </a:prstGeom>
        </p:spPr>
      </p:pic>
      <p:sp>
        <p:nvSpPr>
          <p:cNvPr id="7" name="Content Placeholder 3">
            <a:extLst>
              <a:ext uri="{FF2B5EF4-FFF2-40B4-BE49-F238E27FC236}">
                <a16:creationId xmlns:a16="http://schemas.microsoft.com/office/drawing/2014/main" id="{7D08078E-2057-417F-B32A-65F5D7B4D267}"/>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29635259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3E941DE-3A74-4267-BCED-5E7F621EA8BE}"/>
              </a:ext>
            </a:extLst>
          </p:cNvPr>
          <p:cNvSpPr>
            <a:spLocks noGrp="1"/>
          </p:cNvSpPr>
          <p:nvPr>
            <p:ph type="body" sz="quarter" idx="10"/>
          </p:nvPr>
        </p:nvSpPr>
        <p:spPr>
          <a:xfrm>
            <a:off x="377190" y="1871831"/>
            <a:ext cx="11441430" cy="3310665"/>
          </a:xfrm>
        </p:spPr>
        <p:txBody>
          <a:bodyPr>
            <a:normAutofit/>
          </a:bodyPr>
          <a:lstStyle/>
          <a:p>
            <a:pPr eaLnBrk="1" hangingPunct="1"/>
            <a:r>
              <a:rPr lang="en-US" altLang="en-US" sz="2800" dirty="0"/>
              <a:t>Comes out of bucket in large clumps – </a:t>
            </a:r>
            <a:r>
              <a:rPr lang="en-US" altLang="en-US" sz="2800" u="sng" dirty="0"/>
              <a:t>Cohesive.</a:t>
            </a:r>
          </a:p>
          <a:p>
            <a:pPr eaLnBrk="1" hangingPunct="1"/>
            <a:r>
              <a:rPr lang="en-US" altLang="en-US" sz="2800" dirty="0"/>
              <a:t>Spoil pile flows freely - </a:t>
            </a:r>
            <a:r>
              <a:rPr lang="en-US" altLang="en-US" sz="2800" u="sng" dirty="0"/>
              <a:t>Granular.</a:t>
            </a:r>
          </a:p>
          <a:p>
            <a:pPr eaLnBrk="1" hangingPunct="1"/>
            <a:r>
              <a:rPr lang="en-US" altLang="en-US" sz="2800" dirty="0"/>
              <a:t>Excavation face stands after bucket removed – </a:t>
            </a:r>
            <a:r>
              <a:rPr lang="en-US" altLang="en-US" sz="2800" u="sng" dirty="0"/>
              <a:t>Cohesive.</a:t>
            </a:r>
          </a:p>
          <a:p>
            <a:pPr eaLnBrk="1" hangingPunct="1"/>
            <a:r>
              <a:rPr lang="en-US" altLang="en-US" sz="2800" dirty="0"/>
              <a:t>Look for seeping water – </a:t>
            </a:r>
            <a:r>
              <a:rPr lang="en-US" altLang="en-US" sz="2800" u="sng" dirty="0"/>
              <a:t>Downgrade Type</a:t>
            </a:r>
          </a:p>
          <a:p>
            <a:pPr eaLnBrk="1" hangingPunct="1"/>
            <a:r>
              <a:rPr lang="en-US" altLang="en-US" sz="2800" dirty="0"/>
              <a:t>Look for fissures in soil face – </a:t>
            </a:r>
            <a:r>
              <a:rPr lang="en-US" altLang="en-US" sz="2800" u="sng" dirty="0"/>
              <a:t>Downgrade type</a:t>
            </a:r>
            <a:endParaRPr lang="en-US" sz="2800" dirty="0"/>
          </a:p>
        </p:txBody>
      </p:sp>
      <p:sp>
        <p:nvSpPr>
          <p:cNvPr id="3" name="Text Placeholder 2">
            <a:extLst>
              <a:ext uri="{FF2B5EF4-FFF2-40B4-BE49-F238E27FC236}">
                <a16:creationId xmlns:a16="http://schemas.microsoft.com/office/drawing/2014/main" id="{363935A4-8A3D-4D34-B83E-C8923CEF0D9D}"/>
              </a:ext>
            </a:extLst>
          </p:cNvPr>
          <p:cNvSpPr>
            <a:spLocks noGrp="1"/>
          </p:cNvSpPr>
          <p:nvPr>
            <p:ph type="body" sz="quarter" idx="13"/>
          </p:nvPr>
        </p:nvSpPr>
        <p:spPr>
          <a:xfrm>
            <a:off x="377190" y="461115"/>
            <a:ext cx="9001527" cy="914400"/>
          </a:xfrm>
        </p:spPr>
        <p:txBody>
          <a:bodyPr/>
          <a:lstStyle/>
          <a:p>
            <a:r>
              <a:rPr lang="en-US" dirty="0"/>
              <a:t>Visual Tests</a:t>
            </a:r>
          </a:p>
        </p:txBody>
      </p:sp>
      <p:sp>
        <p:nvSpPr>
          <p:cNvPr id="5" name="Content Placeholder 3">
            <a:extLst>
              <a:ext uri="{FF2B5EF4-FFF2-40B4-BE49-F238E27FC236}">
                <a16:creationId xmlns:a16="http://schemas.microsoft.com/office/drawing/2014/main" id="{B6A649BB-DE5C-47A8-A162-41CDA8D21C2A}"/>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32311147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119B4F-5AC6-4F9C-8C41-23CA3508540C}"/>
              </a:ext>
            </a:extLst>
          </p:cNvPr>
          <p:cNvSpPr>
            <a:spLocks noGrp="1"/>
          </p:cNvSpPr>
          <p:nvPr>
            <p:ph type="body" sz="quarter" idx="10"/>
          </p:nvPr>
        </p:nvSpPr>
        <p:spPr>
          <a:xfrm>
            <a:off x="370231" y="1773667"/>
            <a:ext cx="5624792" cy="3310665"/>
          </a:xfrm>
        </p:spPr>
        <p:txBody>
          <a:bodyPr>
            <a:normAutofit fontScale="85000" lnSpcReduction="10000"/>
          </a:bodyPr>
          <a:lstStyle/>
          <a:p>
            <a:pPr marR="0" lvl="0" algn="l" defTabSz="914400" rtl="0" eaLnBrk="1" fontAlgn="auto" latinLnBrk="0" hangingPunct="1">
              <a:lnSpc>
                <a:spcPct val="90000"/>
              </a:lnSpc>
              <a:spcBef>
                <a:spcPts val="1200"/>
              </a:spcBef>
              <a:spcAft>
                <a:spcPts val="200"/>
              </a:spcAft>
              <a:buSzPct val="100000"/>
              <a:tabLst/>
              <a:defRPr/>
            </a:pPr>
            <a:r>
              <a:rPr kumimoji="0" lang="en-US" altLang="en-US" sz="3200" b="0" i="0" u="none" strike="noStrike" kern="1200" cap="none" spc="0" normalizeH="0" baseline="0" noProof="0" dirty="0">
                <a:ln>
                  <a:noFill/>
                </a:ln>
                <a:effectLst/>
                <a:uLnTx/>
                <a:uFillTx/>
                <a:latin typeface="Nunito" panose="00000500000000000000" pitchFamily="2" charset="0"/>
                <a:cs typeface="+mn-cs"/>
              </a:rPr>
              <a:t>Strong cohesive soils</a:t>
            </a:r>
          </a:p>
          <a:p>
            <a:pPr>
              <a:spcBef>
                <a:spcPts val="1200"/>
              </a:spcBef>
              <a:spcAft>
                <a:spcPts val="200"/>
              </a:spcAft>
              <a:buSzPct val="100000"/>
              <a:defRPr/>
            </a:pPr>
            <a:r>
              <a:rPr kumimoji="0" lang="en-US" altLang="en-US" sz="3200" b="0" i="0" u="none" strike="noStrike" kern="1200" cap="none" spc="0" normalizeH="0" baseline="0" noProof="0" dirty="0">
                <a:ln>
                  <a:noFill/>
                </a:ln>
                <a:effectLst/>
                <a:uLnTx/>
                <a:uFillTx/>
                <a:latin typeface="Nunito" panose="00000500000000000000" pitchFamily="2" charset="0"/>
                <a:cs typeface="+mn-cs"/>
              </a:rPr>
              <a:t>Stiff clays</a:t>
            </a:r>
          </a:p>
          <a:p>
            <a:pPr>
              <a:spcBef>
                <a:spcPts val="1200"/>
              </a:spcBef>
              <a:spcAft>
                <a:spcPts val="200"/>
              </a:spcAft>
              <a:buSzPct val="100000"/>
              <a:defRPr/>
            </a:pPr>
            <a:r>
              <a:rPr kumimoji="0" lang="en-US" altLang="en-US" sz="3200" b="0" i="0" u="none" strike="noStrike" kern="1200" cap="none" spc="0" normalizeH="0" baseline="0" noProof="0" dirty="0">
                <a:ln>
                  <a:noFill/>
                </a:ln>
                <a:effectLst/>
                <a:uLnTx/>
                <a:uFillTx/>
                <a:latin typeface="Nunito" panose="00000500000000000000" pitchFamily="2" charset="0"/>
                <a:cs typeface="+mn-cs"/>
              </a:rPr>
              <a:t>Cohesive sands &amp; gravels.</a:t>
            </a:r>
          </a:p>
          <a:p>
            <a:pPr>
              <a:spcBef>
                <a:spcPts val="1200"/>
              </a:spcBef>
              <a:spcAft>
                <a:spcPts val="200"/>
              </a:spcAft>
              <a:buSzPct val="100000"/>
              <a:defRPr/>
            </a:pPr>
            <a:r>
              <a:rPr kumimoji="0" lang="en-US" altLang="en-US" sz="3200" b="0" i="0" u="none" strike="noStrike" kern="1200" cap="none" spc="0" normalizeH="0" baseline="0" noProof="0" dirty="0">
                <a:ln>
                  <a:noFill/>
                </a:ln>
                <a:effectLst/>
                <a:uLnTx/>
                <a:uFillTx/>
                <a:latin typeface="Nunito" panose="00000500000000000000" pitchFamily="2" charset="0"/>
                <a:cs typeface="+mn-cs"/>
              </a:rPr>
              <a:t>No fissures or cracks.</a:t>
            </a:r>
          </a:p>
          <a:p>
            <a:pPr>
              <a:spcBef>
                <a:spcPts val="1200"/>
              </a:spcBef>
              <a:spcAft>
                <a:spcPts val="200"/>
              </a:spcAft>
              <a:buSzPct val="100000"/>
              <a:defRPr/>
            </a:pPr>
            <a:r>
              <a:rPr kumimoji="0" lang="en-US" altLang="en-US" sz="3200" b="0" i="0" u="none" strike="noStrike" kern="1200" cap="none" spc="0" normalizeH="0" baseline="0" noProof="0" dirty="0">
                <a:ln>
                  <a:noFill/>
                </a:ln>
                <a:effectLst/>
                <a:uLnTx/>
                <a:uFillTx/>
                <a:latin typeface="Nunito" panose="00000500000000000000" pitchFamily="2" charset="0"/>
                <a:cs typeface="+mn-cs"/>
              </a:rPr>
              <a:t>Not saturated.</a:t>
            </a:r>
          </a:p>
          <a:p>
            <a:pPr>
              <a:spcBef>
                <a:spcPts val="1200"/>
              </a:spcBef>
              <a:spcAft>
                <a:spcPts val="200"/>
              </a:spcAft>
              <a:buSzPct val="100000"/>
              <a:defRPr/>
            </a:pPr>
            <a:r>
              <a:rPr lang="en-US" sz="3200" dirty="0">
                <a:latin typeface="Nunito" panose="00000500000000000000" pitchFamily="2" charset="0"/>
              </a:rPr>
              <a:t>Unconfined Compressive Strength of &gt;1.5 tons per sq. ft.</a:t>
            </a:r>
          </a:p>
          <a:p>
            <a:pPr marR="0" lvl="0" algn="l" defTabSz="914400" rtl="0" eaLnBrk="1" fontAlgn="auto" latinLnBrk="0" hangingPunct="1">
              <a:lnSpc>
                <a:spcPct val="90000"/>
              </a:lnSpc>
              <a:spcBef>
                <a:spcPts val="1200"/>
              </a:spcBef>
              <a:spcAft>
                <a:spcPts val="200"/>
              </a:spcAft>
              <a:buSzPct val="100000"/>
              <a:tabLst/>
              <a:defRPr/>
            </a:pPr>
            <a:endParaRPr kumimoji="0" lang="en-US" altLang="en-US" sz="3200" b="0" i="0" u="none" strike="noStrike" kern="1200" cap="none" spc="0" normalizeH="0" baseline="0" noProof="0" dirty="0">
              <a:ln>
                <a:noFill/>
              </a:ln>
              <a:effectLst/>
              <a:uLnTx/>
              <a:uFillTx/>
              <a:latin typeface="Nunito" panose="00000500000000000000" pitchFamily="2" charset="0"/>
              <a:cs typeface="+mn-cs"/>
            </a:endParaRPr>
          </a:p>
          <a:p>
            <a:endParaRPr lang="en-US" dirty="0">
              <a:latin typeface="Nunito" panose="00000500000000000000" pitchFamily="2" charset="0"/>
            </a:endParaRPr>
          </a:p>
        </p:txBody>
      </p:sp>
      <p:sp>
        <p:nvSpPr>
          <p:cNvPr id="3" name="Text Placeholder 2">
            <a:extLst>
              <a:ext uri="{FF2B5EF4-FFF2-40B4-BE49-F238E27FC236}">
                <a16:creationId xmlns:a16="http://schemas.microsoft.com/office/drawing/2014/main" id="{E05E54E1-1D85-4373-AE9B-2C6171C2BC83}"/>
              </a:ext>
            </a:extLst>
          </p:cNvPr>
          <p:cNvSpPr>
            <a:spLocks noGrp="1"/>
          </p:cNvSpPr>
          <p:nvPr>
            <p:ph type="body" sz="quarter" idx="13"/>
          </p:nvPr>
        </p:nvSpPr>
        <p:spPr>
          <a:xfrm>
            <a:off x="370230" y="461115"/>
            <a:ext cx="9008487" cy="914400"/>
          </a:xfrm>
        </p:spPr>
        <p:txBody>
          <a:bodyPr/>
          <a:lstStyle/>
          <a:p>
            <a:r>
              <a:rPr lang="en-US" dirty="0"/>
              <a:t>Type A Soil</a:t>
            </a:r>
          </a:p>
        </p:txBody>
      </p:sp>
      <p:pic>
        <p:nvPicPr>
          <p:cNvPr id="6" name="Picture 5">
            <a:extLst>
              <a:ext uri="{FF2B5EF4-FFF2-40B4-BE49-F238E27FC236}">
                <a16:creationId xmlns:a16="http://schemas.microsoft.com/office/drawing/2014/main" id="{4769F1D6-0D81-401F-85DD-0A2347DD31A0}"/>
              </a:ext>
            </a:extLst>
          </p:cNvPr>
          <p:cNvPicPr>
            <a:picLocks noChangeAspect="1"/>
          </p:cNvPicPr>
          <p:nvPr/>
        </p:nvPicPr>
        <p:blipFill>
          <a:blip r:embed="rId3"/>
          <a:stretch>
            <a:fillRect/>
          </a:stretch>
        </p:blipFill>
        <p:spPr>
          <a:xfrm>
            <a:off x="8399476" y="1375515"/>
            <a:ext cx="3422293" cy="4563058"/>
          </a:xfrm>
          <a:prstGeom prst="rect">
            <a:avLst/>
          </a:prstGeom>
        </p:spPr>
      </p:pic>
      <p:pic>
        <p:nvPicPr>
          <p:cNvPr id="8" name="Picture 7">
            <a:extLst>
              <a:ext uri="{FF2B5EF4-FFF2-40B4-BE49-F238E27FC236}">
                <a16:creationId xmlns:a16="http://schemas.microsoft.com/office/drawing/2014/main" id="{F8CFAE13-AAD3-497C-AACA-0875EE59CAD2}"/>
              </a:ext>
            </a:extLst>
          </p:cNvPr>
          <p:cNvPicPr>
            <a:picLocks noChangeAspect="1"/>
          </p:cNvPicPr>
          <p:nvPr/>
        </p:nvPicPr>
        <p:blipFill>
          <a:blip r:embed="rId4"/>
          <a:stretch>
            <a:fillRect/>
          </a:stretch>
        </p:blipFill>
        <p:spPr>
          <a:xfrm>
            <a:off x="6299023" y="1375515"/>
            <a:ext cx="1796453" cy="2621850"/>
          </a:xfrm>
          <a:prstGeom prst="rect">
            <a:avLst/>
          </a:prstGeom>
        </p:spPr>
      </p:pic>
      <p:sp>
        <p:nvSpPr>
          <p:cNvPr id="7" name="Content Placeholder 3">
            <a:extLst>
              <a:ext uri="{FF2B5EF4-FFF2-40B4-BE49-F238E27FC236}">
                <a16:creationId xmlns:a16="http://schemas.microsoft.com/office/drawing/2014/main" id="{05000D4D-F8E6-4A2E-BF1D-E8E762D0C9F8}"/>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34129511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E12648D-6DF3-4E07-B14D-65B8226089C0}"/>
              </a:ext>
            </a:extLst>
          </p:cNvPr>
          <p:cNvSpPr>
            <a:spLocks noGrp="1"/>
          </p:cNvSpPr>
          <p:nvPr>
            <p:ph type="body" sz="quarter" idx="10"/>
          </p:nvPr>
        </p:nvSpPr>
        <p:spPr>
          <a:xfrm>
            <a:off x="418264" y="1871831"/>
            <a:ext cx="5269447" cy="3310665"/>
          </a:xfrm>
        </p:spPr>
        <p:txBody>
          <a:bodyPr>
            <a:noAutofit/>
          </a:bodyPr>
          <a:lstStyle/>
          <a:p>
            <a:pPr eaLnBrk="1" hangingPunct="1">
              <a:lnSpc>
                <a:spcPct val="75000"/>
              </a:lnSpc>
            </a:pPr>
            <a:r>
              <a:rPr lang="en-US" altLang="en-US" sz="2800" dirty="0"/>
              <a:t>Weak cohesive soils.</a:t>
            </a:r>
          </a:p>
          <a:p>
            <a:pPr eaLnBrk="1" hangingPunct="1">
              <a:lnSpc>
                <a:spcPct val="75000"/>
              </a:lnSpc>
            </a:pPr>
            <a:r>
              <a:rPr lang="en-US" altLang="en-US" sz="2800" dirty="0"/>
              <a:t>Medium stiff clays.</a:t>
            </a:r>
          </a:p>
          <a:p>
            <a:pPr eaLnBrk="1" hangingPunct="1">
              <a:lnSpc>
                <a:spcPct val="75000"/>
              </a:lnSpc>
            </a:pPr>
            <a:r>
              <a:rPr lang="en-US" altLang="en-US" sz="2800" dirty="0"/>
              <a:t>Fractured or unstable rock.</a:t>
            </a:r>
          </a:p>
          <a:p>
            <a:pPr eaLnBrk="1" hangingPunct="1">
              <a:lnSpc>
                <a:spcPct val="75000"/>
              </a:lnSpc>
            </a:pPr>
            <a:r>
              <a:rPr lang="en-US" altLang="en-US" sz="2800" dirty="0"/>
              <a:t>Clayey sands or clayey silt.</a:t>
            </a:r>
          </a:p>
          <a:p>
            <a:pPr eaLnBrk="1" hangingPunct="1">
              <a:lnSpc>
                <a:spcPct val="75000"/>
              </a:lnSpc>
            </a:pPr>
            <a:r>
              <a:rPr lang="en-US" altLang="en-US" sz="2800" dirty="0"/>
              <a:t>May have fissures or cracks.</a:t>
            </a:r>
          </a:p>
        </p:txBody>
      </p:sp>
      <p:sp>
        <p:nvSpPr>
          <p:cNvPr id="3" name="Text Placeholder 2">
            <a:extLst>
              <a:ext uri="{FF2B5EF4-FFF2-40B4-BE49-F238E27FC236}">
                <a16:creationId xmlns:a16="http://schemas.microsoft.com/office/drawing/2014/main" id="{4D6E3E39-ADA3-4587-9B06-8AA195AC7021}"/>
              </a:ext>
            </a:extLst>
          </p:cNvPr>
          <p:cNvSpPr>
            <a:spLocks noGrp="1"/>
          </p:cNvSpPr>
          <p:nvPr>
            <p:ph type="body" sz="quarter" idx="13"/>
          </p:nvPr>
        </p:nvSpPr>
        <p:spPr>
          <a:xfrm>
            <a:off x="418264" y="461115"/>
            <a:ext cx="8960453" cy="914400"/>
          </a:xfrm>
        </p:spPr>
        <p:txBody>
          <a:bodyPr/>
          <a:lstStyle/>
          <a:p>
            <a:r>
              <a:rPr lang="en-US" dirty="0"/>
              <a:t>Type B Soil</a:t>
            </a:r>
          </a:p>
        </p:txBody>
      </p:sp>
      <p:pic>
        <p:nvPicPr>
          <p:cNvPr id="6" name="Content Placeholder 5" descr="Graphical user interface, application&#10;&#10;Description automatically generated">
            <a:extLst>
              <a:ext uri="{FF2B5EF4-FFF2-40B4-BE49-F238E27FC236}">
                <a16:creationId xmlns:a16="http://schemas.microsoft.com/office/drawing/2014/main" id="{753F711B-9B01-49B9-8144-2D4F5B868F3F}"/>
              </a:ext>
            </a:extLst>
          </p:cNvPr>
          <p:cNvPicPr>
            <a:picLocks noGrp="1" noChangeAspect="1"/>
          </p:cNvPicPr>
          <p:nvPr>
            <p:ph sz="quarter" idx="14"/>
          </p:nvPr>
        </p:nvPicPr>
        <p:blipFill rotWithShape="1">
          <a:blip r:embed="rId3"/>
          <a:srcRect l="35075" t="14464" r="36702" b="16034"/>
          <a:stretch/>
        </p:blipFill>
        <p:spPr>
          <a:xfrm>
            <a:off x="5947587" y="1465837"/>
            <a:ext cx="1701209" cy="2870353"/>
          </a:xfrm>
        </p:spPr>
      </p:pic>
      <p:pic>
        <p:nvPicPr>
          <p:cNvPr id="8" name="Picture 7" descr="A picture containing outdoor, person, dirt, stone&#10;&#10;Description automatically generated">
            <a:extLst>
              <a:ext uri="{FF2B5EF4-FFF2-40B4-BE49-F238E27FC236}">
                <a16:creationId xmlns:a16="http://schemas.microsoft.com/office/drawing/2014/main" id="{4C33A431-FBF5-4E3B-9510-4559C5867640}"/>
              </a:ext>
            </a:extLst>
          </p:cNvPr>
          <p:cNvPicPr>
            <a:picLocks noChangeAspect="1"/>
          </p:cNvPicPr>
          <p:nvPr/>
        </p:nvPicPr>
        <p:blipFill rotWithShape="1">
          <a:blip r:embed="rId4"/>
          <a:srcRect r="30049"/>
          <a:stretch/>
        </p:blipFill>
        <p:spPr>
          <a:xfrm>
            <a:off x="7908672" y="1465837"/>
            <a:ext cx="3865064" cy="3926325"/>
          </a:xfrm>
          <a:prstGeom prst="rect">
            <a:avLst/>
          </a:prstGeom>
        </p:spPr>
      </p:pic>
      <p:sp>
        <p:nvSpPr>
          <p:cNvPr id="7" name="Content Placeholder 3">
            <a:extLst>
              <a:ext uri="{FF2B5EF4-FFF2-40B4-BE49-F238E27FC236}">
                <a16:creationId xmlns:a16="http://schemas.microsoft.com/office/drawing/2014/main" id="{347A2E4F-E93D-4C12-B080-244184B1BD80}"/>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3761628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E12648D-6DF3-4E07-B14D-65B8226089C0}"/>
              </a:ext>
            </a:extLst>
          </p:cNvPr>
          <p:cNvSpPr>
            <a:spLocks noGrp="1"/>
          </p:cNvSpPr>
          <p:nvPr>
            <p:ph type="body" sz="quarter" idx="10"/>
          </p:nvPr>
        </p:nvSpPr>
        <p:spPr>
          <a:xfrm>
            <a:off x="418264" y="1871831"/>
            <a:ext cx="5269447" cy="3310665"/>
          </a:xfrm>
        </p:spPr>
        <p:txBody>
          <a:bodyPr>
            <a:noAutofit/>
          </a:bodyPr>
          <a:lstStyle/>
          <a:p>
            <a:pPr eaLnBrk="1" hangingPunct="1">
              <a:lnSpc>
                <a:spcPct val="75000"/>
              </a:lnSpc>
            </a:pPr>
            <a:r>
              <a:rPr lang="en-US" altLang="en-US" sz="2800" dirty="0"/>
              <a:t>Not saturated.</a:t>
            </a:r>
          </a:p>
          <a:p>
            <a:r>
              <a:rPr lang="en-US" sz="2800" dirty="0"/>
              <a:t>Unconfined Compressive Strength of 0.5 – 1.5 tons per sq. ft.</a:t>
            </a:r>
          </a:p>
        </p:txBody>
      </p:sp>
      <p:sp>
        <p:nvSpPr>
          <p:cNvPr id="3" name="Text Placeholder 2">
            <a:extLst>
              <a:ext uri="{FF2B5EF4-FFF2-40B4-BE49-F238E27FC236}">
                <a16:creationId xmlns:a16="http://schemas.microsoft.com/office/drawing/2014/main" id="{4D6E3E39-ADA3-4587-9B06-8AA195AC7021}"/>
              </a:ext>
            </a:extLst>
          </p:cNvPr>
          <p:cNvSpPr>
            <a:spLocks noGrp="1"/>
          </p:cNvSpPr>
          <p:nvPr>
            <p:ph type="body" sz="quarter" idx="13"/>
          </p:nvPr>
        </p:nvSpPr>
        <p:spPr>
          <a:xfrm>
            <a:off x="418264" y="461115"/>
            <a:ext cx="8960453" cy="914400"/>
          </a:xfrm>
        </p:spPr>
        <p:txBody>
          <a:bodyPr/>
          <a:lstStyle/>
          <a:p>
            <a:r>
              <a:rPr lang="en-US" dirty="0"/>
              <a:t>Type B Soil</a:t>
            </a:r>
          </a:p>
        </p:txBody>
      </p:sp>
      <p:pic>
        <p:nvPicPr>
          <p:cNvPr id="6" name="Content Placeholder 5" descr="Graphical user interface, application&#10;&#10;Description automatically generated">
            <a:extLst>
              <a:ext uri="{FF2B5EF4-FFF2-40B4-BE49-F238E27FC236}">
                <a16:creationId xmlns:a16="http://schemas.microsoft.com/office/drawing/2014/main" id="{753F711B-9B01-49B9-8144-2D4F5B868F3F}"/>
              </a:ext>
            </a:extLst>
          </p:cNvPr>
          <p:cNvPicPr>
            <a:picLocks noGrp="1" noChangeAspect="1"/>
          </p:cNvPicPr>
          <p:nvPr>
            <p:ph sz="quarter" idx="14"/>
          </p:nvPr>
        </p:nvPicPr>
        <p:blipFill rotWithShape="1">
          <a:blip r:embed="rId3"/>
          <a:srcRect l="35075" t="14464" r="36702" b="16034"/>
          <a:stretch/>
        </p:blipFill>
        <p:spPr>
          <a:xfrm>
            <a:off x="5947587" y="1465837"/>
            <a:ext cx="1701209" cy="2870353"/>
          </a:xfrm>
        </p:spPr>
      </p:pic>
      <p:pic>
        <p:nvPicPr>
          <p:cNvPr id="8" name="Picture 7" descr="A picture containing outdoor, person, dirt, stone&#10;&#10;Description automatically generated">
            <a:extLst>
              <a:ext uri="{FF2B5EF4-FFF2-40B4-BE49-F238E27FC236}">
                <a16:creationId xmlns:a16="http://schemas.microsoft.com/office/drawing/2014/main" id="{4C33A431-FBF5-4E3B-9510-4559C5867640}"/>
              </a:ext>
            </a:extLst>
          </p:cNvPr>
          <p:cNvPicPr>
            <a:picLocks noChangeAspect="1"/>
          </p:cNvPicPr>
          <p:nvPr/>
        </p:nvPicPr>
        <p:blipFill rotWithShape="1">
          <a:blip r:embed="rId4"/>
          <a:srcRect r="30049"/>
          <a:stretch/>
        </p:blipFill>
        <p:spPr>
          <a:xfrm>
            <a:off x="7908672" y="1465837"/>
            <a:ext cx="3865064" cy="3926325"/>
          </a:xfrm>
          <a:prstGeom prst="rect">
            <a:avLst/>
          </a:prstGeom>
        </p:spPr>
      </p:pic>
      <p:sp>
        <p:nvSpPr>
          <p:cNvPr id="7" name="Content Placeholder 3">
            <a:extLst>
              <a:ext uri="{FF2B5EF4-FFF2-40B4-BE49-F238E27FC236}">
                <a16:creationId xmlns:a16="http://schemas.microsoft.com/office/drawing/2014/main" id="{347A2E4F-E93D-4C12-B080-244184B1BD80}"/>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3471328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81FE329-C906-4E46-BE18-7400BEA95A84}"/>
              </a:ext>
            </a:extLst>
          </p:cNvPr>
          <p:cNvSpPr>
            <a:spLocks noGrp="1"/>
          </p:cNvSpPr>
          <p:nvPr>
            <p:ph type="body" sz="quarter" idx="10"/>
          </p:nvPr>
        </p:nvSpPr>
        <p:spPr>
          <a:xfrm>
            <a:off x="409353" y="1871831"/>
            <a:ext cx="4943491" cy="3310665"/>
          </a:xfrm>
        </p:spPr>
        <p:txBody>
          <a:bodyPr>
            <a:normAutofit fontScale="85000" lnSpcReduction="10000"/>
          </a:bodyPr>
          <a:lstStyle/>
          <a:p>
            <a:pPr>
              <a:spcBef>
                <a:spcPts val="1200"/>
              </a:spcBef>
              <a:spcAft>
                <a:spcPts val="200"/>
              </a:spcAft>
              <a:buSzPct val="100000"/>
              <a:defRPr/>
            </a:pPr>
            <a:r>
              <a:rPr kumimoji="0" lang="en-US" altLang="en-US" sz="3000" b="0" i="0" u="none" strike="noStrike" kern="1200" cap="none" spc="0" normalizeH="0" baseline="0" noProof="0" dirty="0">
                <a:ln>
                  <a:noFill/>
                </a:ln>
                <a:effectLst/>
                <a:uLnTx/>
                <a:uFillTx/>
                <a:latin typeface="Nunito" panose="00000500000000000000" pitchFamily="2" charset="0"/>
                <a:cs typeface="+mn-cs"/>
              </a:rPr>
              <a:t>Cohesionless sands</a:t>
            </a:r>
          </a:p>
          <a:p>
            <a:pPr>
              <a:spcBef>
                <a:spcPts val="1200"/>
              </a:spcBef>
              <a:spcAft>
                <a:spcPts val="200"/>
              </a:spcAft>
              <a:buSzPct val="100000"/>
              <a:defRPr/>
            </a:pPr>
            <a:r>
              <a:rPr kumimoji="0" lang="en-US" altLang="en-US" sz="3000" b="0" i="0" u="none" strike="noStrike" kern="1200" cap="none" spc="0" normalizeH="0" baseline="0" noProof="0" dirty="0">
                <a:ln>
                  <a:noFill/>
                </a:ln>
                <a:effectLst/>
                <a:uLnTx/>
                <a:uFillTx/>
                <a:latin typeface="Nunito" panose="00000500000000000000" pitchFamily="2" charset="0"/>
                <a:cs typeface="+mn-cs"/>
              </a:rPr>
              <a:t>Cohesionless fills</a:t>
            </a:r>
          </a:p>
          <a:p>
            <a:pPr>
              <a:spcBef>
                <a:spcPts val="1200"/>
              </a:spcBef>
              <a:spcAft>
                <a:spcPts val="200"/>
              </a:spcAft>
              <a:buSzPct val="100000"/>
              <a:defRPr/>
            </a:pPr>
            <a:r>
              <a:rPr kumimoji="0" lang="en-US" altLang="en-US" sz="3000" b="0" i="0" u="none" strike="noStrike" kern="1200" cap="none" spc="0" normalizeH="0" baseline="0" noProof="0" dirty="0">
                <a:ln>
                  <a:noFill/>
                </a:ln>
                <a:effectLst/>
                <a:uLnTx/>
                <a:uFillTx/>
                <a:latin typeface="Nunito" panose="00000500000000000000" pitchFamily="2" charset="0"/>
                <a:cs typeface="+mn-cs"/>
              </a:rPr>
              <a:t>Gravel</a:t>
            </a:r>
          </a:p>
          <a:p>
            <a:pPr>
              <a:spcBef>
                <a:spcPts val="1200"/>
              </a:spcBef>
              <a:spcAft>
                <a:spcPts val="200"/>
              </a:spcAft>
              <a:buSzPct val="100000"/>
              <a:defRPr/>
            </a:pPr>
            <a:r>
              <a:rPr kumimoji="0" lang="en-US" altLang="en-US" sz="3000" b="0" i="0" u="none" strike="noStrike" kern="1200" cap="none" spc="0" normalizeH="0" baseline="0" noProof="0" dirty="0">
                <a:ln>
                  <a:noFill/>
                </a:ln>
                <a:effectLst/>
                <a:uLnTx/>
                <a:uFillTx/>
                <a:latin typeface="Nunito" panose="00000500000000000000" pitchFamily="2" charset="0"/>
                <a:cs typeface="+mn-cs"/>
              </a:rPr>
              <a:t>Silty granular soils</a:t>
            </a:r>
          </a:p>
          <a:p>
            <a:pPr>
              <a:spcBef>
                <a:spcPts val="1200"/>
              </a:spcBef>
              <a:spcAft>
                <a:spcPts val="200"/>
              </a:spcAft>
              <a:buSzPct val="100000"/>
              <a:defRPr/>
            </a:pPr>
            <a:r>
              <a:rPr kumimoji="0" lang="en-US" altLang="en-US" sz="3000" b="0" i="0" u="none" strike="noStrike" kern="1200" cap="none" spc="0" normalizeH="0" baseline="0" noProof="0" dirty="0">
                <a:ln>
                  <a:noFill/>
                </a:ln>
                <a:effectLst/>
                <a:uLnTx/>
                <a:uFillTx/>
                <a:latin typeface="Nunito" panose="00000500000000000000" pitchFamily="2" charset="0"/>
                <a:cs typeface="+mn-cs"/>
              </a:rPr>
              <a:t>May be saturated</a:t>
            </a:r>
          </a:p>
          <a:p>
            <a:pPr>
              <a:spcBef>
                <a:spcPts val="1200"/>
              </a:spcBef>
              <a:spcAft>
                <a:spcPts val="200"/>
              </a:spcAft>
              <a:buSzPct val="100000"/>
              <a:defRPr/>
            </a:pPr>
            <a:r>
              <a:rPr lang="en-US" sz="3000" dirty="0">
                <a:latin typeface="Nunito" panose="00000500000000000000" pitchFamily="2" charset="0"/>
              </a:rPr>
              <a:t>Unconfined Compressive Strength of &lt;.5 tons per sq. ft.</a:t>
            </a:r>
          </a:p>
          <a:p>
            <a:pPr marL="91440" marR="0" lvl="0" indent="-91440" algn="l" defTabSz="914400" rtl="0" eaLnBrk="1" fontAlgn="auto" latinLnBrk="0" hangingPunct="1">
              <a:lnSpc>
                <a:spcPct val="90000"/>
              </a:lnSpc>
              <a:spcBef>
                <a:spcPts val="1200"/>
              </a:spcBef>
              <a:spcAft>
                <a:spcPts val="200"/>
              </a:spcAft>
              <a:buSzPct val="100000"/>
              <a:buFont typeface="Calibri" panose="020F0502020204030204" pitchFamily="34" charset="0"/>
              <a:buChar char=" "/>
              <a:tabLst/>
              <a:defRPr/>
            </a:pPr>
            <a:endParaRPr lang="en-US" dirty="0">
              <a:latin typeface="Nunito" panose="00000500000000000000" pitchFamily="2" charset="0"/>
            </a:endParaRPr>
          </a:p>
        </p:txBody>
      </p:sp>
      <p:sp>
        <p:nvSpPr>
          <p:cNvPr id="3" name="Text Placeholder 2">
            <a:extLst>
              <a:ext uri="{FF2B5EF4-FFF2-40B4-BE49-F238E27FC236}">
                <a16:creationId xmlns:a16="http://schemas.microsoft.com/office/drawing/2014/main" id="{E7896AA1-B47C-4C57-A1C7-C59AFBE689EE}"/>
              </a:ext>
            </a:extLst>
          </p:cNvPr>
          <p:cNvSpPr>
            <a:spLocks noGrp="1"/>
          </p:cNvSpPr>
          <p:nvPr>
            <p:ph type="body" sz="quarter" idx="13"/>
          </p:nvPr>
        </p:nvSpPr>
        <p:spPr>
          <a:xfrm>
            <a:off x="409354" y="461115"/>
            <a:ext cx="8969364" cy="914400"/>
          </a:xfrm>
        </p:spPr>
        <p:txBody>
          <a:bodyPr/>
          <a:lstStyle/>
          <a:p>
            <a:r>
              <a:rPr lang="en-US" dirty="0"/>
              <a:t>Type C Soil</a:t>
            </a:r>
          </a:p>
        </p:txBody>
      </p:sp>
      <p:pic>
        <p:nvPicPr>
          <p:cNvPr id="14" name="Content Placeholder 13" descr="Graphical user interface, application&#10;&#10;Description automatically generated">
            <a:extLst>
              <a:ext uri="{FF2B5EF4-FFF2-40B4-BE49-F238E27FC236}">
                <a16:creationId xmlns:a16="http://schemas.microsoft.com/office/drawing/2014/main" id="{E24B0075-FB9E-4A5B-B3A9-09DBF76A5029}"/>
              </a:ext>
            </a:extLst>
          </p:cNvPr>
          <p:cNvPicPr>
            <a:picLocks noGrp="1" noChangeAspect="1"/>
          </p:cNvPicPr>
          <p:nvPr>
            <p:ph sz="quarter" idx="14"/>
          </p:nvPr>
        </p:nvPicPr>
        <p:blipFill rotWithShape="1">
          <a:blip r:embed="rId3"/>
          <a:srcRect l="7355" t="19002" r="66303" b="17430"/>
          <a:stretch/>
        </p:blipFill>
        <p:spPr>
          <a:xfrm>
            <a:off x="5603624" y="1274135"/>
            <a:ext cx="1594884" cy="2636874"/>
          </a:xfrm>
        </p:spPr>
      </p:pic>
      <p:pic>
        <p:nvPicPr>
          <p:cNvPr id="16" name="Picture 15" descr="A group of people walking down a dirt road&#10;&#10;Description automatically generated">
            <a:extLst>
              <a:ext uri="{FF2B5EF4-FFF2-40B4-BE49-F238E27FC236}">
                <a16:creationId xmlns:a16="http://schemas.microsoft.com/office/drawing/2014/main" id="{2E206E1C-BE14-4B74-BC83-8C13D950CE64}"/>
              </a:ext>
            </a:extLst>
          </p:cNvPr>
          <p:cNvPicPr>
            <a:picLocks noChangeAspect="1"/>
          </p:cNvPicPr>
          <p:nvPr/>
        </p:nvPicPr>
        <p:blipFill rotWithShape="1">
          <a:blip r:embed="rId4"/>
          <a:srcRect l="46686" b="23140"/>
          <a:stretch/>
        </p:blipFill>
        <p:spPr>
          <a:xfrm>
            <a:off x="7449288" y="1274135"/>
            <a:ext cx="4333358" cy="4685414"/>
          </a:xfrm>
          <a:prstGeom prst="rect">
            <a:avLst/>
          </a:prstGeom>
        </p:spPr>
      </p:pic>
      <p:sp>
        <p:nvSpPr>
          <p:cNvPr id="6" name="Content Placeholder 3">
            <a:extLst>
              <a:ext uri="{FF2B5EF4-FFF2-40B4-BE49-F238E27FC236}">
                <a16:creationId xmlns:a16="http://schemas.microsoft.com/office/drawing/2014/main" id="{DF17724C-CC82-4268-9A91-577AA28053D6}"/>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27196332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D4B2891-F7CF-41DD-B62F-C697EC75A47D}"/>
              </a:ext>
            </a:extLst>
          </p:cNvPr>
          <p:cNvSpPr>
            <a:spLocks noGrp="1"/>
          </p:cNvSpPr>
          <p:nvPr>
            <p:ph type="body" sz="quarter" idx="10"/>
          </p:nvPr>
        </p:nvSpPr>
        <p:spPr>
          <a:xfrm>
            <a:off x="377190" y="1871831"/>
            <a:ext cx="5890703" cy="3310665"/>
          </a:xfrm>
        </p:spPr>
        <p:txBody>
          <a:bodyPr/>
          <a:lstStyle/>
          <a:p>
            <a:r>
              <a:rPr lang="en-US" altLang="en-US" sz="2800" dirty="0"/>
              <a:t>Natural solid mineral (Rock)  matter that can be excavated with vertical sides and remain intact while exposed</a:t>
            </a:r>
          </a:p>
          <a:p>
            <a:endParaRPr lang="en-US" dirty="0"/>
          </a:p>
        </p:txBody>
      </p:sp>
      <p:sp>
        <p:nvSpPr>
          <p:cNvPr id="3" name="Text Placeholder 2">
            <a:extLst>
              <a:ext uri="{FF2B5EF4-FFF2-40B4-BE49-F238E27FC236}">
                <a16:creationId xmlns:a16="http://schemas.microsoft.com/office/drawing/2014/main" id="{7577311F-0214-4B60-A67E-DC64B9E6241B}"/>
              </a:ext>
            </a:extLst>
          </p:cNvPr>
          <p:cNvSpPr>
            <a:spLocks noGrp="1"/>
          </p:cNvSpPr>
          <p:nvPr>
            <p:ph type="body" sz="quarter" idx="13"/>
          </p:nvPr>
        </p:nvSpPr>
        <p:spPr>
          <a:xfrm>
            <a:off x="377190" y="461115"/>
            <a:ext cx="9001527" cy="914400"/>
          </a:xfrm>
        </p:spPr>
        <p:txBody>
          <a:bodyPr/>
          <a:lstStyle/>
          <a:p>
            <a:r>
              <a:rPr lang="en-US" dirty="0"/>
              <a:t>Stable Rock</a:t>
            </a:r>
          </a:p>
        </p:txBody>
      </p:sp>
      <p:pic>
        <p:nvPicPr>
          <p:cNvPr id="6" name="Content Placeholder 5" descr="A close up of a rock&#10;&#10;Description automatically generated">
            <a:extLst>
              <a:ext uri="{FF2B5EF4-FFF2-40B4-BE49-F238E27FC236}">
                <a16:creationId xmlns:a16="http://schemas.microsoft.com/office/drawing/2014/main" id="{ADD62142-06BC-4C70-B040-07DDC34FB7A1}"/>
              </a:ext>
            </a:extLst>
          </p:cNvPr>
          <p:cNvPicPr>
            <a:picLocks noGrp="1" noChangeAspect="1"/>
          </p:cNvPicPr>
          <p:nvPr>
            <p:ph sz="quarter" idx="14"/>
          </p:nvPr>
        </p:nvPicPr>
        <p:blipFill>
          <a:blip r:embed="rId2"/>
          <a:stretch>
            <a:fillRect/>
          </a:stretch>
        </p:blipFill>
        <p:spPr>
          <a:xfrm>
            <a:off x="6724566" y="1577684"/>
            <a:ext cx="5090244" cy="4377346"/>
          </a:xfrm>
        </p:spPr>
      </p:pic>
      <p:sp>
        <p:nvSpPr>
          <p:cNvPr id="5" name="Content Placeholder 3">
            <a:extLst>
              <a:ext uri="{FF2B5EF4-FFF2-40B4-BE49-F238E27FC236}">
                <a16:creationId xmlns:a16="http://schemas.microsoft.com/office/drawing/2014/main" id="{59F069FA-43BB-4BDB-AEA4-546A5F8F9861}"/>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34266779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65C377-63FA-4E5B-B3F9-804CD746A1A9}"/>
              </a:ext>
            </a:extLst>
          </p:cNvPr>
          <p:cNvSpPr>
            <a:spLocks noGrp="1"/>
          </p:cNvSpPr>
          <p:nvPr>
            <p:ph type="body" sz="quarter" idx="13"/>
          </p:nvPr>
        </p:nvSpPr>
        <p:spPr>
          <a:xfrm>
            <a:off x="377190" y="461115"/>
            <a:ext cx="9001527" cy="914400"/>
          </a:xfrm>
        </p:spPr>
        <p:txBody>
          <a:bodyPr/>
          <a:lstStyle/>
          <a:p>
            <a:r>
              <a:rPr lang="en-US" dirty="0"/>
              <a:t>OSHA Soil Test Video</a:t>
            </a:r>
          </a:p>
        </p:txBody>
      </p:sp>
      <p:pic>
        <p:nvPicPr>
          <p:cNvPr id="5" name="Picture 4">
            <a:extLst>
              <a:ext uri="{FF2B5EF4-FFF2-40B4-BE49-F238E27FC236}">
                <a16:creationId xmlns:a16="http://schemas.microsoft.com/office/drawing/2014/main" id="{2CC2C4E9-52A1-42B2-BE4F-52AE52A22077}"/>
              </a:ext>
            </a:extLst>
          </p:cNvPr>
          <p:cNvPicPr>
            <a:picLocks noChangeAspect="1"/>
          </p:cNvPicPr>
          <p:nvPr/>
        </p:nvPicPr>
        <p:blipFill>
          <a:blip r:embed="rId2"/>
          <a:stretch>
            <a:fillRect/>
          </a:stretch>
        </p:blipFill>
        <p:spPr>
          <a:xfrm>
            <a:off x="2548056" y="1579072"/>
            <a:ext cx="7095888" cy="4218518"/>
          </a:xfrm>
          <a:prstGeom prst="rect">
            <a:avLst/>
          </a:prstGeom>
        </p:spPr>
      </p:pic>
      <p:sp>
        <p:nvSpPr>
          <p:cNvPr id="6" name="Content Placeholder 3">
            <a:extLst>
              <a:ext uri="{FF2B5EF4-FFF2-40B4-BE49-F238E27FC236}">
                <a16:creationId xmlns:a16="http://schemas.microsoft.com/office/drawing/2014/main" id="{AB69010C-37E5-4043-B4A7-EC43243890BE}"/>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18400628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5FA7E7C-CD56-453D-AD65-2A124D294CD1}"/>
              </a:ext>
            </a:extLst>
          </p:cNvPr>
          <p:cNvSpPr>
            <a:spLocks noGrp="1"/>
          </p:cNvSpPr>
          <p:nvPr>
            <p:ph type="body" sz="quarter" idx="10"/>
          </p:nvPr>
        </p:nvSpPr>
        <p:spPr>
          <a:xfrm>
            <a:off x="388620" y="1669813"/>
            <a:ext cx="11430000" cy="4148057"/>
          </a:xfrm>
        </p:spPr>
        <p:txBody>
          <a:bodyPr>
            <a:normAutofit/>
          </a:bodyPr>
          <a:lstStyle/>
          <a:p>
            <a:pPr marL="0" indent="0">
              <a:buNone/>
            </a:pPr>
            <a:r>
              <a:rPr lang="en-US" sz="2800" b="1" dirty="0"/>
              <a:t>Manual analysis of soil samples is conducted to determine quantitative as well as qualitative properties of soil and to provide more information in order to classify soil properly.</a:t>
            </a:r>
          </a:p>
          <a:p>
            <a:r>
              <a:rPr lang="en-US" sz="2600" dirty="0"/>
              <a:t>Thumb Penetration Test</a:t>
            </a:r>
          </a:p>
          <a:p>
            <a:r>
              <a:rPr lang="en-US" sz="2600" dirty="0"/>
              <a:t>Penetrometer Test</a:t>
            </a:r>
          </a:p>
          <a:p>
            <a:r>
              <a:rPr lang="en-US" sz="2600" dirty="0"/>
              <a:t>Thread Plasticity Test</a:t>
            </a:r>
          </a:p>
          <a:p>
            <a:r>
              <a:rPr lang="en-US" sz="2600" dirty="0"/>
              <a:t>Ball Sample Test</a:t>
            </a:r>
          </a:p>
          <a:p>
            <a:r>
              <a:rPr lang="en-US" sz="2600" dirty="0"/>
              <a:t>Dry Sample Test</a:t>
            </a:r>
          </a:p>
          <a:p>
            <a:r>
              <a:rPr lang="en-US" sz="2600" dirty="0"/>
              <a:t>Water Sedimentation Test</a:t>
            </a:r>
          </a:p>
          <a:p>
            <a:endParaRPr lang="en-US" dirty="0"/>
          </a:p>
        </p:txBody>
      </p:sp>
      <p:sp>
        <p:nvSpPr>
          <p:cNvPr id="3" name="Text Placeholder 2">
            <a:extLst>
              <a:ext uri="{FF2B5EF4-FFF2-40B4-BE49-F238E27FC236}">
                <a16:creationId xmlns:a16="http://schemas.microsoft.com/office/drawing/2014/main" id="{D981ADD3-69CD-4D17-A9BE-1EC6473CA526}"/>
              </a:ext>
            </a:extLst>
          </p:cNvPr>
          <p:cNvSpPr>
            <a:spLocks noGrp="1"/>
          </p:cNvSpPr>
          <p:nvPr>
            <p:ph type="body" sz="quarter" idx="13"/>
          </p:nvPr>
        </p:nvSpPr>
        <p:spPr>
          <a:xfrm>
            <a:off x="388620" y="461115"/>
            <a:ext cx="8990097" cy="914400"/>
          </a:xfrm>
        </p:spPr>
        <p:txBody>
          <a:bodyPr/>
          <a:lstStyle/>
          <a:p>
            <a:r>
              <a:rPr lang="en-US" dirty="0"/>
              <a:t>Manual Tests</a:t>
            </a:r>
          </a:p>
        </p:txBody>
      </p:sp>
      <p:sp>
        <p:nvSpPr>
          <p:cNvPr id="5" name="Content Placeholder 3">
            <a:extLst>
              <a:ext uri="{FF2B5EF4-FFF2-40B4-BE49-F238E27FC236}">
                <a16:creationId xmlns:a16="http://schemas.microsoft.com/office/drawing/2014/main" id="{83FC7F08-DC7D-491B-9B96-95E26075F0F0}"/>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14501684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33178-BF92-4D34-8DAD-8BC42738590B}"/>
              </a:ext>
            </a:extLst>
          </p:cNvPr>
          <p:cNvSpPr>
            <a:spLocks noGrp="1"/>
          </p:cNvSpPr>
          <p:nvPr>
            <p:ph type="body" sz="quarter" idx="10"/>
          </p:nvPr>
        </p:nvSpPr>
        <p:spPr>
          <a:xfrm>
            <a:off x="388620" y="1871831"/>
            <a:ext cx="11418570" cy="3310665"/>
          </a:xfrm>
        </p:spPr>
        <p:txBody>
          <a:bodyPr>
            <a:normAutofit/>
          </a:bodyPr>
          <a:lstStyle/>
          <a:p>
            <a:r>
              <a:rPr lang="en-US" sz="2800" dirty="0"/>
              <a:t>This session describes a method of classifying soil and rock deposits based on site and environmental conditions, and on the structure and composition of the earth deposits.</a:t>
            </a:r>
          </a:p>
          <a:p>
            <a:r>
              <a:rPr lang="en-US" sz="2800" dirty="0"/>
              <a:t>Proper sloping or benching systems designed in accordance with the requirements.</a:t>
            </a:r>
          </a:p>
          <a:p>
            <a:r>
              <a:rPr lang="en-US" sz="2800" dirty="0"/>
              <a:t>Use of shoring systems including timber shoring, aluminum hydraulic shoring, sheet piling, or other engineered protection systems.</a:t>
            </a:r>
          </a:p>
        </p:txBody>
      </p:sp>
      <p:sp>
        <p:nvSpPr>
          <p:cNvPr id="3" name="Text Placeholder 2">
            <a:extLst>
              <a:ext uri="{FF2B5EF4-FFF2-40B4-BE49-F238E27FC236}">
                <a16:creationId xmlns:a16="http://schemas.microsoft.com/office/drawing/2014/main" id="{04C3EC2C-6C5B-4349-A80E-EB478A89152F}"/>
              </a:ext>
            </a:extLst>
          </p:cNvPr>
          <p:cNvSpPr>
            <a:spLocks noGrp="1"/>
          </p:cNvSpPr>
          <p:nvPr>
            <p:ph type="body" sz="quarter" idx="13"/>
          </p:nvPr>
        </p:nvSpPr>
        <p:spPr>
          <a:xfrm>
            <a:off x="388620" y="461115"/>
            <a:ext cx="8990097" cy="914400"/>
          </a:xfrm>
        </p:spPr>
        <p:txBody>
          <a:bodyPr/>
          <a:lstStyle/>
          <a:p>
            <a:r>
              <a:rPr lang="en-US" dirty="0"/>
              <a:t>Learning Objectives</a:t>
            </a:r>
          </a:p>
        </p:txBody>
      </p:sp>
      <p:sp>
        <p:nvSpPr>
          <p:cNvPr id="4"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668338" y="6505416"/>
            <a:ext cx="4333875" cy="246063"/>
          </a:xfrm>
        </p:spPr>
        <p:txBody>
          <a:bodyPr/>
          <a:lstStyle/>
          <a:p>
            <a:r>
              <a:rPr lang="en-US" dirty="0"/>
              <a:t>Soil Testing &amp; Classification</a:t>
            </a:r>
          </a:p>
        </p:txBody>
      </p:sp>
    </p:spTree>
    <p:extLst>
      <p:ext uri="{BB962C8B-B14F-4D97-AF65-F5344CB8AC3E}">
        <p14:creationId xmlns:p14="http://schemas.microsoft.com/office/powerpoint/2010/main" val="2116308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589305D-34F0-4E41-BC79-4E69FF62A366}"/>
              </a:ext>
            </a:extLst>
          </p:cNvPr>
          <p:cNvSpPr>
            <a:spLocks noGrp="1"/>
          </p:cNvSpPr>
          <p:nvPr>
            <p:ph type="body" sz="quarter" idx="13"/>
          </p:nvPr>
        </p:nvSpPr>
        <p:spPr>
          <a:xfrm>
            <a:off x="388620" y="461115"/>
            <a:ext cx="8990097" cy="914400"/>
          </a:xfrm>
        </p:spPr>
        <p:txBody>
          <a:bodyPr/>
          <a:lstStyle/>
          <a:p>
            <a:r>
              <a:rPr lang="en-US" dirty="0"/>
              <a:t>Thumb Penetration Test</a:t>
            </a:r>
          </a:p>
        </p:txBody>
      </p:sp>
      <p:sp>
        <p:nvSpPr>
          <p:cNvPr id="5" name="Rectangle 3">
            <a:extLst>
              <a:ext uri="{FF2B5EF4-FFF2-40B4-BE49-F238E27FC236}">
                <a16:creationId xmlns:a16="http://schemas.microsoft.com/office/drawing/2014/main" id="{5E805E65-443F-49EE-A15D-1279A9F95C37}"/>
              </a:ext>
            </a:extLst>
          </p:cNvPr>
          <p:cNvSpPr txBox="1">
            <a:spLocks noChangeArrowheads="1"/>
          </p:cNvSpPr>
          <p:nvPr/>
        </p:nvSpPr>
        <p:spPr>
          <a:xfrm>
            <a:off x="388620" y="1630325"/>
            <a:ext cx="5905855" cy="4114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None/>
            </a:pPr>
            <a:r>
              <a:rPr lang="en-US" altLang="en-US" dirty="0"/>
              <a:t>See how far you can penetrate your thumb into a large clump.</a:t>
            </a:r>
          </a:p>
          <a:p>
            <a:endParaRPr lang="en-US" altLang="en-US" dirty="0"/>
          </a:p>
          <a:p>
            <a:pPr>
              <a:buClr>
                <a:srgbClr val="FF0000"/>
              </a:buClr>
            </a:pPr>
            <a:r>
              <a:rPr lang="en-US" altLang="en-US" dirty="0"/>
              <a:t>Type “A” - ½ thumbnail </a:t>
            </a:r>
          </a:p>
          <a:p>
            <a:pPr>
              <a:buClr>
                <a:srgbClr val="FF0000"/>
              </a:buClr>
            </a:pPr>
            <a:r>
              <a:rPr lang="en-US" altLang="en-US" dirty="0"/>
              <a:t>Type “B” - Full thumbnail </a:t>
            </a:r>
          </a:p>
          <a:p>
            <a:pPr>
              <a:buClr>
                <a:srgbClr val="FF0000"/>
              </a:buClr>
            </a:pPr>
            <a:r>
              <a:rPr lang="en-US" altLang="en-US" dirty="0"/>
              <a:t>Type “C” – To knuckle</a:t>
            </a:r>
          </a:p>
        </p:txBody>
      </p:sp>
      <p:pic>
        <p:nvPicPr>
          <p:cNvPr id="7" name="Picture 6">
            <a:extLst>
              <a:ext uri="{FF2B5EF4-FFF2-40B4-BE49-F238E27FC236}">
                <a16:creationId xmlns:a16="http://schemas.microsoft.com/office/drawing/2014/main" id="{FACEB7D7-D701-441C-85FC-179F5F95A084}"/>
              </a:ext>
            </a:extLst>
          </p:cNvPr>
          <p:cNvPicPr>
            <a:picLocks noChangeAspect="1"/>
          </p:cNvPicPr>
          <p:nvPr/>
        </p:nvPicPr>
        <p:blipFill>
          <a:blip r:embed="rId3"/>
          <a:stretch>
            <a:fillRect/>
          </a:stretch>
        </p:blipFill>
        <p:spPr>
          <a:xfrm>
            <a:off x="6811740" y="1787963"/>
            <a:ext cx="4267570" cy="3462828"/>
          </a:xfrm>
          <a:prstGeom prst="rect">
            <a:avLst/>
          </a:prstGeom>
        </p:spPr>
      </p:pic>
      <p:sp>
        <p:nvSpPr>
          <p:cNvPr id="6" name="Content Placeholder 3">
            <a:extLst>
              <a:ext uri="{FF2B5EF4-FFF2-40B4-BE49-F238E27FC236}">
                <a16:creationId xmlns:a16="http://schemas.microsoft.com/office/drawing/2014/main" id="{12B22311-D4BA-48C5-9F75-72B02554035D}"/>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19279549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501CA4-1A82-4C45-91D7-3D29202478FD}"/>
              </a:ext>
            </a:extLst>
          </p:cNvPr>
          <p:cNvSpPr>
            <a:spLocks noGrp="1"/>
          </p:cNvSpPr>
          <p:nvPr>
            <p:ph type="body" sz="quarter" idx="13"/>
          </p:nvPr>
        </p:nvSpPr>
        <p:spPr>
          <a:xfrm>
            <a:off x="457200" y="461114"/>
            <a:ext cx="8867554" cy="968327"/>
          </a:xfrm>
        </p:spPr>
        <p:txBody>
          <a:bodyPr>
            <a:normAutofit fontScale="62500" lnSpcReduction="20000"/>
          </a:bodyPr>
          <a:lstStyle/>
          <a:p>
            <a:r>
              <a:rPr lang="en-US" sz="5700" dirty="0"/>
              <a:t>Pocket Penetrometer </a:t>
            </a:r>
          </a:p>
          <a:p>
            <a:r>
              <a:rPr lang="en-US" dirty="0"/>
              <a:t>(Cohesive Soils Only)</a:t>
            </a:r>
          </a:p>
        </p:txBody>
      </p:sp>
      <p:sp>
        <p:nvSpPr>
          <p:cNvPr id="5" name="Rectangle 3">
            <a:extLst>
              <a:ext uri="{FF2B5EF4-FFF2-40B4-BE49-F238E27FC236}">
                <a16:creationId xmlns:a16="http://schemas.microsoft.com/office/drawing/2014/main" id="{857B8B31-92EF-43F0-99F6-7B64543E21EA}"/>
              </a:ext>
            </a:extLst>
          </p:cNvPr>
          <p:cNvSpPr txBox="1">
            <a:spLocks noChangeArrowheads="1"/>
          </p:cNvSpPr>
          <p:nvPr/>
        </p:nvSpPr>
        <p:spPr>
          <a:xfrm>
            <a:off x="6286501" y="2101126"/>
            <a:ext cx="5448300" cy="945467"/>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kumimoji="0" lang="en-US" altLang="en-US" sz="2800" b="0" i="0" u="none" strike="noStrike" kern="1200" cap="none" spc="0" normalizeH="0" baseline="0" noProof="0" dirty="0">
                <a:ln>
                  <a:noFill/>
                </a:ln>
                <a:solidFill>
                  <a:srgbClr val="000000">
                    <a:lumMod val="75000"/>
                    <a:lumOff val="25000"/>
                  </a:srgbClr>
                </a:solidFill>
                <a:effectLst/>
                <a:uLnTx/>
                <a:uFillTx/>
                <a:latin typeface="Nunito" panose="00000500000000000000" pitchFamily="2" charset="0"/>
              </a:rPr>
              <a:t>Insert the penetrometer into the soil sample up to marker ring.</a:t>
            </a:r>
          </a:p>
        </p:txBody>
      </p:sp>
      <p:sp>
        <p:nvSpPr>
          <p:cNvPr id="6" name="Text Box 8">
            <a:extLst>
              <a:ext uri="{FF2B5EF4-FFF2-40B4-BE49-F238E27FC236}">
                <a16:creationId xmlns:a16="http://schemas.microsoft.com/office/drawing/2014/main" id="{19FA082E-EF84-4FA9-872A-96E880C4E866}"/>
              </a:ext>
            </a:extLst>
          </p:cNvPr>
          <p:cNvSpPr txBox="1">
            <a:spLocks noChangeArrowheads="1"/>
          </p:cNvSpPr>
          <p:nvPr/>
        </p:nvSpPr>
        <p:spPr bwMode="auto">
          <a:xfrm>
            <a:off x="457199" y="5031643"/>
            <a:ext cx="5166360" cy="1207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defTabSz="914400" eaLnBrk="1" fontAlgn="base" latinLnBrk="0" hangingPunct="1">
              <a:lnSpc>
                <a:spcPct val="85000"/>
              </a:lnSpc>
              <a:spcBef>
                <a:spcPct val="50000"/>
              </a:spcBef>
              <a:spcAft>
                <a:spcPct val="0"/>
              </a:spcAft>
              <a:buClr>
                <a:srgbClr val="E48312"/>
              </a:buClr>
              <a:buSzPct val="80000"/>
              <a:buFont typeface="Wingdings" panose="05000000000000000000" pitchFamily="2" charset="2"/>
              <a:buNone/>
              <a:tabLst/>
              <a:defRPr/>
            </a:pPr>
            <a:r>
              <a:rPr kumimoji="0" lang="en-US" altLang="en-US" sz="2800" i="0" u="none" strike="noStrike" kern="0" cap="none" spc="0" normalizeH="0" baseline="0" noProof="0" dirty="0">
                <a:ln>
                  <a:noFill/>
                </a:ln>
                <a:solidFill>
                  <a:srgbClr val="000000"/>
                </a:solidFill>
                <a:effectLst/>
                <a:uLnTx/>
                <a:uFillTx/>
                <a:latin typeface="Nunito" panose="00000500000000000000" pitchFamily="2" charset="0"/>
              </a:rPr>
              <a:t>Read the unconfined compressive strength at the bottom of the red slip ring.</a:t>
            </a:r>
          </a:p>
        </p:txBody>
      </p:sp>
      <p:pic>
        <p:nvPicPr>
          <p:cNvPr id="8" name="Picture 7">
            <a:extLst>
              <a:ext uri="{FF2B5EF4-FFF2-40B4-BE49-F238E27FC236}">
                <a16:creationId xmlns:a16="http://schemas.microsoft.com/office/drawing/2014/main" id="{4ECEB2B9-78F9-40AE-BC90-9A25CC992391}"/>
              </a:ext>
            </a:extLst>
          </p:cNvPr>
          <p:cNvPicPr>
            <a:picLocks noChangeAspect="1"/>
          </p:cNvPicPr>
          <p:nvPr/>
        </p:nvPicPr>
        <p:blipFill>
          <a:blip r:embed="rId3"/>
          <a:stretch>
            <a:fillRect/>
          </a:stretch>
        </p:blipFill>
        <p:spPr>
          <a:xfrm>
            <a:off x="457200" y="1532311"/>
            <a:ext cx="5166361" cy="3372895"/>
          </a:xfrm>
          <a:prstGeom prst="rect">
            <a:avLst/>
          </a:prstGeom>
        </p:spPr>
      </p:pic>
      <p:pic>
        <p:nvPicPr>
          <p:cNvPr id="10" name="Picture 9">
            <a:extLst>
              <a:ext uri="{FF2B5EF4-FFF2-40B4-BE49-F238E27FC236}">
                <a16:creationId xmlns:a16="http://schemas.microsoft.com/office/drawing/2014/main" id="{2386D712-ABAD-4BF0-92C4-BFF97DE5A3BD}"/>
              </a:ext>
            </a:extLst>
          </p:cNvPr>
          <p:cNvPicPr>
            <a:picLocks noChangeAspect="1"/>
          </p:cNvPicPr>
          <p:nvPr/>
        </p:nvPicPr>
        <p:blipFill>
          <a:blip r:embed="rId4"/>
          <a:stretch>
            <a:fillRect/>
          </a:stretch>
        </p:blipFill>
        <p:spPr>
          <a:xfrm>
            <a:off x="6330927" y="3046593"/>
            <a:ext cx="5403874" cy="3007586"/>
          </a:xfrm>
          <a:prstGeom prst="rect">
            <a:avLst/>
          </a:prstGeom>
        </p:spPr>
      </p:pic>
      <p:pic>
        <p:nvPicPr>
          <p:cNvPr id="12" name="Picture 11">
            <a:extLst>
              <a:ext uri="{FF2B5EF4-FFF2-40B4-BE49-F238E27FC236}">
                <a16:creationId xmlns:a16="http://schemas.microsoft.com/office/drawing/2014/main" id="{72132B49-23DD-447E-990D-638EB27F3CE1}"/>
              </a:ext>
            </a:extLst>
          </p:cNvPr>
          <p:cNvPicPr>
            <a:picLocks noChangeAspect="1"/>
          </p:cNvPicPr>
          <p:nvPr/>
        </p:nvPicPr>
        <p:blipFill>
          <a:blip r:embed="rId5"/>
          <a:stretch>
            <a:fillRect/>
          </a:stretch>
        </p:blipFill>
        <p:spPr>
          <a:xfrm>
            <a:off x="9554365" y="4519605"/>
            <a:ext cx="1261981" cy="1115665"/>
          </a:xfrm>
          <a:prstGeom prst="rect">
            <a:avLst/>
          </a:prstGeom>
        </p:spPr>
      </p:pic>
      <p:sp>
        <p:nvSpPr>
          <p:cNvPr id="9" name="Content Placeholder 3">
            <a:extLst>
              <a:ext uri="{FF2B5EF4-FFF2-40B4-BE49-F238E27FC236}">
                <a16:creationId xmlns:a16="http://schemas.microsoft.com/office/drawing/2014/main" id="{43CA99A1-B275-4A4D-B91F-7893035A9991}"/>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21163821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E4F076B-C652-4BD2-A105-B71616DF9F9F}"/>
              </a:ext>
            </a:extLst>
          </p:cNvPr>
          <p:cNvSpPr>
            <a:spLocks noGrp="1"/>
          </p:cNvSpPr>
          <p:nvPr>
            <p:ph type="body" sz="quarter" idx="13"/>
          </p:nvPr>
        </p:nvSpPr>
        <p:spPr>
          <a:xfrm>
            <a:off x="388620" y="461115"/>
            <a:ext cx="8990097" cy="914400"/>
          </a:xfrm>
        </p:spPr>
        <p:txBody>
          <a:bodyPr/>
          <a:lstStyle/>
          <a:p>
            <a:r>
              <a:rPr lang="en-US" dirty="0"/>
              <a:t>Plasticity Thread Test</a:t>
            </a:r>
          </a:p>
        </p:txBody>
      </p:sp>
      <p:pic>
        <p:nvPicPr>
          <p:cNvPr id="8" name="Content Placeholder 7" descr="A close up of a hand&#10;&#10;Description automatically generated">
            <a:extLst>
              <a:ext uri="{FF2B5EF4-FFF2-40B4-BE49-F238E27FC236}">
                <a16:creationId xmlns:a16="http://schemas.microsoft.com/office/drawing/2014/main" id="{1A1048D4-9809-4F2A-A9AB-F398C6E4D213}"/>
              </a:ext>
            </a:extLst>
          </p:cNvPr>
          <p:cNvPicPr>
            <a:picLocks noGrp="1" noChangeAspect="1"/>
          </p:cNvPicPr>
          <p:nvPr>
            <p:ph sz="quarter" idx="14"/>
          </p:nvPr>
        </p:nvPicPr>
        <p:blipFill>
          <a:blip r:embed="rId3"/>
          <a:stretch>
            <a:fillRect/>
          </a:stretch>
        </p:blipFill>
        <p:spPr>
          <a:xfrm>
            <a:off x="7698312" y="1680033"/>
            <a:ext cx="4105069" cy="3074847"/>
          </a:xfrm>
        </p:spPr>
      </p:pic>
      <p:sp>
        <p:nvSpPr>
          <p:cNvPr id="5" name="Rectangle 3">
            <a:extLst>
              <a:ext uri="{FF2B5EF4-FFF2-40B4-BE49-F238E27FC236}">
                <a16:creationId xmlns:a16="http://schemas.microsoft.com/office/drawing/2014/main" id="{194B8BE8-5DF5-4FE3-8166-120148157714}"/>
              </a:ext>
            </a:extLst>
          </p:cNvPr>
          <p:cNvSpPr txBox="1">
            <a:spLocks noChangeArrowheads="1"/>
          </p:cNvSpPr>
          <p:nvPr/>
        </p:nvSpPr>
        <p:spPr>
          <a:xfrm>
            <a:off x="388619" y="1680033"/>
            <a:ext cx="4457701" cy="411480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R="0" lvl="0" algn="l" defTabSz="914400" rtl="0" eaLnBrk="1" fontAlgn="auto" latinLnBrk="0" hangingPunct="1">
              <a:lnSpc>
                <a:spcPct val="90000"/>
              </a:lnSpc>
              <a:spcBef>
                <a:spcPts val="1200"/>
              </a:spcBef>
              <a:spcAft>
                <a:spcPts val="200"/>
              </a:spcAft>
              <a:buClr>
                <a:srgbClr val="FF0000"/>
              </a:buClr>
              <a:buSzPct val="100000"/>
              <a:buFont typeface="Arial" panose="020B0604020202020204" pitchFamily="34" charset="0"/>
              <a:buChar char="•"/>
              <a:tabLst/>
              <a:defRPr/>
            </a:pPr>
            <a:r>
              <a:rPr kumimoji="0" lang="en-US" altLang="en-US" sz="2800" b="0" i="0" u="none" strike="noStrike" kern="1200" cap="none" spc="0" normalizeH="0" baseline="0" noProof="0" dirty="0">
                <a:ln>
                  <a:noFill/>
                </a:ln>
                <a:solidFill>
                  <a:schemeClr val="tx1"/>
                </a:solidFill>
                <a:effectLst/>
                <a:uLnTx/>
                <a:uFillTx/>
                <a:latin typeface="Nunito" panose="00000500000000000000" pitchFamily="2" charset="0"/>
              </a:rPr>
              <a:t>Roll soil into a 1/8” diameter thread.</a:t>
            </a:r>
          </a:p>
          <a:p>
            <a:pPr marR="0" lvl="0" algn="l" defTabSz="914400" rtl="0" eaLnBrk="1" fontAlgn="auto" latinLnBrk="0" hangingPunct="1">
              <a:lnSpc>
                <a:spcPct val="90000"/>
              </a:lnSpc>
              <a:spcBef>
                <a:spcPts val="1200"/>
              </a:spcBef>
              <a:spcAft>
                <a:spcPts val="200"/>
              </a:spcAft>
              <a:buClr>
                <a:srgbClr val="FF0000"/>
              </a:buClr>
              <a:buSzPct val="100000"/>
              <a:buFont typeface="Arial" panose="020B0604020202020204" pitchFamily="34" charset="0"/>
              <a:buChar char="•"/>
              <a:tabLst/>
              <a:defRPr/>
            </a:pPr>
            <a:r>
              <a:rPr kumimoji="0" lang="en-US" altLang="en-US" sz="2800" b="0" i="0" u="none" strike="noStrike" kern="1200" cap="none" spc="0" normalizeH="0" baseline="0" noProof="0" dirty="0">
                <a:ln>
                  <a:noFill/>
                </a:ln>
                <a:solidFill>
                  <a:schemeClr val="tx1"/>
                </a:solidFill>
                <a:effectLst/>
                <a:uLnTx/>
                <a:uFillTx/>
                <a:latin typeface="Nunito" panose="00000500000000000000" pitchFamily="2" charset="0"/>
              </a:rPr>
              <a:t>Hold vertically from one end.</a:t>
            </a:r>
          </a:p>
          <a:p>
            <a:pPr marR="0" lvl="0" algn="l" defTabSz="914400" rtl="0" eaLnBrk="1" fontAlgn="auto" latinLnBrk="0" hangingPunct="1">
              <a:lnSpc>
                <a:spcPct val="90000"/>
              </a:lnSpc>
              <a:spcBef>
                <a:spcPts val="1200"/>
              </a:spcBef>
              <a:spcAft>
                <a:spcPts val="200"/>
              </a:spcAft>
              <a:buClr>
                <a:srgbClr val="FF0000"/>
              </a:buClr>
              <a:buSzPct val="100000"/>
              <a:buFont typeface="Arial" panose="020B0604020202020204" pitchFamily="34" charset="0"/>
              <a:buChar char="•"/>
              <a:tabLst/>
              <a:defRPr/>
            </a:pPr>
            <a:r>
              <a:rPr kumimoji="0" lang="en-US" altLang="en-US" sz="2800" b="0" i="0" u="none" strike="noStrike" kern="1200" cap="none" spc="0" normalizeH="0" baseline="0" noProof="0" dirty="0">
                <a:ln>
                  <a:noFill/>
                </a:ln>
                <a:solidFill>
                  <a:schemeClr val="tx1"/>
                </a:solidFill>
                <a:effectLst/>
                <a:uLnTx/>
                <a:uFillTx/>
                <a:latin typeface="Nunito" panose="00000500000000000000" pitchFamily="2" charset="0"/>
              </a:rPr>
              <a:t>If you can hold a thread of more than 2”, the soil is </a:t>
            </a:r>
            <a:r>
              <a:rPr kumimoji="0" lang="en-US" altLang="en-US" sz="2800" b="0" i="0" u="sng" strike="noStrike" kern="1200" cap="none" spc="0" normalizeH="0" baseline="0" noProof="0" dirty="0">
                <a:ln>
                  <a:noFill/>
                </a:ln>
                <a:solidFill>
                  <a:schemeClr val="tx1"/>
                </a:solidFill>
                <a:effectLst/>
                <a:uLnTx/>
                <a:uFillTx/>
                <a:latin typeface="Nunito" panose="00000500000000000000" pitchFamily="2" charset="0"/>
              </a:rPr>
              <a:t>cohesive.</a:t>
            </a:r>
          </a:p>
        </p:txBody>
      </p:sp>
      <p:pic>
        <p:nvPicPr>
          <p:cNvPr id="6" name="Picture 5">
            <a:extLst>
              <a:ext uri="{FF2B5EF4-FFF2-40B4-BE49-F238E27FC236}">
                <a16:creationId xmlns:a16="http://schemas.microsoft.com/office/drawing/2014/main" id="{58F0FB2C-4681-420E-A84E-3F6241F0C3D0}"/>
              </a:ext>
            </a:extLst>
          </p:cNvPr>
          <p:cNvPicPr>
            <a:picLocks noChangeAspect="1"/>
          </p:cNvPicPr>
          <p:nvPr/>
        </p:nvPicPr>
        <p:blipFill>
          <a:blip r:embed="rId4"/>
          <a:stretch>
            <a:fillRect/>
          </a:stretch>
        </p:blipFill>
        <p:spPr>
          <a:xfrm>
            <a:off x="4846320" y="3282092"/>
            <a:ext cx="2638435" cy="2868033"/>
          </a:xfrm>
          <a:prstGeom prst="rect">
            <a:avLst/>
          </a:prstGeom>
        </p:spPr>
      </p:pic>
      <p:sp>
        <p:nvSpPr>
          <p:cNvPr id="7" name="Content Placeholder 3">
            <a:extLst>
              <a:ext uri="{FF2B5EF4-FFF2-40B4-BE49-F238E27FC236}">
                <a16:creationId xmlns:a16="http://schemas.microsoft.com/office/drawing/2014/main" id="{165CD086-27E9-45F8-8033-CC12D4335999}"/>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35287150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2B735E3-C816-49D4-BE53-655D743F9EF7}"/>
              </a:ext>
            </a:extLst>
          </p:cNvPr>
          <p:cNvSpPr>
            <a:spLocks noGrp="1"/>
          </p:cNvSpPr>
          <p:nvPr>
            <p:ph type="body" sz="quarter" idx="13"/>
          </p:nvPr>
        </p:nvSpPr>
        <p:spPr>
          <a:xfrm>
            <a:off x="377190" y="461115"/>
            <a:ext cx="9001527" cy="914400"/>
          </a:xfrm>
        </p:spPr>
        <p:txBody>
          <a:bodyPr/>
          <a:lstStyle/>
          <a:p>
            <a:r>
              <a:rPr lang="en-US" dirty="0"/>
              <a:t>Ball Sample Test</a:t>
            </a:r>
          </a:p>
        </p:txBody>
      </p:sp>
      <p:pic>
        <p:nvPicPr>
          <p:cNvPr id="8" name="Content Placeholder 7" descr="A picture containing grass, outdoor, person, holding&#10;&#10;Description automatically generated">
            <a:extLst>
              <a:ext uri="{FF2B5EF4-FFF2-40B4-BE49-F238E27FC236}">
                <a16:creationId xmlns:a16="http://schemas.microsoft.com/office/drawing/2014/main" id="{90C08C60-7795-48E6-9A5C-FE4B981AEF43}"/>
              </a:ext>
            </a:extLst>
          </p:cNvPr>
          <p:cNvPicPr>
            <a:picLocks noGrp="1" noChangeAspect="1"/>
          </p:cNvPicPr>
          <p:nvPr>
            <p:ph sz="quarter" idx="14"/>
          </p:nvPr>
        </p:nvPicPr>
        <p:blipFill>
          <a:blip r:embed="rId2"/>
          <a:stretch>
            <a:fillRect/>
          </a:stretch>
        </p:blipFill>
        <p:spPr>
          <a:xfrm>
            <a:off x="7901973" y="1375515"/>
            <a:ext cx="4081072" cy="2722046"/>
          </a:xfrm>
        </p:spPr>
      </p:pic>
      <p:sp>
        <p:nvSpPr>
          <p:cNvPr id="5" name="Rectangle 3">
            <a:extLst>
              <a:ext uri="{FF2B5EF4-FFF2-40B4-BE49-F238E27FC236}">
                <a16:creationId xmlns:a16="http://schemas.microsoft.com/office/drawing/2014/main" id="{FB64942E-126C-4277-A837-D79FA768CB4D}"/>
              </a:ext>
            </a:extLst>
          </p:cNvPr>
          <p:cNvSpPr txBox="1">
            <a:spLocks noChangeArrowheads="1"/>
          </p:cNvSpPr>
          <p:nvPr/>
        </p:nvSpPr>
        <p:spPr>
          <a:xfrm>
            <a:off x="377191" y="1808791"/>
            <a:ext cx="5006428" cy="411480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buClr>
                <a:srgbClr val="FF0000"/>
              </a:buClr>
              <a:buFont typeface="Arial" panose="020B0604020202020204" pitchFamily="34" charset="0"/>
              <a:buChar char="•"/>
              <a:defRPr/>
            </a:pPr>
            <a:r>
              <a:rPr kumimoji="0" lang="en-US" altLang="en-US" sz="2800" b="0" i="0" u="none" strike="noStrike" kern="1200" cap="none" spc="0" normalizeH="0" baseline="0" noProof="0" dirty="0">
                <a:ln>
                  <a:noFill/>
                </a:ln>
                <a:solidFill>
                  <a:schemeClr val="tx1"/>
                </a:solidFill>
                <a:effectLst/>
                <a:uLnTx/>
                <a:uFillTx/>
                <a:latin typeface="Nunito" panose="00000500000000000000" pitchFamily="2" charset="0"/>
              </a:rPr>
              <a:t>Roll a wet sample of soil into a ball.</a:t>
            </a:r>
          </a:p>
          <a:p>
            <a:pPr>
              <a:buClr>
                <a:srgbClr val="FF0000"/>
              </a:buClr>
              <a:buFont typeface="Arial" panose="020B0604020202020204" pitchFamily="34" charset="0"/>
              <a:buChar char="•"/>
              <a:defRPr/>
            </a:pPr>
            <a:r>
              <a:rPr kumimoji="0" lang="en-US" altLang="en-US" sz="2800" b="0" i="0" u="none" strike="noStrike" kern="1200" cap="none" spc="0" normalizeH="0" baseline="0" noProof="0" dirty="0">
                <a:ln>
                  <a:noFill/>
                </a:ln>
                <a:solidFill>
                  <a:schemeClr val="tx1"/>
                </a:solidFill>
                <a:effectLst/>
                <a:uLnTx/>
                <a:uFillTx/>
                <a:latin typeface="Nunito" panose="00000500000000000000" pitchFamily="2" charset="0"/>
              </a:rPr>
              <a:t>If the ball is firm and stable the soil is </a:t>
            </a:r>
            <a:r>
              <a:rPr kumimoji="0" lang="en-US" altLang="en-US" sz="2800" b="0" i="0" u="sng" strike="noStrike" kern="1200" cap="none" spc="0" normalizeH="0" baseline="0" noProof="0" dirty="0">
                <a:ln>
                  <a:noFill/>
                </a:ln>
                <a:solidFill>
                  <a:schemeClr val="tx1"/>
                </a:solidFill>
                <a:effectLst/>
                <a:uLnTx/>
                <a:uFillTx/>
                <a:latin typeface="Nunito" panose="00000500000000000000" pitchFamily="2" charset="0"/>
              </a:rPr>
              <a:t>cohesive.</a:t>
            </a:r>
          </a:p>
          <a:p>
            <a:pPr>
              <a:buClr>
                <a:srgbClr val="FF0000"/>
              </a:buClr>
              <a:buFont typeface="Arial" panose="020B0604020202020204" pitchFamily="34" charset="0"/>
              <a:buChar char="•"/>
              <a:defRPr/>
            </a:pPr>
            <a:r>
              <a:rPr kumimoji="0" lang="en-US" altLang="en-US" sz="2800" b="0" i="0" u="none" strike="noStrike" kern="1200" cap="none" spc="0" normalizeH="0" baseline="0" noProof="0" dirty="0">
                <a:ln>
                  <a:noFill/>
                </a:ln>
                <a:solidFill>
                  <a:schemeClr val="tx1"/>
                </a:solidFill>
                <a:effectLst/>
                <a:uLnTx/>
                <a:uFillTx/>
                <a:latin typeface="Nunito" panose="00000500000000000000" pitchFamily="2" charset="0"/>
              </a:rPr>
              <a:t>If the ball falls apart with handling, the soil is </a:t>
            </a:r>
            <a:r>
              <a:rPr kumimoji="0" lang="en-US" altLang="en-US" sz="2800" b="0" i="0" u="sng" strike="noStrike" kern="1200" cap="none" spc="0" normalizeH="0" baseline="0" noProof="0" dirty="0">
                <a:ln>
                  <a:noFill/>
                </a:ln>
                <a:solidFill>
                  <a:schemeClr val="tx1"/>
                </a:solidFill>
                <a:effectLst/>
                <a:uLnTx/>
                <a:uFillTx/>
                <a:latin typeface="Nunito" panose="00000500000000000000" pitchFamily="2" charset="0"/>
              </a:rPr>
              <a:t>granular.</a:t>
            </a:r>
          </a:p>
        </p:txBody>
      </p:sp>
      <p:pic>
        <p:nvPicPr>
          <p:cNvPr id="6" name="Picture 5">
            <a:extLst>
              <a:ext uri="{FF2B5EF4-FFF2-40B4-BE49-F238E27FC236}">
                <a16:creationId xmlns:a16="http://schemas.microsoft.com/office/drawing/2014/main" id="{ACB52BB5-86EF-49CC-B01B-3C915F73C3E3}"/>
              </a:ext>
            </a:extLst>
          </p:cNvPr>
          <p:cNvPicPr>
            <a:picLocks noChangeAspect="1"/>
          </p:cNvPicPr>
          <p:nvPr/>
        </p:nvPicPr>
        <p:blipFill>
          <a:blip r:embed="rId3"/>
          <a:stretch>
            <a:fillRect/>
          </a:stretch>
        </p:blipFill>
        <p:spPr>
          <a:xfrm>
            <a:off x="5173292" y="4100938"/>
            <a:ext cx="2728681" cy="2113566"/>
          </a:xfrm>
          <a:prstGeom prst="rect">
            <a:avLst/>
          </a:prstGeom>
        </p:spPr>
      </p:pic>
      <p:sp>
        <p:nvSpPr>
          <p:cNvPr id="7" name="Content Placeholder 3">
            <a:extLst>
              <a:ext uri="{FF2B5EF4-FFF2-40B4-BE49-F238E27FC236}">
                <a16:creationId xmlns:a16="http://schemas.microsoft.com/office/drawing/2014/main" id="{99751B64-B48E-4835-98D6-CA4F5A5A05E9}"/>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30295849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8B56C44-5EC7-449F-BE8C-63E631F69D4A}"/>
              </a:ext>
            </a:extLst>
          </p:cNvPr>
          <p:cNvSpPr>
            <a:spLocks noGrp="1"/>
          </p:cNvSpPr>
          <p:nvPr>
            <p:ph type="body" sz="quarter" idx="13"/>
          </p:nvPr>
        </p:nvSpPr>
        <p:spPr>
          <a:xfrm>
            <a:off x="320306" y="461115"/>
            <a:ext cx="9058411" cy="914400"/>
          </a:xfrm>
        </p:spPr>
        <p:txBody>
          <a:bodyPr/>
          <a:lstStyle/>
          <a:p>
            <a:r>
              <a:rPr lang="en-US" dirty="0"/>
              <a:t>Dry Sample Test</a:t>
            </a:r>
          </a:p>
        </p:txBody>
      </p:sp>
      <p:sp>
        <p:nvSpPr>
          <p:cNvPr id="6" name="TextBox 5">
            <a:extLst>
              <a:ext uri="{FF2B5EF4-FFF2-40B4-BE49-F238E27FC236}">
                <a16:creationId xmlns:a16="http://schemas.microsoft.com/office/drawing/2014/main" id="{0B056EFD-F3F9-466B-B83D-8B94D9439F4F}"/>
              </a:ext>
            </a:extLst>
          </p:cNvPr>
          <p:cNvSpPr txBox="1"/>
          <p:nvPr/>
        </p:nvSpPr>
        <p:spPr>
          <a:xfrm>
            <a:off x="320306" y="1846003"/>
            <a:ext cx="5775694" cy="3165995"/>
          </a:xfrm>
          <a:prstGeom prst="rect">
            <a:avLst/>
          </a:prstGeom>
          <a:noFill/>
        </p:spPr>
        <p:txBody>
          <a:bodyPr wrap="square">
            <a:spAutoFit/>
          </a:bodyPr>
          <a:lstStyle/>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kumimoji="0" lang="en-US" altLang="en-US" sz="2800" b="0" i="0" u="sng" strike="noStrike" kern="1200" cap="none" spc="0" normalizeH="0" baseline="0" noProof="0" dirty="0">
                <a:ln>
                  <a:noFill/>
                </a:ln>
                <a:effectLst/>
                <a:uLnTx/>
                <a:uFillTx/>
                <a:latin typeface="Calibri" panose="020F0502020204030204"/>
                <a:ea typeface="+mn-ea"/>
                <a:cs typeface="+mn-cs"/>
              </a:rPr>
              <a:t>Strong Cohesive</a:t>
            </a:r>
            <a:r>
              <a:rPr kumimoji="0" lang="en-US" altLang="en-US" sz="2800" b="0" i="0" u="none" strike="noStrike" kern="1200" cap="none" spc="0" normalizeH="0" baseline="0" noProof="0" dirty="0">
                <a:ln>
                  <a:noFill/>
                </a:ln>
                <a:effectLst/>
                <a:uLnTx/>
                <a:uFillTx/>
                <a:latin typeface="Calibri" panose="020F0502020204030204"/>
                <a:ea typeface="+mn-ea"/>
                <a:cs typeface="+mn-cs"/>
              </a:rPr>
              <a:t> - A large dry sample breaks up only with force.</a:t>
            </a: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kumimoji="0" lang="en-US" altLang="en-US" sz="2800" b="0" i="0" u="sng" strike="noStrike" kern="1200" cap="none" spc="0" normalizeH="0" baseline="0" noProof="0" dirty="0">
                <a:ln>
                  <a:noFill/>
                </a:ln>
                <a:effectLst/>
                <a:uLnTx/>
                <a:uFillTx/>
                <a:latin typeface="Calibri" panose="020F0502020204030204"/>
                <a:ea typeface="+mn-ea"/>
                <a:cs typeface="+mn-cs"/>
              </a:rPr>
              <a:t>Weak Cohesive</a:t>
            </a:r>
            <a:r>
              <a:rPr kumimoji="0" lang="en-US" altLang="en-US" sz="2800" b="0" i="0" u="none" strike="noStrike" kern="1200" cap="none" spc="0" normalizeH="0" baseline="0" noProof="0" dirty="0">
                <a:ln>
                  <a:noFill/>
                </a:ln>
                <a:effectLst/>
                <a:uLnTx/>
                <a:uFillTx/>
                <a:latin typeface="Calibri" panose="020F0502020204030204"/>
                <a:ea typeface="+mn-ea"/>
                <a:cs typeface="+mn-cs"/>
              </a:rPr>
              <a:t> - A large sample breaks easily into smaller clumps you cannot crush.</a:t>
            </a:r>
          </a:p>
          <a:p>
            <a:pPr marL="91440" marR="0" lvl="0" indent="-91440" algn="l" defTabSz="914400" rtl="0" eaLnBrk="1" fontAlgn="auto" latinLnBrk="0" hangingPunct="1">
              <a:lnSpc>
                <a:spcPct val="90000"/>
              </a:lnSpc>
              <a:spcBef>
                <a:spcPts val="1200"/>
              </a:spcBef>
              <a:spcAft>
                <a:spcPts val="200"/>
              </a:spcAft>
              <a:buClr>
                <a:srgbClr val="E48312"/>
              </a:buClr>
              <a:buSzPct val="100000"/>
              <a:buFont typeface="Calibri" panose="020F0502020204030204" pitchFamily="34" charset="0"/>
              <a:buChar char=" "/>
              <a:tabLst/>
              <a:defRPr/>
            </a:pPr>
            <a:r>
              <a:rPr kumimoji="0" lang="en-US" altLang="en-US" sz="2800" b="0" i="0" u="sng" strike="noStrike" kern="1200" cap="none" spc="0" normalizeH="0" baseline="0" noProof="0" dirty="0">
                <a:ln>
                  <a:noFill/>
                </a:ln>
                <a:effectLst/>
                <a:uLnTx/>
                <a:uFillTx/>
                <a:latin typeface="Calibri" panose="020F0502020204030204"/>
                <a:ea typeface="+mn-ea"/>
                <a:cs typeface="+mn-cs"/>
              </a:rPr>
              <a:t>Granular</a:t>
            </a:r>
            <a:r>
              <a:rPr kumimoji="0" lang="en-US" altLang="en-US" sz="2800" b="0" i="0" u="none" strike="noStrike" kern="1200" cap="none" spc="0" normalizeH="0" baseline="0" noProof="0" dirty="0">
                <a:ln>
                  <a:noFill/>
                </a:ln>
                <a:effectLst/>
                <a:uLnTx/>
                <a:uFillTx/>
                <a:latin typeface="Calibri" panose="020F0502020204030204"/>
                <a:ea typeface="+mn-ea"/>
                <a:cs typeface="+mn-cs"/>
              </a:rPr>
              <a:t> - Clumps crush easily into particles.</a:t>
            </a:r>
          </a:p>
        </p:txBody>
      </p:sp>
      <p:pic>
        <p:nvPicPr>
          <p:cNvPr id="5" name="Picture 4">
            <a:extLst>
              <a:ext uri="{FF2B5EF4-FFF2-40B4-BE49-F238E27FC236}">
                <a16:creationId xmlns:a16="http://schemas.microsoft.com/office/drawing/2014/main" id="{8B69169B-A9F2-4AE7-BE20-A67EE2BF43E6}"/>
              </a:ext>
            </a:extLst>
          </p:cNvPr>
          <p:cNvPicPr>
            <a:picLocks noChangeAspect="1"/>
          </p:cNvPicPr>
          <p:nvPr/>
        </p:nvPicPr>
        <p:blipFill>
          <a:blip r:embed="rId3"/>
          <a:stretch>
            <a:fillRect/>
          </a:stretch>
        </p:blipFill>
        <p:spPr>
          <a:xfrm>
            <a:off x="9144914" y="1934063"/>
            <a:ext cx="2726780" cy="3233467"/>
          </a:xfrm>
          <a:prstGeom prst="rect">
            <a:avLst/>
          </a:prstGeom>
        </p:spPr>
      </p:pic>
      <p:pic>
        <p:nvPicPr>
          <p:cNvPr id="8" name="Picture 7">
            <a:extLst>
              <a:ext uri="{FF2B5EF4-FFF2-40B4-BE49-F238E27FC236}">
                <a16:creationId xmlns:a16="http://schemas.microsoft.com/office/drawing/2014/main" id="{9743ED85-2B95-476E-9C7A-FAA3BEC6A726}"/>
              </a:ext>
            </a:extLst>
          </p:cNvPr>
          <p:cNvPicPr>
            <a:picLocks noChangeAspect="1"/>
          </p:cNvPicPr>
          <p:nvPr/>
        </p:nvPicPr>
        <p:blipFill>
          <a:blip r:embed="rId4"/>
          <a:stretch>
            <a:fillRect/>
          </a:stretch>
        </p:blipFill>
        <p:spPr>
          <a:xfrm>
            <a:off x="6096000" y="1934062"/>
            <a:ext cx="2714517" cy="3233468"/>
          </a:xfrm>
          <a:prstGeom prst="rect">
            <a:avLst/>
          </a:prstGeom>
        </p:spPr>
      </p:pic>
      <p:sp>
        <p:nvSpPr>
          <p:cNvPr id="7" name="Content Placeholder 3">
            <a:extLst>
              <a:ext uri="{FF2B5EF4-FFF2-40B4-BE49-F238E27FC236}">
                <a16:creationId xmlns:a16="http://schemas.microsoft.com/office/drawing/2014/main" id="{4840068F-22FB-40CD-8D09-A7A813A3F91A}"/>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19533259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6E44D2-0BEB-4B27-8D0F-05B44A68779B}"/>
              </a:ext>
            </a:extLst>
          </p:cNvPr>
          <p:cNvSpPr>
            <a:spLocks noGrp="1"/>
          </p:cNvSpPr>
          <p:nvPr>
            <p:ph type="body" sz="quarter" idx="10"/>
          </p:nvPr>
        </p:nvSpPr>
        <p:spPr>
          <a:xfrm>
            <a:off x="388619" y="1834617"/>
            <a:ext cx="7018021" cy="3784868"/>
          </a:xfrm>
        </p:spPr>
        <p:txBody>
          <a:bodyPr>
            <a:normAutofit lnSpcReduction="10000"/>
          </a:bodyPr>
          <a:lstStyle/>
          <a:p>
            <a:r>
              <a:rPr lang="en-US" sz="3000" dirty="0"/>
              <a:t>Remove all rocks or large particles.</a:t>
            </a:r>
          </a:p>
          <a:p>
            <a:r>
              <a:rPr lang="en-US" sz="3000" dirty="0"/>
              <a:t>Place soil on a glass jar full of water.</a:t>
            </a:r>
          </a:p>
          <a:p>
            <a:r>
              <a:rPr lang="en-US" sz="3000" dirty="0"/>
              <a:t>Shake until all particles are suspended.</a:t>
            </a:r>
          </a:p>
          <a:p>
            <a:r>
              <a:rPr lang="en-US" sz="3000" dirty="0"/>
              <a:t>Silt will settle in about 60 seconds.</a:t>
            </a:r>
          </a:p>
          <a:p>
            <a:r>
              <a:rPr lang="en-US" sz="3000" dirty="0"/>
              <a:t>Clay may take an hour.</a:t>
            </a:r>
          </a:p>
          <a:p>
            <a:r>
              <a:rPr lang="en-US" sz="3000" dirty="0"/>
              <a:t>Estimate percentage of Clay, Silt and Sand</a:t>
            </a:r>
          </a:p>
          <a:p>
            <a:pPr marL="0" indent="0">
              <a:buNone/>
            </a:pPr>
            <a:endParaRPr lang="en-US" dirty="0"/>
          </a:p>
        </p:txBody>
      </p:sp>
      <p:sp>
        <p:nvSpPr>
          <p:cNvPr id="3" name="Text Placeholder 2">
            <a:extLst>
              <a:ext uri="{FF2B5EF4-FFF2-40B4-BE49-F238E27FC236}">
                <a16:creationId xmlns:a16="http://schemas.microsoft.com/office/drawing/2014/main" id="{3A58BE9F-07B3-4133-BA15-1040A26A1918}"/>
              </a:ext>
            </a:extLst>
          </p:cNvPr>
          <p:cNvSpPr>
            <a:spLocks noGrp="1"/>
          </p:cNvSpPr>
          <p:nvPr>
            <p:ph type="body" sz="quarter" idx="13"/>
          </p:nvPr>
        </p:nvSpPr>
        <p:spPr>
          <a:xfrm>
            <a:off x="388620" y="461115"/>
            <a:ext cx="8990097" cy="914400"/>
          </a:xfrm>
        </p:spPr>
        <p:txBody>
          <a:bodyPr/>
          <a:lstStyle/>
          <a:p>
            <a:r>
              <a:rPr lang="en-US" dirty="0"/>
              <a:t>Water Sedimentation Test</a:t>
            </a:r>
          </a:p>
        </p:txBody>
      </p:sp>
      <p:pic>
        <p:nvPicPr>
          <p:cNvPr id="12" name="Picture 11">
            <a:extLst>
              <a:ext uri="{FF2B5EF4-FFF2-40B4-BE49-F238E27FC236}">
                <a16:creationId xmlns:a16="http://schemas.microsoft.com/office/drawing/2014/main" id="{D07E8D93-0D5D-430F-9FA5-0C8564303026}"/>
              </a:ext>
            </a:extLst>
          </p:cNvPr>
          <p:cNvPicPr>
            <a:picLocks noChangeAspect="1"/>
          </p:cNvPicPr>
          <p:nvPr/>
        </p:nvPicPr>
        <p:blipFill>
          <a:blip r:embed="rId2"/>
          <a:stretch>
            <a:fillRect/>
          </a:stretch>
        </p:blipFill>
        <p:spPr>
          <a:xfrm>
            <a:off x="7687716" y="1541542"/>
            <a:ext cx="2976473" cy="4454811"/>
          </a:xfrm>
          <a:prstGeom prst="rect">
            <a:avLst/>
          </a:prstGeom>
        </p:spPr>
      </p:pic>
      <p:sp>
        <p:nvSpPr>
          <p:cNvPr id="6" name="Content Placeholder 3">
            <a:extLst>
              <a:ext uri="{FF2B5EF4-FFF2-40B4-BE49-F238E27FC236}">
                <a16:creationId xmlns:a16="http://schemas.microsoft.com/office/drawing/2014/main" id="{D78FE56C-3925-4EE2-AC4D-5911CAFF176A}"/>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31721282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0785FA-E5BA-4EF8-9665-091489ED0CE6}"/>
              </a:ext>
            </a:extLst>
          </p:cNvPr>
          <p:cNvSpPr>
            <a:spLocks noGrp="1"/>
          </p:cNvSpPr>
          <p:nvPr>
            <p:ph type="body" sz="quarter" idx="10"/>
          </p:nvPr>
        </p:nvSpPr>
        <p:spPr>
          <a:xfrm>
            <a:off x="674371" y="2388870"/>
            <a:ext cx="3966210" cy="2793626"/>
          </a:xfrm>
        </p:spPr>
        <p:txBody>
          <a:bodyPr/>
          <a:lstStyle/>
          <a:p>
            <a:r>
              <a:rPr lang="en-US" sz="3200" dirty="0"/>
              <a:t>Check soil percentages on chart </a:t>
            </a:r>
          </a:p>
          <a:p>
            <a:endParaRPr lang="en-US" dirty="0"/>
          </a:p>
        </p:txBody>
      </p:sp>
      <p:sp>
        <p:nvSpPr>
          <p:cNvPr id="3" name="Text Placeholder 2">
            <a:extLst>
              <a:ext uri="{FF2B5EF4-FFF2-40B4-BE49-F238E27FC236}">
                <a16:creationId xmlns:a16="http://schemas.microsoft.com/office/drawing/2014/main" id="{F2CB18FF-759E-4CC2-8BD8-62354EC112A7}"/>
              </a:ext>
            </a:extLst>
          </p:cNvPr>
          <p:cNvSpPr>
            <a:spLocks noGrp="1"/>
          </p:cNvSpPr>
          <p:nvPr>
            <p:ph type="body" sz="quarter" idx="13"/>
          </p:nvPr>
        </p:nvSpPr>
        <p:spPr>
          <a:xfrm>
            <a:off x="400050" y="461115"/>
            <a:ext cx="8978667" cy="914400"/>
          </a:xfrm>
        </p:spPr>
        <p:txBody>
          <a:bodyPr>
            <a:normAutofit/>
          </a:bodyPr>
          <a:lstStyle/>
          <a:p>
            <a:r>
              <a:rPr lang="en-US" dirty="0"/>
              <a:t>Textural Classification Chart</a:t>
            </a:r>
          </a:p>
        </p:txBody>
      </p:sp>
      <p:pic>
        <p:nvPicPr>
          <p:cNvPr id="6" name="Picture 5">
            <a:extLst>
              <a:ext uri="{FF2B5EF4-FFF2-40B4-BE49-F238E27FC236}">
                <a16:creationId xmlns:a16="http://schemas.microsoft.com/office/drawing/2014/main" id="{363D7A94-C1E0-4AD9-A514-F1B9111BCF43}"/>
              </a:ext>
            </a:extLst>
          </p:cNvPr>
          <p:cNvPicPr>
            <a:picLocks noChangeAspect="1"/>
          </p:cNvPicPr>
          <p:nvPr/>
        </p:nvPicPr>
        <p:blipFill>
          <a:blip r:embed="rId2"/>
          <a:stretch>
            <a:fillRect/>
          </a:stretch>
        </p:blipFill>
        <p:spPr>
          <a:xfrm>
            <a:off x="4900161" y="1164973"/>
            <a:ext cx="5602710" cy="4932091"/>
          </a:xfrm>
          <a:prstGeom prst="rect">
            <a:avLst/>
          </a:prstGeom>
        </p:spPr>
      </p:pic>
      <p:cxnSp>
        <p:nvCxnSpPr>
          <p:cNvPr id="7" name="Straight Connector 6">
            <a:extLst>
              <a:ext uri="{FF2B5EF4-FFF2-40B4-BE49-F238E27FC236}">
                <a16:creationId xmlns:a16="http://schemas.microsoft.com/office/drawing/2014/main" id="{EF7C07E5-1C9F-4A9B-B583-7834F3EBF12B}"/>
              </a:ext>
            </a:extLst>
          </p:cNvPr>
          <p:cNvCxnSpPr/>
          <p:nvPr/>
        </p:nvCxnSpPr>
        <p:spPr>
          <a:xfrm>
            <a:off x="6826102" y="4157330"/>
            <a:ext cx="91440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D33C905-1596-4DA8-B39D-C0403F3D5345}"/>
              </a:ext>
            </a:extLst>
          </p:cNvPr>
          <p:cNvCxnSpPr>
            <a:cxnSpLocks/>
          </p:cNvCxnSpPr>
          <p:nvPr/>
        </p:nvCxnSpPr>
        <p:spPr>
          <a:xfrm>
            <a:off x="10297633" y="3771462"/>
            <a:ext cx="1701209"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F67FFCAF-C4AD-48C1-A565-DF03621BA4F2}"/>
              </a:ext>
            </a:extLst>
          </p:cNvPr>
          <p:cNvSpPr txBox="1"/>
          <p:nvPr/>
        </p:nvSpPr>
        <p:spPr>
          <a:xfrm>
            <a:off x="10578509" y="3094362"/>
            <a:ext cx="1844749" cy="369332"/>
          </a:xfrm>
          <a:prstGeom prst="rect">
            <a:avLst/>
          </a:prstGeom>
          <a:noFill/>
        </p:spPr>
        <p:txBody>
          <a:bodyPr wrap="square" rtlCol="0">
            <a:spAutoFit/>
          </a:bodyPr>
          <a:lstStyle/>
          <a:p>
            <a:r>
              <a:rPr lang="en-US" b="1" dirty="0"/>
              <a:t>COHESIVE</a:t>
            </a:r>
          </a:p>
        </p:txBody>
      </p:sp>
      <p:sp>
        <p:nvSpPr>
          <p:cNvPr id="15" name="TextBox 14">
            <a:extLst>
              <a:ext uri="{FF2B5EF4-FFF2-40B4-BE49-F238E27FC236}">
                <a16:creationId xmlns:a16="http://schemas.microsoft.com/office/drawing/2014/main" id="{74155BCF-BFCD-4F5F-9D65-B8C07EB18F04}"/>
              </a:ext>
            </a:extLst>
          </p:cNvPr>
          <p:cNvSpPr txBox="1"/>
          <p:nvPr/>
        </p:nvSpPr>
        <p:spPr>
          <a:xfrm>
            <a:off x="10578508" y="3894565"/>
            <a:ext cx="1844749" cy="369332"/>
          </a:xfrm>
          <a:prstGeom prst="rect">
            <a:avLst/>
          </a:prstGeom>
          <a:noFill/>
        </p:spPr>
        <p:txBody>
          <a:bodyPr wrap="square" rtlCol="0">
            <a:spAutoFit/>
          </a:bodyPr>
          <a:lstStyle/>
          <a:p>
            <a:r>
              <a:rPr lang="en-US" b="1" dirty="0"/>
              <a:t>GRANULAR</a:t>
            </a:r>
          </a:p>
        </p:txBody>
      </p:sp>
      <p:sp>
        <p:nvSpPr>
          <p:cNvPr id="10" name="Content Placeholder 3">
            <a:extLst>
              <a:ext uri="{FF2B5EF4-FFF2-40B4-BE49-F238E27FC236}">
                <a16:creationId xmlns:a16="http://schemas.microsoft.com/office/drawing/2014/main" id="{FE9E4570-ADCA-4140-8772-CCEB4E29A1D3}"/>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39530573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3FD3255-4032-4117-ADEA-EC0CDB1097A4}"/>
              </a:ext>
            </a:extLst>
          </p:cNvPr>
          <p:cNvSpPr>
            <a:spLocks noGrp="1"/>
          </p:cNvSpPr>
          <p:nvPr>
            <p:ph type="body" sz="quarter" idx="10"/>
          </p:nvPr>
        </p:nvSpPr>
        <p:spPr>
          <a:xfrm>
            <a:off x="388620" y="1871831"/>
            <a:ext cx="11430000" cy="3310665"/>
          </a:xfrm>
        </p:spPr>
        <p:txBody>
          <a:bodyPr>
            <a:normAutofit/>
          </a:bodyPr>
          <a:lstStyle/>
          <a:p>
            <a:r>
              <a:rPr lang="en-US" sz="2800" dirty="0"/>
              <a:t>Once the soil is classified the competent person can then establish the protection systems required to keep the employees safe in the excavation.</a:t>
            </a:r>
          </a:p>
          <a:p>
            <a:r>
              <a:rPr lang="en-US" sz="2800" dirty="0"/>
              <a:t>Appendix B of OSHA Subpart P describes the sloping methods.</a:t>
            </a:r>
          </a:p>
          <a:p>
            <a:r>
              <a:rPr lang="en-US" sz="2800" dirty="0"/>
              <a:t>Appendix E </a:t>
            </a:r>
            <a:r>
              <a:rPr lang="en-US" sz="2800"/>
              <a:t>of OSHA Subpart </a:t>
            </a:r>
            <a:r>
              <a:rPr lang="en-US" sz="2800" dirty="0"/>
              <a:t>P describes various shoring methods.</a:t>
            </a:r>
          </a:p>
        </p:txBody>
      </p:sp>
      <p:sp>
        <p:nvSpPr>
          <p:cNvPr id="3" name="Text Placeholder 2">
            <a:extLst>
              <a:ext uri="{FF2B5EF4-FFF2-40B4-BE49-F238E27FC236}">
                <a16:creationId xmlns:a16="http://schemas.microsoft.com/office/drawing/2014/main" id="{88DBC1C9-AE98-4B7C-8EDA-919039E5B1A8}"/>
              </a:ext>
            </a:extLst>
          </p:cNvPr>
          <p:cNvSpPr>
            <a:spLocks noGrp="1"/>
          </p:cNvSpPr>
          <p:nvPr>
            <p:ph type="body" sz="quarter" idx="13"/>
          </p:nvPr>
        </p:nvSpPr>
        <p:spPr>
          <a:xfrm>
            <a:off x="388620" y="461115"/>
            <a:ext cx="8990097" cy="914400"/>
          </a:xfrm>
        </p:spPr>
        <p:txBody>
          <a:bodyPr>
            <a:normAutofit fontScale="92500"/>
          </a:bodyPr>
          <a:lstStyle/>
          <a:p>
            <a:r>
              <a:rPr lang="en-US" sz="3600" dirty="0"/>
              <a:t>Soil Protection Based on Classification</a:t>
            </a:r>
          </a:p>
        </p:txBody>
      </p:sp>
      <p:sp>
        <p:nvSpPr>
          <p:cNvPr id="5" name="Content Placeholder 3">
            <a:extLst>
              <a:ext uri="{FF2B5EF4-FFF2-40B4-BE49-F238E27FC236}">
                <a16:creationId xmlns:a16="http://schemas.microsoft.com/office/drawing/2014/main" id="{7CC54EBF-2C05-4402-9FE5-98D31CFF0783}"/>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37077711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64B2DA-3A24-C042-8BFA-60B9BB135D1C}"/>
              </a:ext>
            </a:extLst>
          </p:cNvPr>
          <p:cNvSpPr>
            <a:spLocks noGrp="1"/>
          </p:cNvSpPr>
          <p:nvPr>
            <p:ph type="body" sz="quarter" idx="13"/>
          </p:nvPr>
        </p:nvSpPr>
        <p:spPr/>
        <p:txBody>
          <a:bodyPr/>
          <a:lstStyle/>
          <a:p>
            <a:r>
              <a:rPr lang="en-US" dirty="0"/>
              <a:t>Questions?</a:t>
            </a:r>
          </a:p>
        </p:txBody>
      </p:sp>
      <p:sp>
        <p:nvSpPr>
          <p:cNvPr id="7" name="Content Placeholder 3">
            <a:extLst>
              <a:ext uri="{FF2B5EF4-FFF2-40B4-BE49-F238E27FC236}">
                <a16:creationId xmlns:a16="http://schemas.microsoft.com/office/drawing/2014/main" id="{D6CC4EE2-2850-4166-B87B-6CD02F20E125}"/>
              </a:ext>
            </a:extLst>
          </p:cNvPr>
          <p:cNvSpPr txBox="1">
            <a:spLocks/>
          </p:cNvSpPr>
          <p:nvPr/>
        </p:nvSpPr>
        <p:spPr>
          <a:xfrm>
            <a:off x="73691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Soil Testing &amp; Classification</a:t>
            </a:r>
          </a:p>
        </p:txBody>
      </p:sp>
    </p:spTree>
    <p:extLst>
      <p:ext uri="{BB962C8B-B14F-4D97-AF65-F5344CB8AC3E}">
        <p14:creationId xmlns:p14="http://schemas.microsoft.com/office/powerpoint/2010/main" val="2119160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C2A7FB-FCCB-40B7-98A7-0DAA89BEA151}"/>
              </a:ext>
            </a:extLst>
          </p:cNvPr>
          <p:cNvSpPr>
            <a:spLocks noGrp="1"/>
          </p:cNvSpPr>
          <p:nvPr>
            <p:ph type="body" sz="quarter" idx="10"/>
          </p:nvPr>
        </p:nvSpPr>
        <p:spPr>
          <a:xfrm>
            <a:off x="388620" y="1551791"/>
            <a:ext cx="11430000" cy="4243219"/>
          </a:xfrm>
        </p:spPr>
        <p:txBody>
          <a:bodyPr>
            <a:noAutofit/>
          </a:bodyPr>
          <a:lstStyle/>
          <a:p>
            <a:r>
              <a:rPr lang="en-US" sz="2400" dirty="0"/>
              <a:t>An inspection shall be conducted by the competent person prior to the start of work and as needed throughout the shift.</a:t>
            </a:r>
          </a:p>
          <a:p>
            <a:r>
              <a:rPr lang="en-US" sz="2400" dirty="0"/>
              <a:t>Inspections shall also be made after every rainstorm or other hazard increasing occurrence. These inspections are only required when employee exposure can be reasonably anticipated.</a:t>
            </a:r>
          </a:p>
        </p:txBody>
      </p:sp>
      <p:sp>
        <p:nvSpPr>
          <p:cNvPr id="3" name="Text Placeholder 2">
            <a:extLst>
              <a:ext uri="{FF2B5EF4-FFF2-40B4-BE49-F238E27FC236}">
                <a16:creationId xmlns:a16="http://schemas.microsoft.com/office/drawing/2014/main" id="{9364B310-BED8-4CE2-859B-BA7309190549}"/>
              </a:ext>
            </a:extLst>
          </p:cNvPr>
          <p:cNvSpPr>
            <a:spLocks noGrp="1"/>
          </p:cNvSpPr>
          <p:nvPr>
            <p:ph type="body" sz="quarter" idx="13"/>
          </p:nvPr>
        </p:nvSpPr>
        <p:spPr>
          <a:xfrm>
            <a:off x="388620" y="461115"/>
            <a:ext cx="8990097" cy="914400"/>
          </a:xfrm>
        </p:spPr>
        <p:txBody>
          <a:bodyPr/>
          <a:lstStyle/>
          <a:p>
            <a:r>
              <a:rPr lang="en-US" dirty="0"/>
              <a:t>Competent Person</a:t>
            </a:r>
          </a:p>
        </p:txBody>
      </p:sp>
      <p:sp>
        <p:nvSpPr>
          <p:cNvPr id="5" name="Content Placeholder 3">
            <a:extLst>
              <a:ext uri="{FF2B5EF4-FFF2-40B4-BE49-F238E27FC236}">
                <a16:creationId xmlns:a16="http://schemas.microsoft.com/office/drawing/2014/main" id="{24B4A457-17FF-42CA-AA70-C7ACD5158224}"/>
              </a:ext>
            </a:extLst>
          </p:cNvPr>
          <p:cNvSpPr>
            <a:spLocks noGrp="1"/>
          </p:cNvSpPr>
          <p:nvPr>
            <p:ph sz="quarter" idx="14"/>
          </p:nvPr>
        </p:nvSpPr>
        <p:spPr>
          <a:xfrm>
            <a:off x="668338" y="6505416"/>
            <a:ext cx="4333875" cy="246063"/>
          </a:xfrm>
        </p:spPr>
        <p:txBody>
          <a:bodyPr/>
          <a:lstStyle/>
          <a:p>
            <a:r>
              <a:rPr lang="en-US" dirty="0"/>
              <a:t>Soil Testing &amp; Classification</a:t>
            </a:r>
          </a:p>
        </p:txBody>
      </p:sp>
    </p:spTree>
    <p:extLst>
      <p:ext uri="{BB962C8B-B14F-4D97-AF65-F5344CB8AC3E}">
        <p14:creationId xmlns:p14="http://schemas.microsoft.com/office/powerpoint/2010/main" val="1353258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C2A7FB-FCCB-40B7-98A7-0DAA89BEA151}"/>
              </a:ext>
            </a:extLst>
          </p:cNvPr>
          <p:cNvSpPr>
            <a:spLocks noGrp="1"/>
          </p:cNvSpPr>
          <p:nvPr>
            <p:ph type="body" sz="quarter" idx="10"/>
          </p:nvPr>
        </p:nvSpPr>
        <p:spPr>
          <a:xfrm>
            <a:off x="388620" y="1551791"/>
            <a:ext cx="11430000" cy="4243219"/>
          </a:xfrm>
        </p:spPr>
        <p:txBody>
          <a:bodyPr>
            <a:noAutofit/>
          </a:bodyPr>
          <a:lstStyle/>
          <a:p>
            <a:r>
              <a:rPr lang="en-US" sz="2400" dirty="0"/>
              <a:t>Daily inspections of excavations, the adjacent areas, and protective systems shall be made by a competent person for:</a:t>
            </a:r>
          </a:p>
          <a:p>
            <a:pPr lvl="2"/>
            <a:r>
              <a:rPr lang="en-US" sz="2400" dirty="0"/>
              <a:t>evidence of a situation that could result in possible cave-ins,</a:t>
            </a:r>
          </a:p>
          <a:p>
            <a:pPr lvl="2"/>
            <a:r>
              <a:rPr lang="en-US" sz="2400" dirty="0"/>
              <a:t>indications of failure of protective systems, </a:t>
            </a:r>
          </a:p>
          <a:p>
            <a:pPr lvl="2"/>
            <a:r>
              <a:rPr lang="en-US" sz="2400" dirty="0"/>
              <a:t>hazardous atmospheres, </a:t>
            </a:r>
          </a:p>
          <a:p>
            <a:pPr lvl="2"/>
            <a:r>
              <a:rPr lang="en-US" sz="2400" dirty="0"/>
              <a:t>or other hazardous conditions. </a:t>
            </a:r>
          </a:p>
        </p:txBody>
      </p:sp>
      <p:sp>
        <p:nvSpPr>
          <p:cNvPr id="3" name="Text Placeholder 2">
            <a:extLst>
              <a:ext uri="{FF2B5EF4-FFF2-40B4-BE49-F238E27FC236}">
                <a16:creationId xmlns:a16="http://schemas.microsoft.com/office/drawing/2014/main" id="{9364B310-BED8-4CE2-859B-BA7309190549}"/>
              </a:ext>
            </a:extLst>
          </p:cNvPr>
          <p:cNvSpPr>
            <a:spLocks noGrp="1"/>
          </p:cNvSpPr>
          <p:nvPr>
            <p:ph type="body" sz="quarter" idx="13"/>
          </p:nvPr>
        </p:nvSpPr>
        <p:spPr>
          <a:xfrm>
            <a:off x="388620" y="461115"/>
            <a:ext cx="8990097" cy="914400"/>
          </a:xfrm>
        </p:spPr>
        <p:txBody>
          <a:bodyPr/>
          <a:lstStyle/>
          <a:p>
            <a:r>
              <a:rPr lang="en-US" dirty="0"/>
              <a:t>Competent Person</a:t>
            </a:r>
          </a:p>
        </p:txBody>
      </p:sp>
      <p:sp>
        <p:nvSpPr>
          <p:cNvPr id="5" name="Content Placeholder 3">
            <a:extLst>
              <a:ext uri="{FF2B5EF4-FFF2-40B4-BE49-F238E27FC236}">
                <a16:creationId xmlns:a16="http://schemas.microsoft.com/office/drawing/2014/main" id="{24B4A457-17FF-42CA-AA70-C7ACD5158224}"/>
              </a:ext>
            </a:extLst>
          </p:cNvPr>
          <p:cNvSpPr>
            <a:spLocks noGrp="1"/>
          </p:cNvSpPr>
          <p:nvPr>
            <p:ph sz="quarter" idx="14"/>
          </p:nvPr>
        </p:nvSpPr>
        <p:spPr>
          <a:xfrm>
            <a:off x="668338" y="6505416"/>
            <a:ext cx="4333875" cy="246063"/>
          </a:xfrm>
        </p:spPr>
        <p:txBody>
          <a:bodyPr/>
          <a:lstStyle/>
          <a:p>
            <a:r>
              <a:rPr lang="en-US" dirty="0"/>
              <a:t>Soil Testing &amp; Classification</a:t>
            </a:r>
          </a:p>
        </p:txBody>
      </p:sp>
    </p:spTree>
    <p:extLst>
      <p:ext uri="{BB962C8B-B14F-4D97-AF65-F5344CB8AC3E}">
        <p14:creationId xmlns:p14="http://schemas.microsoft.com/office/powerpoint/2010/main" val="3837977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E602C2-6DC7-4EC6-AE45-697FF870E082}"/>
              </a:ext>
            </a:extLst>
          </p:cNvPr>
          <p:cNvSpPr>
            <a:spLocks noGrp="1"/>
          </p:cNvSpPr>
          <p:nvPr>
            <p:ph type="body" sz="quarter" idx="10"/>
          </p:nvPr>
        </p:nvSpPr>
        <p:spPr>
          <a:xfrm>
            <a:off x="400050" y="1871831"/>
            <a:ext cx="10285074" cy="3310665"/>
          </a:xfrm>
        </p:spPr>
        <p:txBody>
          <a:bodyPr/>
          <a:lstStyle/>
          <a:p>
            <a:r>
              <a:rPr lang="en-US" sz="2800" dirty="0"/>
              <a:t>Pre-inspect the job site</a:t>
            </a:r>
          </a:p>
          <a:p>
            <a:r>
              <a:rPr lang="en-US" sz="2800" dirty="0"/>
              <a:t>Determine soil condition and type</a:t>
            </a:r>
          </a:p>
          <a:p>
            <a:r>
              <a:rPr lang="en-US" sz="2800" dirty="0"/>
              <a:t>Determine protection systems</a:t>
            </a:r>
          </a:p>
          <a:p>
            <a:r>
              <a:rPr lang="en-US" sz="2800" dirty="0"/>
              <a:t>Assure proper access &amp; egress</a:t>
            </a:r>
          </a:p>
          <a:p>
            <a:r>
              <a:rPr lang="en-US" sz="2800" dirty="0"/>
              <a:t>Monitor environmental conditions</a:t>
            </a:r>
          </a:p>
          <a:p>
            <a:r>
              <a:rPr lang="en-US" sz="2800" dirty="0"/>
              <a:t>Inspect &amp; provide employee safety</a:t>
            </a:r>
          </a:p>
          <a:p>
            <a:endParaRPr lang="en-US" dirty="0"/>
          </a:p>
        </p:txBody>
      </p:sp>
      <p:sp>
        <p:nvSpPr>
          <p:cNvPr id="3" name="Text Placeholder 2">
            <a:extLst>
              <a:ext uri="{FF2B5EF4-FFF2-40B4-BE49-F238E27FC236}">
                <a16:creationId xmlns:a16="http://schemas.microsoft.com/office/drawing/2014/main" id="{A369A5DA-DD07-44BB-AE36-16E3013D0FE4}"/>
              </a:ext>
            </a:extLst>
          </p:cNvPr>
          <p:cNvSpPr>
            <a:spLocks noGrp="1"/>
          </p:cNvSpPr>
          <p:nvPr>
            <p:ph type="body" sz="quarter" idx="13"/>
          </p:nvPr>
        </p:nvSpPr>
        <p:spPr>
          <a:xfrm>
            <a:off x="400050" y="461115"/>
            <a:ext cx="8978667" cy="914400"/>
          </a:xfrm>
        </p:spPr>
        <p:txBody>
          <a:bodyPr>
            <a:normAutofit/>
          </a:bodyPr>
          <a:lstStyle/>
          <a:p>
            <a:r>
              <a:rPr lang="en-US" dirty="0"/>
              <a:t>Duties of a Competent Person</a:t>
            </a:r>
          </a:p>
        </p:txBody>
      </p:sp>
      <p:sp>
        <p:nvSpPr>
          <p:cNvPr id="5" name="Content Placeholder 3">
            <a:extLst>
              <a:ext uri="{FF2B5EF4-FFF2-40B4-BE49-F238E27FC236}">
                <a16:creationId xmlns:a16="http://schemas.microsoft.com/office/drawing/2014/main" id="{3EA4BB0E-FC17-4C9F-8A69-50ED0E547E93}"/>
              </a:ext>
            </a:extLst>
          </p:cNvPr>
          <p:cNvSpPr>
            <a:spLocks noGrp="1"/>
          </p:cNvSpPr>
          <p:nvPr>
            <p:ph sz="quarter" idx="14"/>
          </p:nvPr>
        </p:nvSpPr>
        <p:spPr>
          <a:xfrm>
            <a:off x="668338" y="6505416"/>
            <a:ext cx="4333875" cy="246063"/>
          </a:xfrm>
        </p:spPr>
        <p:txBody>
          <a:bodyPr/>
          <a:lstStyle/>
          <a:p>
            <a:r>
              <a:rPr lang="en-US" dirty="0"/>
              <a:t>Soil Testing &amp; Classification</a:t>
            </a:r>
          </a:p>
        </p:txBody>
      </p:sp>
    </p:spTree>
    <p:extLst>
      <p:ext uri="{BB962C8B-B14F-4D97-AF65-F5344CB8AC3E}">
        <p14:creationId xmlns:p14="http://schemas.microsoft.com/office/powerpoint/2010/main" val="9185656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146215-57A4-4908-B33A-5E686818FB23}"/>
              </a:ext>
            </a:extLst>
          </p:cNvPr>
          <p:cNvSpPr>
            <a:spLocks noGrp="1"/>
          </p:cNvSpPr>
          <p:nvPr>
            <p:ph type="body" sz="quarter" idx="10"/>
          </p:nvPr>
        </p:nvSpPr>
        <p:spPr>
          <a:xfrm>
            <a:off x="388620" y="2068829"/>
            <a:ext cx="11407140" cy="3749041"/>
          </a:xfrm>
        </p:spPr>
        <p:txBody>
          <a:bodyPr>
            <a:normAutofit/>
          </a:bodyPr>
          <a:lstStyle/>
          <a:p>
            <a:r>
              <a:rPr lang="en-US" sz="2400" dirty="0"/>
              <a:t>Each soil and rock deposit shall be classified by a competent person as Stable Rock, Type A, Type B, or Type C </a:t>
            </a:r>
          </a:p>
          <a:p>
            <a:r>
              <a:rPr lang="en-US" sz="2400" dirty="0"/>
              <a:t>The classification of the deposits shall be made based on the results of at least one visual and at least one manual analysis. </a:t>
            </a:r>
          </a:p>
          <a:p>
            <a:r>
              <a:rPr lang="en-US" sz="2400" dirty="0"/>
              <a:t>Such analyses shall be conducted by a competent person </a:t>
            </a:r>
          </a:p>
          <a:p>
            <a:r>
              <a:rPr lang="en-US" sz="2400" dirty="0"/>
              <a:t>The visual and manual analyses, shall be conducted to provide sufficient quantities to get a good understanding of the soil types.</a:t>
            </a:r>
          </a:p>
          <a:p>
            <a:pPr marL="0" indent="0">
              <a:buNone/>
            </a:pPr>
            <a:endParaRPr lang="en-US" sz="2400" dirty="0"/>
          </a:p>
        </p:txBody>
      </p:sp>
      <p:sp>
        <p:nvSpPr>
          <p:cNvPr id="3" name="Text Placeholder 2">
            <a:extLst>
              <a:ext uri="{FF2B5EF4-FFF2-40B4-BE49-F238E27FC236}">
                <a16:creationId xmlns:a16="http://schemas.microsoft.com/office/drawing/2014/main" id="{25DC4FFB-9F53-41D8-84B6-37305BA24C73}"/>
              </a:ext>
            </a:extLst>
          </p:cNvPr>
          <p:cNvSpPr>
            <a:spLocks noGrp="1"/>
          </p:cNvSpPr>
          <p:nvPr>
            <p:ph type="body" sz="quarter" idx="13"/>
          </p:nvPr>
        </p:nvSpPr>
        <p:spPr>
          <a:xfrm>
            <a:off x="388620" y="571499"/>
            <a:ext cx="8990097" cy="804015"/>
          </a:xfrm>
        </p:spPr>
        <p:txBody>
          <a:bodyPr>
            <a:normAutofit fontScale="85000" lnSpcReduction="10000"/>
          </a:bodyPr>
          <a:lstStyle/>
          <a:p>
            <a:r>
              <a:rPr lang="en-US" dirty="0"/>
              <a:t>Soil Testing by a Competent Person</a:t>
            </a:r>
          </a:p>
        </p:txBody>
      </p:sp>
      <p:sp>
        <p:nvSpPr>
          <p:cNvPr id="5" name="Content Placeholder 3">
            <a:extLst>
              <a:ext uri="{FF2B5EF4-FFF2-40B4-BE49-F238E27FC236}">
                <a16:creationId xmlns:a16="http://schemas.microsoft.com/office/drawing/2014/main" id="{CA078ACE-0FC1-41B8-B2B2-B484C2D8D4F8}"/>
              </a:ext>
            </a:extLst>
          </p:cNvPr>
          <p:cNvSpPr>
            <a:spLocks noGrp="1"/>
          </p:cNvSpPr>
          <p:nvPr>
            <p:ph sz="quarter" idx="14"/>
          </p:nvPr>
        </p:nvSpPr>
        <p:spPr>
          <a:xfrm>
            <a:off x="668338" y="6505416"/>
            <a:ext cx="4333875" cy="246063"/>
          </a:xfrm>
        </p:spPr>
        <p:txBody>
          <a:bodyPr/>
          <a:lstStyle/>
          <a:p>
            <a:r>
              <a:rPr lang="en-US" dirty="0"/>
              <a:t>Soil Testing &amp; Classification</a:t>
            </a:r>
          </a:p>
        </p:txBody>
      </p:sp>
    </p:spTree>
    <p:extLst>
      <p:ext uri="{BB962C8B-B14F-4D97-AF65-F5344CB8AC3E}">
        <p14:creationId xmlns:p14="http://schemas.microsoft.com/office/powerpoint/2010/main" val="955990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2ECCA20-8954-4047-AE4E-9BF8A85833A4}"/>
              </a:ext>
            </a:extLst>
          </p:cNvPr>
          <p:cNvSpPr>
            <a:spLocks noGrp="1"/>
          </p:cNvSpPr>
          <p:nvPr>
            <p:ph type="body" sz="quarter" idx="10"/>
          </p:nvPr>
        </p:nvSpPr>
        <p:spPr>
          <a:xfrm>
            <a:off x="400050" y="1920240"/>
            <a:ext cx="11430000" cy="3262256"/>
          </a:xfrm>
        </p:spPr>
        <p:txBody>
          <a:bodyPr>
            <a:normAutofit/>
          </a:bodyPr>
          <a:lstStyle/>
          <a:p>
            <a:r>
              <a:rPr lang="en-US" sz="2800" dirty="0">
                <a:solidFill>
                  <a:srgbClr val="333333"/>
                </a:solidFill>
                <a:latin typeface="Nunito" panose="00000500000000000000" pitchFamily="2" charset="0"/>
                <a:ea typeface="Times New Roman" panose="02020603050405020304" pitchFamily="18" charset="0"/>
                <a:cs typeface="Times New Roman" panose="02020603050405020304" pitchFamily="18" charset="0"/>
              </a:rPr>
              <a:t>A</a:t>
            </a:r>
            <a:r>
              <a:rPr lang="en-US" sz="2800" dirty="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 method of categorizing soil and rock deposits in a hierarchy of Stable Rock, </a:t>
            </a:r>
          </a:p>
          <a:p>
            <a:r>
              <a:rPr lang="en-US" sz="2800" dirty="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Type A, Type B, and Type C, in decreasing order of stability. </a:t>
            </a:r>
          </a:p>
          <a:p>
            <a:r>
              <a:rPr lang="en-US" sz="2800" dirty="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The categories are determined based on an analysis of the properties and performance characteristics of the deposits and the environmental conditions of exposure.</a:t>
            </a:r>
            <a:endParaRPr lang="en-US" sz="2800" dirty="0">
              <a:effectLst/>
              <a:latin typeface="Nunito" panose="00000500000000000000" pitchFamily="2" charset="0"/>
              <a:ea typeface="Calibri" panose="020F0502020204030204" pitchFamily="34" charset="0"/>
              <a:cs typeface="Times New Roman" panose="02020603050405020304" pitchFamily="18" charset="0"/>
            </a:endParaRPr>
          </a:p>
          <a:p>
            <a:endParaRPr lang="en-US" sz="2000" dirty="0">
              <a:latin typeface="Nunito" panose="00000500000000000000" pitchFamily="2" charset="0"/>
            </a:endParaRPr>
          </a:p>
        </p:txBody>
      </p:sp>
      <p:sp>
        <p:nvSpPr>
          <p:cNvPr id="3" name="Text Placeholder 2">
            <a:extLst>
              <a:ext uri="{FF2B5EF4-FFF2-40B4-BE49-F238E27FC236}">
                <a16:creationId xmlns:a16="http://schemas.microsoft.com/office/drawing/2014/main" id="{7384DB73-CE19-4D1B-AF13-CACBEFB397EA}"/>
              </a:ext>
            </a:extLst>
          </p:cNvPr>
          <p:cNvSpPr>
            <a:spLocks noGrp="1"/>
          </p:cNvSpPr>
          <p:nvPr>
            <p:ph type="body" sz="quarter" idx="13"/>
          </p:nvPr>
        </p:nvSpPr>
        <p:spPr>
          <a:xfrm>
            <a:off x="400050" y="461115"/>
            <a:ext cx="8978667" cy="914400"/>
          </a:xfrm>
        </p:spPr>
        <p:txBody>
          <a:bodyPr/>
          <a:lstStyle/>
          <a:p>
            <a:r>
              <a:rPr lang="en-US" dirty="0"/>
              <a:t>Soil Classification </a:t>
            </a:r>
          </a:p>
        </p:txBody>
      </p:sp>
      <p:sp>
        <p:nvSpPr>
          <p:cNvPr id="5" name="Content Placeholder 3">
            <a:extLst>
              <a:ext uri="{FF2B5EF4-FFF2-40B4-BE49-F238E27FC236}">
                <a16:creationId xmlns:a16="http://schemas.microsoft.com/office/drawing/2014/main" id="{0FAA3358-6B3F-4D1A-BC55-1C4A4268C8C2}"/>
              </a:ext>
            </a:extLst>
          </p:cNvPr>
          <p:cNvSpPr>
            <a:spLocks noGrp="1"/>
          </p:cNvSpPr>
          <p:nvPr>
            <p:ph sz="quarter" idx="14"/>
          </p:nvPr>
        </p:nvSpPr>
        <p:spPr>
          <a:xfrm>
            <a:off x="668338" y="6505416"/>
            <a:ext cx="4333875" cy="246063"/>
          </a:xfrm>
        </p:spPr>
        <p:txBody>
          <a:bodyPr/>
          <a:lstStyle/>
          <a:p>
            <a:r>
              <a:rPr lang="en-US" dirty="0"/>
              <a:t>Soil Testing &amp; Classification</a:t>
            </a:r>
          </a:p>
        </p:txBody>
      </p:sp>
    </p:spTree>
    <p:extLst>
      <p:ext uri="{BB962C8B-B14F-4D97-AF65-F5344CB8AC3E}">
        <p14:creationId xmlns:p14="http://schemas.microsoft.com/office/powerpoint/2010/main" val="2910969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160F930-78E5-4101-AA92-BAFFFF3A5E5F}"/>
              </a:ext>
            </a:extLst>
          </p:cNvPr>
          <p:cNvSpPr>
            <a:spLocks noGrp="1"/>
          </p:cNvSpPr>
          <p:nvPr>
            <p:ph type="body" sz="quarter" idx="10"/>
          </p:nvPr>
        </p:nvSpPr>
        <p:spPr>
          <a:xfrm>
            <a:off x="326065" y="1871831"/>
            <a:ext cx="5769936" cy="3310665"/>
          </a:xfrm>
        </p:spPr>
        <p:txBody>
          <a:bodyPr>
            <a:normAutofit/>
          </a:bodyPr>
          <a:lstStyle/>
          <a:p>
            <a:r>
              <a:rPr lang="en-US" sz="2800" dirty="0"/>
              <a:t>Documentation is </a:t>
            </a:r>
            <a:r>
              <a:rPr lang="en-US" sz="2800" b="1" dirty="0"/>
              <a:t>NOT</a:t>
            </a:r>
            <a:r>
              <a:rPr lang="en-US" sz="2800" dirty="0"/>
              <a:t> Required.</a:t>
            </a:r>
          </a:p>
          <a:p>
            <a:r>
              <a:rPr lang="en-US" sz="2800" dirty="0"/>
              <a:t>But having a document or a trenching log or checklist is a BEST PRACTICE</a:t>
            </a:r>
          </a:p>
        </p:txBody>
      </p:sp>
      <p:sp>
        <p:nvSpPr>
          <p:cNvPr id="3" name="Text Placeholder 2">
            <a:extLst>
              <a:ext uri="{FF2B5EF4-FFF2-40B4-BE49-F238E27FC236}">
                <a16:creationId xmlns:a16="http://schemas.microsoft.com/office/drawing/2014/main" id="{79E7FD53-1411-4D0D-A947-7CA83161D155}"/>
              </a:ext>
            </a:extLst>
          </p:cNvPr>
          <p:cNvSpPr>
            <a:spLocks noGrp="1"/>
          </p:cNvSpPr>
          <p:nvPr>
            <p:ph type="body" sz="quarter" idx="13"/>
          </p:nvPr>
        </p:nvSpPr>
        <p:spPr>
          <a:xfrm>
            <a:off x="326064" y="461115"/>
            <a:ext cx="9052653" cy="914400"/>
          </a:xfrm>
        </p:spPr>
        <p:txBody>
          <a:bodyPr/>
          <a:lstStyle/>
          <a:p>
            <a:r>
              <a:rPr lang="en-US" dirty="0"/>
              <a:t>Documentation of Testing</a:t>
            </a:r>
          </a:p>
        </p:txBody>
      </p:sp>
      <p:pic>
        <p:nvPicPr>
          <p:cNvPr id="6" name="Content Placeholder 5" descr="Diagram, table&#10;&#10;Description automatically generated">
            <a:extLst>
              <a:ext uri="{FF2B5EF4-FFF2-40B4-BE49-F238E27FC236}">
                <a16:creationId xmlns:a16="http://schemas.microsoft.com/office/drawing/2014/main" id="{5DF33332-1C70-4AE9-A5B1-6AE85273DE30}"/>
              </a:ext>
            </a:extLst>
          </p:cNvPr>
          <p:cNvPicPr>
            <a:picLocks noGrp="1" noChangeAspect="1"/>
          </p:cNvPicPr>
          <p:nvPr>
            <p:ph sz="quarter" idx="14"/>
          </p:nvPr>
        </p:nvPicPr>
        <p:blipFill rotWithShape="1">
          <a:blip r:embed="rId3"/>
          <a:srcRect l="8489" t="1982" r="5513" b="21427"/>
          <a:stretch/>
        </p:blipFill>
        <p:spPr>
          <a:xfrm>
            <a:off x="7263378" y="1247084"/>
            <a:ext cx="4230678" cy="4876127"/>
          </a:xfrm>
        </p:spPr>
      </p:pic>
      <p:sp>
        <p:nvSpPr>
          <p:cNvPr id="5" name="Content Placeholder 3">
            <a:extLst>
              <a:ext uri="{FF2B5EF4-FFF2-40B4-BE49-F238E27FC236}">
                <a16:creationId xmlns:a16="http://schemas.microsoft.com/office/drawing/2014/main" id="{02435B64-9E56-4474-BE41-A23CEF46F86F}"/>
              </a:ext>
            </a:extLst>
          </p:cNvPr>
          <p:cNvSpPr txBox="1">
            <a:spLocks/>
          </p:cNvSpPr>
          <p:nvPr/>
        </p:nvSpPr>
        <p:spPr>
          <a:xfrm>
            <a:off x="668338" y="6505416"/>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Soil Testing &amp; Classification</a:t>
            </a:r>
            <a:endParaRPr lang="en-US" dirty="0"/>
          </a:p>
        </p:txBody>
      </p:sp>
    </p:spTree>
    <p:extLst>
      <p:ext uri="{BB962C8B-B14F-4D97-AF65-F5344CB8AC3E}">
        <p14:creationId xmlns:p14="http://schemas.microsoft.com/office/powerpoint/2010/main" val="2958220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CDBDDA2-1E33-45D6-BE7C-4FE5D386817C}"/>
              </a:ext>
            </a:extLst>
          </p:cNvPr>
          <p:cNvSpPr>
            <a:spLocks noGrp="1"/>
          </p:cNvSpPr>
          <p:nvPr>
            <p:ph type="body" sz="quarter" idx="10"/>
          </p:nvPr>
        </p:nvSpPr>
        <p:spPr>
          <a:xfrm>
            <a:off x="400050" y="1871831"/>
            <a:ext cx="11441430" cy="3740299"/>
          </a:xfrm>
        </p:spPr>
        <p:txBody>
          <a:bodyPr>
            <a:normAutofit/>
          </a:bodyPr>
          <a:lstStyle/>
          <a:p>
            <a:r>
              <a:rPr lang="en-US" sz="2800" i="1" dirty="0">
                <a:solidFill>
                  <a:srgbClr val="333333"/>
                </a:solidFill>
                <a:latin typeface="Nunito" panose="00000500000000000000" pitchFamily="2" charset="0"/>
                <a:ea typeface="Times New Roman" panose="02020603050405020304" pitchFamily="18" charset="0"/>
                <a:cs typeface="Times New Roman" panose="02020603050405020304" pitchFamily="18" charset="0"/>
              </a:rPr>
              <a:t>C</a:t>
            </a:r>
            <a:r>
              <a:rPr lang="en-US" sz="2800" dirty="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lay (fine grained soil), or soil with a high clay content, which has cohesive strength. </a:t>
            </a:r>
          </a:p>
          <a:p>
            <a:r>
              <a:rPr lang="en-US" sz="2800" dirty="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Cohesive soil does not crumble, can be excavated with vertical side slopes, and is plastic when moist. </a:t>
            </a:r>
          </a:p>
          <a:p>
            <a:r>
              <a:rPr lang="en-US" sz="2800" dirty="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Cohesive soil is hard to break up when dry and exhibits significant cohesion when submerged. </a:t>
            </a:r>
          </a:p>
          <a:p>
            <a:r>
              <a:rPr lang="en-US" sz="2800" dirty="0">
                <a:solidFill>
                  <a:srgbClr val="333333"/>
                </a:solidFill>
                <a:effectLst/>
                <a:latin typeface="Nunito" panose="00000500000000000000" pitchFamily="2" charset="0"/>
                <a:ea typeface="Times New Roman" panose="02020603050405020304" pitchFamily="18" charset="0"/>
                <a:cs typeface="Times New Roman" panose="02020603050405020304" pitchFamily="18" charset="0"/>
              </a:rPr>
              <a:t>Cohesive soils include clayey silt, sandy clay, silty clay, clay and organic clay.</a:t>
            </a:r>
            <a:endParaRPr lang="en-US" sz="2800" dirty="0">
              <a:effectLst/>
              <a:latin typeface="Nunito" panose="00000500000000000000" pitchFamily="2" charset="0"/>
              <a:ea typeface="Calibri" panose="020F0502020204030204" pitchFamily="34" charset="0"/>
              <a:cs typeface="Times New Roman" panose="02020603050405020304" pitchFamily="18" charset="0"/>
            </a:endParaRPr>
          </a:p>
          <a:p>
            <a:endParaRPr lang="en-US" dirty="0">
              <a:latin typeface="Nunito" panose="00000500000000000000" pitchFamily="2" charset="0"/>
            </a:endParaRPr>
          </a:p>
        </p:txBody>
      </p:sp>
      <p:sp>
        <p:nvSpPr>
          <p:cNvPr id="3" name="Text Placeholder 2">
            <a:extLst>
              <a:ext uri="{FF2B5EF4-FFF2-40B4-BE49-F238E27FC236}">
                <a16:creationId xmlns:a16="http://schemas.microsoft.com/office/drawing/2014/main" id="{3700D2B7-8299-431B-B1D5-C2B1D8E1D05B}"/>
              </a:ext>
            </a:extLst>
          </p:cNvPr>
          <p:cNvSpPr>
            <a:spLocks noGrp="1"/>
          </p:cNvSpPr>
          <p:nvPr>
            <p:ph type="body" sz="quarter" idx="13"/>
          </p:nvPr>
        </p:nvSpPr>
        <p:spPr>
          <a:xfrm>
            <a:off x="400050" y="461115"/>
            <a:ext cx="8978667" cy="914400"/>
          </a:xfrm>
        </p:spPr>
        <p:txBody>
          <a:bodyPr/>
          <a:lstStyle/>
          <a:p>
            <a:r>
              <a:rPr lang="en-US" dirty="0"/>
              <a:t>Cohesive soil </a:t>
            </a:r>
          </a:p>
        </p:txBody>
      </p:sp>
      <p:sp>
        <p:nvSpPr>
          <p:cNvPr id="6" name="Content Placeholder 3">
            <a:extLst>
              <a:ext uri="{FF2B5EF4-FFF2-40B4-BE49-F238E27FC236}">
                <a16:creationId xmlns:a16="http://schemas.microsoft.com/office/drawing/2014/main" id="{8D3D6BD2-DFD3-4C53-9F73-8D5BECBD60C5}"/>
              </a:ext>
            </a:extLst>
          </p:cNvPr>
          <p:cNvSpPr>
            <a:spLocks noGrp="1"/>
          </p:cNvSpPr>
          <p:nvPr>
            <p:ph sz="quarter" idx="14"/>
          </p:nvPr>
        </p:nvSpPr>
        <p:spPr>
          <a:xfrm>
            <a:off x="668338" y="6505416"/>
            <a:ext cx="4333875" cy="246063"/>
          </a:xfrm>
        </p:spPr>
        <p:txBody>
          <a:bodyPr/>
          <a:lstStyle/>
          <a:p>
            <a:r>
              <a:rPr lang="en-US" dirty="0"/>
              <a:t>Soil Testing &amp; Classification</a:t>
            </a:r>
          </a:p>
        </p:txBody>
      </p:sp>
    </p:spTree>
    <p:extLst>
      <p:ext uri="{BB962C8B-B14F-4D97-AF65-F5344CB8AC3E}">
        <p14:creationId xmlns:p14="http://schemas.microsoft.com/office/powerpoint/2010/main" val="31756715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9E63EFE-A5F3-4F7C-B16C-C6BAB999FDD9}"/>
</file>

<file path=customXml/itemProps2.xml><?xml version="1.0" encoding="utf-8"?>
<ds:datastoreItem xmlns:ds="http://schemas.openxmlformats.org/officeDocument/2006/customXml" ds:itemID="{031AA14B-9A1A-4EB6-A364-EA762763A18F}">
  <ds:schemaRefs>
    <ds:schemaRef ds:uri="3eb2361b-8c8e-47d5-8d05-b9366176417c"/>
    <ds:schemaRef ds:uri="http://schemas.openxmlformats.org/package/2006/metadata/core-properties"/>
    <ds:schemaRef ds:uri="http://purl.org/dc/elements/1.1/"/>
    <ds:schemaRef ds:uri="http://schemas.microsoft.com/office/2006/documentManagement/types"/>
    <ds:schemaRef ds:uri="http://schemas.microsoft.com/office/infopath/2007/PartnerControls"/>
    <ds:schemaRef ds:uri="http://purl.org/dc/terms/"/>
    <ds:schemaRef ds:uri="http://schemas.microsoft.com/office/2006/metadata/properties"/>
    <ds:schemaRef ds:uri="246ca8ae-6e08-4796-a588-b174448290c0"/>
    <ds:schemaRef ds:uri="http://www.w3.org/XML/1998/namespace"/>
    <ds:schemaRef ds:uri="http://purl.org/dc/dcmitype/"/>
    <ds:schemaRef ds:uri="1c9a19bd-b907-49a7-9695-f54f6a240b79"/>
    <ds:schemaRef ds:uri="422d50a2-91e8-4738-97cd-d5a6a9b90bb7"/>
  </ds:schemaRefs>
</ds:datastoreItem>
</file>

<file path=customXml/itemProps3.xml><?xml version="1.0" encoding="utf-8"?>
<ds:datastoreItem xmlns:ds="http://schemas.openxmlformats.org/officeDocument/2006/customXml" ds:itemID="{F4CB3F07-681F-444C-A6D7-1EA9CB0EB63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713</TotalTime>
  <Words>4714</Words>
  <Application>Microsoft Office PowerPoint</Application>
  <PresentationFormat>Widescreen</PresentationFormat>
  <Paragraphs>249</Paragraphs>
  <Slides>28</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vt:lpstr>
      <vt:lpstr>Nunito Light</vt:lpstr>
      <vt:lpstr>Nunito ExtraLight</vt:lpstr>
      <vt:lpstr>Wingdings</vt:lpstr>
      <vt:lpstr>Poppins</vt:lpstr>
      <vt:lpstr>Calibri</vt:lpstr>
      <vt:lpstr>Nunito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79</cp:revision>
  <dcterms:created xsi:type="dcterms:W3CDTF">2019-05-30T18:50:33Z</dcterms:created>
  <dcterms:modified xsi:type="dcterms:W3CDTF">2022-03-04T14:26:22Z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5195400</vt:r8>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