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61" r:id="rId5"/>
  </p:sldMasterIdLst>
  <p:notesMasterIdLst>
    <p:notesMasterId r:id="rId46"/>
  </p:notesMasterIdLst>
  <p:handoutMasterIdLst>
    <p:handoutMasterId r:id="rId47"/>
  </p:handoutMasterIdLst>
  <p:sldIdLst>
    <p:sldId id="286" r:id="rId6"/>
    <p:sldId id="511" r:id="rId7"/>
    <p:sldId id="600" r:id="rId8"/>
    <p:sldId id="601" r:id="rId9"/>
    <p:sldId id="602" r:id="rId10"/>
    <p:sldId id="521" r:id="rId11"/>
    <p:sldId id="556" r:id="rId12"/>
    <p:sldId id="598" r:id="rId13"/>
    <p:sldId id="532" r:id="rId14"/>
    <p:sldId id="557" r:id="rId15"/>
    <p:sldId id="577" r:id="rId16"/>
    <p:sldId id="558" r:id="rId17"/>
    <p:sldId id="533" r:id="rId18"/>
    <p:sldId id="560" r:id="rId19"/>
    <p:sldId id="561" r:id="rId20"/>
    <p:sldId id="562" r:id="rId21"/>
    <p:sldId id="534" r:id="rId22"/>
    <p:sldId id="579" r:id="rId23"/>
    <p:sldId id="603" r:id="rId24"/>
    <p:sldId id="580" r:id="rId25"/>
    <p:sldId id="535" r:id="rId26"/>
    <p:sldId id="599" r:id="rId27"/>
    <p:sldId id="583" r:id="rId28"/>
    <p:sldId id="584" r:id="rId29"/>
    <p:sldId id="536" r:id="rId30"/>
    <p:sldId id="604" r:id="rId31"/>
    <p:sldId id="592" r:id="rId32"/>
    <p:sldId id="593" r:id="rId33"/>
    <p:sldId id="537" r:id="rId34"/>
    <p:sldId id="586" r:id="rId35"/>
    <p:sldId id="587" r:id="rId36"/>
    <p:sldId id="588" r:id="rId37"/>
    <p:sldId id="589" r:id="rId38"/>
    <p:sldId id="594" r:id="rId39"/>
    <p:sldId id="595" r:id="rId40"/>
    <p:sldId id="605" r:id="rId41"/>
    <p:sldId id="596" r:id="rId42"/>
    <p:sldId id="606" r:id="rId43"/>
    <p:sldId id="597" r:id="rId44"/>
    <p:sldId id="305" r:id="rId45"/>
  </p:sldIdLst>
  <p:sldSz cx="12192000" cy="6858000"/>
  <p:notesSz cx="7315200" cy="9601200"/>
  <p:embeddedFontLst>
    <p:embeddedFont>
      <p:font typeface="Calibri" panose="020F0502020204030204" pitchFamily="34" charset="0"/>
      <p:regular r:id="rId48"/>
      <p:bold r:id="rId49"/>
      <p:italic r:id="rId50"/>
      <p:boldItalic r:id="rId51"/>
    </p:embeddedFont>
    <p:embeddedFont>
      <p:font typeface="Helvetica Neue" panose="020B0403020202020204" pitchFamily="34" charset="0"/>
      <p:regular r:id="rId52"/>
      <p:bold r:id="rId53"/>
      <p:italic r:id="rId54"/>
      <p:boldItalic r:id="rId55"/>
    </p:embeddedFont>
    <p:embeddedFont>
      <p:font typeface="Nunito" panose="00000800000000000000" pitchFamily="2" charset="0"/>
      <p:regular r:id="rId56"/>
      <p:bold r:id="rId57"/>
      <p:italic r:id="rId58"/>
      <p:boldItalic r:id="rId59"/>
    </p:embeddedFont>
    <p:embeddedFont>
      <p:font typeface="Nunito ExtraLight" pitchFamily="2" charset="0"/>
      <p:regular r:id="rId60"/>
      <p:italic r:id="rId61"/>
    </p:embeddedFont>
    <p:embeddedFont>
      <p:font typeface="Nunito Light" pitchFamily="2" charset="0"/>
      <p:regular r:id="rId62"/>
      <p:bold r:id="rId63"/>
      <p:italic r:id="rId64"/>
      <p:boldItalic r:id="rId65"/>
    </p:embeddedFont>
    <p:embeddedFont>
      <p:font typeface="Poppins" panose="00000500000000000000" pitchFamily="2" charset="0"/>
      <p:regular r:id="rId66"/>
      <p:bold r:id="rId67"/>
      <p:italic r:id="rId68"/>
      <p:boldItalic r:id="rId6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508050-1CDD-4310-8BE3-6CA448936F76}" v="138" dt="2023-05-03T01:24:36.5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26" autoAdjust="0"/>
    <p:restoredTop sz="86388" autoAdjust="0"/>
  </p:normalViewPr>
  <p:slideViewPr>
    <p:cSldViewPr snapToGrid="0">
      <p:cViewPr>
        <p:scale>
          <a:sx n="75" d="100"/>
          <a:sy n="75" d="100"/>
        </p:scale>
        <p:origin x="1332" y="516"/>
      </p:cViewPr>
      <p:guideLst/>
    </p:cSldViewPr>
  </p:slideViewPr>
  <p:outlineViewPr>
    <p:cViewPr>
      <p:scale>
        <a:sx n="33" d="100"/>
        <a:sy n="33" d="100"/>
      </p:scale>
      <p:origin x="0" y="-59896"/>
    </p:cViewPr>
  </p:outlineViewPr>
  <p:notesTextViewPr>
    <p:cViewPr>
      <p:scale>
        <a:sx n="3" d="2"/>
        <a:sy n="3" d="2"/>
      </p:scale>
      <p:origin x="0" y="0"/>
    </p:cViewPr>
  </p:notesTextViewPr>
  <p:sorterViewPr>
    <p:cViewPr>
      <p:scale>
        <a:sx n="100" d="100"/>
        <a:sy n="100" d="100"/>
      </p:scale>
      <p:origin x="0" y="-274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handoutMaster" Target="handoutMasters/handoutMaster1.xml"/><Relationship Id="rId63" Type="http://schemas.openxmlformats.org/officeDocument/2006/relationships/font" Target="fonts/font16.fntdata"/><Relationship Id="rId68" Type="http://schemas.openxmlformats.org/officeDocument/2006/relationships/font" Target="fonts/font21.fntdata"/><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font" Target="fonts/font6.fntdata"/><Relationship Id="rId58" Type="http://schemas.openxmlformats.org/officeDocument/2006/relationships/font" Target="fonts/font11.fntdata"/><Relationship Id="rId66" Type="http://schemas.openxmlformats.org/officeDocument/2006/relationships/font" Target="fonts/font19.fntdata"/><Relationship Id="rId74"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font" Target="fonts/font14.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font" Target="fonts/font1.fntdata"/><Relationship Id="rId56" Type="http://schemas.openxmlformats.org/officeDocument/2006/relationships/font" Target="fonts/font9.fntdata"/><Relationship Id="rId64" Type="http://schemas.openxmlformats.org/officeDocument/2006/relationships/font" Target="fonts/font17.fntdata"/><Relationship Id="rId69" Type="http://schemas.openxmlformats.org/officeDocument/2006/relationships/font" Target="fonts/font22.fntdata"/><Relationship Id="rId8" Type="http://schemas.openxmlformats.org/officeDocument/2006/relationships/slide" Target="slides/slide3.xml"/><Relationship Id="rId51" Type="http://schemas.openxmlformats.org/officeDocument/2006/relationships/font" Target="fonts/font4.fntdata"/><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59" Type="http://schemas.openxmlformats.org/officeDocument/2006/relationships/font" Target="fonts/font12.fntdata"/><Relationship Id="rId67" Type="http://schemas.openxmlformats.org/officeDocument/2006/relationships/font" Target="fonts/font20.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7.fntdata"/><Relationship Id="rId62" Type="http://schemas.openxmlformats.org/officeDocument/2006/relationships/font" Target="fonts/font15.fntdata"/><Relationship Id="rId70" Type="http://schemas.openxmlformats.org/officeDocument/2006/relationships/presProps" Target="presProps.xml"/><Relationship Id="rId75"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font" Target="fonts/font5.fntdata"/><Relationship Id="rId60" Type="http://schemas.openxmlformats.org/officeDocument/2006/relationships/font" Target="fonts/font13.fntdata"/><Relationship Id="rId65" Type="http://schemas.openxmlformats.org/officeDocument/2006/relationships/font" Target="fonts/font18.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font" Target="fonts/font3.fntdata"/><Relationship Id="rId55" Type="http://schemas.openxmlformats.org/officeDocument/2006/relationships/font" Target="fonts/font8.fntdata"/><Relationship Id="rId7" Type="http://schemas.openxmlformats.org/officeDocument/2006/relationships/slide" Target="slides/slide2.xml"/><Relationship Id="rId7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ersal Zaman" userId="f7dbc6cb-78f0-4d6e-8369-a8b9e421e308" providerId="ADAL" clId="{795F7029-CCEE-4154-B7FA-A17153CAA17B}"/>
    <pc:docChg chg="modSld">
      <pc:chgData name="Mersal Zaman" userId="f7dbc6cb-78f0-4d6e-8369-a8b9e421e308" providerId="ADAL" clId="{795F7029-CCEE-4154-B7FA-A17153CAA17B}" dt="2023-04-25T17:40:26.734" v="113" actId="962"/>
      <pc:docMkLst>
        <pc:docMk/>
      </pc:docMkLst>
      <pc:sldChg chg="modSp mod">
        <pc:chgData name="Mersal Zaman" userId="f7dbc6cb-78f0-4d6e-8369-a8b9e421e308" providerId="ADAL" clId="{795F7029-CCEE-4154-B7FA-A17153CAA17B}" dt="2023-04-25T17:34:21.727" v="3" actId="962"/>
        <pc:sldMkLst>
          <pc:docMk/>
          <pc:sldMk cId="2421715476" sldId="521"/>
        </pc:sldMkLst>
        <pc:picChg chg="mod">
          <ac:chgData name="Mersal Zaman" userId="f7dbc6cb-78f0-4d6e-8369-a8b9e421e308" providerId="ADAL" clId="{795F7029-CCEE-4154-B7FA-A17153CAA17B}" dt="2023-04-25T17:34:21.727" v="3" actId="962"/>
          <ac:picMkLst>
            <pc:docMk/>
            <pc:sldMk cId="2421715476" sldId="521"/>
            <ac:picMk id="4" creationId="{D0B440C7-FE19-3C69-142F-F29F8C9340D4}"/>
          </ac:picMkLst>
        </pc:picChg>
      </pc:sldChg>
      <pc:sldChg chg="modSp mod">
        <pc:chgData name="Mersal Zaman" userId="f7dbc6cb-78f0-4d6e-8369-a8b9e421e308" providerId="ADAL" clId="{795F7029-CCEE-4154-B7FA-A17153CAA17B}" dt="2023-04-25T17:36:28.197" v="23" actId="962"/>
        <pc:sldMkLst>
          <pc:docMk/>
          <pc:sldMk cId="4065689513" sldId="532"/>
        </pc:sldMkLst>
        <pc:picChg chg="mod">
          <ac:chgData name="Mersal Zaman" userId="f7dbc6cb-78f0-4d6e-8369-a8b9e421e308" providerId="ADAL" clId="{795F7029-CCEE-4154-B7FA-A17153CAA17B}" dt="2023-04-25T17:36:28.197" v="23" actId="962"/>
          <ac:picMkLst>
            <pc:docMk/>
            <pc:sldMk cId="4065689513" sldId="532"/>
            <ac:picMk id="4" creationId="{113DCC37-1C20-318A-8FD7-1ADFD42A1008}"/>
          </ac:picMkLst>
        </pc:picChg>
        <pc:picChg chg="mod">
          <ac:chgData name="Mersal Zaman" userId="f7dbc6cb-78f0-4d6e-8369-a8b9e421e308" providerId="ADAL" clId="{795F7029-CCEE-4154-B7FA-A17153CAA17B}" dt="2023-04-25T17:36:20.032" v="15" actId="962"/>
          <ac:picMkLst>
            <pc:docMk/>
            <pc:sldMk cId="4065689513" sldId="532"/>
            <ac:picMk id="6" creationId="{7B69AC28-4A00-26DB-B060-BEC381CBE8ED}"/>
          </ac:picMkLst>
        </pc:picChg>
      </pc:sldChg>
      <pc:sldChg chg="modSp">
        <pc:chgData name="Mersal Zaman" userId="f7dbc6cb-78f0-4d6e-8369-a8b9e421e308" providerId="ADAL" clId="{795F7029-CCEE-4154-B7FA-A17153CAA17B}" dt="2023-04-25T17:39:19.715" v="85" actId="962"/>
        <pc:sldMkLst>
          <pc:docMk/>
          <pc:sldMk cId="2121732518" sldId="535"/>
        </pc:sldMkLst>
        <pc:picChg chg="mod">
          <ac:chgData name="Mersal Zaman" userId="f7dbc6cb-78f0-4d6e-8369-a8b9e421e308" providerId="ADAL" clId="{795F7029-CCEE-4154-B7FA-A17153CAA17B}" dt="2023-04-25T17:39:19.715" v="85" actId="962"/>
          <ac:picMkLst>
            <pc:docMk/>
            <pc:sldMk cId="2121732518" sldId="535"/>
            <ac:picMk id="5" creationId="{ABA2A2DD-46FA-5683-9A2E-F468581F0BD3}"/>
          </ac:picMkLst>
        </pc:picChg>
      </pc:sldChg>
      <pc:sldChg chg="modSp mod">
        <pc:chgData name="Mersal Zaman" userId="f7dbc6cb-78f0-4d6e-8369-a8b9e421e308" providerId="ADAL" clId="{795F7029-CCEE-4154-B7FA-A17153CAA17B}" dt="2023-04-25T17:36:39.671" v="39" actId="962"/>
        <pc:sldMkLst>
          <pc:docMk/>
          <pc:sldMk cId="3870722598" sldId="557"/>
        </pc:sldMkLst>
        <pc:picChg chg="mod">
          <ac:chgData name="Mersal Zaman" userId="f7dbc6cb-78f0-4d6e-8369-a8b9e421e308" providerId="ADAL" clId="{795F7029-CCEE-4154-B7FA-A17153CAA17B}" dt="2023-04-25T17:36:39.671" v="39" actId="962"/>
          <ac:picMkLst>
            <pc:docMk/>
            <pc:sldMk cId="3870722598" sldId="557"/>
            <ac:picMk id="4" creationId="{3609BE92-4E4C-003C-33EA-17CD5CE04D16}"/>
          </ac:picMkLst>
        </pc:picChg>
      </pc:sldChg>
      <pc:sldChg chg="modSp">
        <pc:chgData name="Mersal Zaman" userId="f7dbc6cb-78f0-4d6e-8369-a8b9e421e308" providerId="ADAL" clId="{795F7029-CCEE-4154-B7FA-A17153CAA17B}" dt="2023-04-25T17:36:48.888" v="55" actId="962"/>
        <pc:sldMkLst>
          <pc:docMk/>
          <pc:sldMk cId="1119363646" sldId="577"/>
        </pc:sldMkLst>
        <pc:grpChg chg="mod">
          <ac:chgData name="Mersal Zaman" userId="f7dbc6cb-78f0-4d6e-8369-a8b9e421e308" providerId="ADAL" clId="{795F7029-CCEE-4154-B7FA-A17153CAA17B}" dt="2023-04-25T17:36:48.888" v="55" actId="962"/>
          <ac:grpSpMkLst>
            <pc:docMk/>
            <pc:sldMk cId="1119363646" sldId="577"/>
            <ac:grpSpMk id="8" creationId="{C4303C23-C276-68C1-6C1B-415F1C89C993}"/>
          </ac:grpSpMkLst>
        </pc:grpChg>
      </pc:sldChg>
      <pc:sldChg chg="modSp">
        <pc:chgData name="Mersal Zaman" userId="f7dbc6cb-78f0-4d6e-8369-a8b9e421e308" providerId="ADAL" clId="{795F7029-CCEE-4154-B7FA-A17153CAA17B}" dt="2023-04-25T17:38:47.261" v="75" actId="962"/>
        <pc:sldMkLst>
          <pc:docMk/>
          <pc:sldMk cId="2218915535" sldId="579"/>
        </pc:sldMkLst>
        <pc:grpChg chg="mod">
          <ac:chgData name="Mersal Zaman" userId="f7dbc6cb-78f0-4d6e-8369-a8b9e421e308" providerId="ADAL" clId="{795F7029-CCEE-4154-B7FA-A17153CAA17B}" dt="2023-04-25T17:38:47.261" v="75" actId="962"/>
          <ac:grpSpMkLst>
            <pc:docMk/>
            <pc:sldMk cId="2218915535" sldId="579"/>
            <ac:grpSpMk id="7" creationId="{841476E8-64DE-0204-C61C-1B6E470B4CFA}"/>
          </ac:grpSpMkLst>
        </pc:grpChg>
      </pc:sldChg>
      <pc:sldChg chg="modSp">
        <pc:chgData name="Mersal Zaman" userId="f7dbc6cb-78f0-4d6e-8369-a8b9e421e308" providerId="ADAL" clId="{795F7029-CCEE-4154-B7FA-A17153CAA17B}" dt="2023-04-25T17:40:26.734" v="113" actId="962"/>
        <pc:sldMkLst>
          <pc:docMk/>
          <pc:sldMk cId="263862387" sldId="583"/>
        </pc:sldMkLst>
        <pc:grpChg chg="mod">
          <ac:chgData name="Mersal Zaman" userId="f7dbc6cb-78f0-4d6e-8369-a8b9e421e308" providerId="ADAL" clId="{795F7029-CCEE-4154-B7FA-A17153CAA17B}" dt="2023-04-25T17:40:26.734" v="113" actId="962"/>
          <ac:grpSpMkLst>
            <pc:docMk/>
            <pc:sldMk cId="263862387" sldId="583"/>
            <ac:grpSpMk id="4" creationId="{B89422E8-CEB4-BB4C-1542-C78A6BDEAD96}"/>
          </ac:grpSpMkLst>
        </pc:grpChg>
      </pc:sldChg>
      <pc:sldChg chg="modSp mod">
        <pc:chgData name="Mersal Zaman" userId="f7dbc6cb-78f0-4d6e-8369-a8b9e421e308" providerId="ADAL" clId="{795F7029-CCEE-4154-B7FA-A17153CAA17B}" dt="2023-04-25T17:35:40.520" v="7" actId="962"/>
        <pc:sldMkLst>
          <pc:docMk/>
          <pc:sldMk cId="3079402652" sldId="598"/>
        </pc:sldMkLst>
        <pc:picChg chg="mod">
          <ac:chgData name="Mersal Zaman" userId="f7dbc6cb-78f0-4d6e-8369-a8b9e421e308" providerId="ADAL" clId="{795F7029-CCEE-4154-B7FA-A17153CAA17B}" dt="2023-04-25T17:35:40.520" v="7" actId="962"/>
          <ac:picMkLst>
            <pc:docMk/>
            <pc:sldMk cId="3079402652" sldId="598"/>
            <ac:picMk id="6" creationId="{C11ACEE8-5F09-66CF-E1CF-54A49FE27624}"/>
          </ac:picMkLst>
        </pc:picChg>
        <pc:picChg chg="mod">
          <ac:chgData name="Mersal Zaman" userId="f7dbc6cb-78f0-4d6e-8369-a8b9e421e308" providerId="ADAL" clId="{795F7029-CCEE-4154-B7FA-A17153CAA17B}" dt="2023-04-25T17:35:27.216" v="5" actId="962"/>
          <ac:picMkLst>
            <pc:docMk/>
            <pc:sldMk cId="3079402652" sldId="598"/>
            <ac:picMk id="7" creationId="{DCA40AB3-8793-7B14-D71F-E443C67BDDCC}"/>
          </ac:picMkLst>
        </pc:picChg>
      </pc:sldChg>
      <pc:sldChg chg="modSp mod">
        <pc:chgData name="Mersal Zaman" userId="f7dbc6cb-78f0-4d6e-8369-a8b9e421e308" providerId="ADAL" clId="{795F7029-CCEE-4154-B7FA-A17153CAA17B}" dt="2023-04-25T17:39:34.411" v="87" actId="962"/>
        <pc:sldMkLst>
          <pc:docMk/>
          <pc:sldMk cId="3463422157" sldId="599"/>
        </pc:sldMkLst>
        <pc:picChg chg="mod">
          <ac:chgData name="Mersal Zaman" userId="f7dbc6cb-78f0-4d6e-8369-a8b9e421e308" providerId="ADAL" clId="{795F7029-CCEE-4154-B7FA-A17153CAA17B}" dt="2023-04-25T17:39:34.411" v="87" actId="962"/>
          <ac:picMkLst>
            <pc:docMk/>
            <pc:sldMk cId="3463422157" sldId="599"/>
            <ac:picMk id="5" creationId="{B27A401A-B97E-8152-20F6-26861356FA2A}"/>
          </ac:picMkLst>
        </pc:picChg>
      </pc:sldChg>
      <pc:sldChg chg="modSp">
        <pc:chgData name="Mersal Zaman" userId="f7dbc6cb-78f0-4d6e-8369-a8b9e421e308" providerId="ADAL" clId="{795F7029-CCEE-4154-B7FA-A17153CAA17B}" dt="2023-04-25T17:39:02.363" v="77" actId="962"/>
        <pc:sldMkLst>
          <pc:docMk/>
          <pc:sldMk cId="292417161" sldId="603"/>
        </pc:sldMkLst>
        <pc:grpChg chg="mod">
          <ac:chgData name="Mersal Zaman" userId="f7dbc6cb-78f0-4d6e-8369-a8b9e421e308" providerId="ADAL" clId="{795F7029-CCEE-4154-B7FA-A17153CAA17B}" dt="2023-04-25T17:39:02.363" v="77" actId="962"/>
          <ac:grpSpMkLst>
            <pc:docMk/>
            <pc:sldMk cId="292417161" sldId="603"/>
            <ac:grpSpMk id="7" creationId="{841476E8-64DE-0204-C61C-1B6E470B4CFA}"/>
          </ac:grpSpMkLst>
        </pc:grpChg>
      </pc:sldChg>
    </pc:docChg>
  </pc:docChgLst>
  <pc:docChgLst>
    <pc:chgData name="Nazia Shah" userId="834fe6aa-7260-4947-9af5-9af74eff913c" providerId="ADAL" clId="{DB508050-1CDD-4310-8BE3-6CA448936F76}"/>
    <pc:docChg chg="undo custSel modSld">
      <pc:chgData name="Nazia Shah" userId="834fe6aa-7260-4947-9af5-9af74eff913c" providerId="ADAL" clId="{DB508050-1CDD-4310-8BE3-6CA448936F76}" dt="2023-05-03T01:24:36.508" v="460" actId="962"/>
      <pc:docMkLst>
        <pc:docMk/>
      </pc:docMkLst>
      <pc:sldChg chg="modSp mod">
        <pc:chgData name="Nazia Shah" userId="834fe6aa-7260-4947-9af5-9af74eff913c" providerId="ADAL" clId="{DB508050-1CDD-4310-8BE3-6CA448936F76}" dt="2023-05-03T01:19:11.011" v="400" actId="962"/>
        <pc:sldMkLst>
          <pc:docMk/>
          <pc:sldMk cId="3301438562" sldId="286"/>
        </pc:sldMkLst>
        <pc:spChg chg="mod">
          <ac:chgData name="Nazia Shah" userId="834fe6aa-7260-4947-9af5-9af74eff913c" providerId="ADAL" clId="{DB508050-1CDD-4310-8BE3-6CA448936F76}" dt="2023-05-03T01:19:11.011" v="400" actId="962"/>
          <ac:spMkLst>
            <pc:docMk/>
            <pc:sldMk cId="3301438562" sldId="286"/>
            <ac:spMk id="2" creationId="{2B3229FB-622D-13BC-54F2-E84FE9D143B9}"/>
          </ac:spMkLst>
        </pc:spChg>
        <pc:spChg chg="mod">
          <ac:chgData name="Nazia Shah" userId="834fe6aa-7260-4947-9af5-9af74eff913c" providerId="ADAL" clId="{DB508050-1CDD-4310-8BE3-6CA448936F76}" dt="2023-05-03T00:57:17.676" v="185" actId="33553"/>
          <ac:spMkLst>
            <pc:docMk/>
            <pc:sldMk cId="3301438562" sldId="286"/>
            <ac:spMk id="4" creationId="{25464C09-28DB-654A-9CBE-A18E47989EE6}"/>
          </ac:spMkLst>
        </pc:spChg>
        <pc:spChg chg="mod">
          <ac:chgData name="Nazia Shah" userId="834fe6aa-7260-4947-9af5-9af74eff913c" providerId="ADAL" clId="{DB508050-1CDD-4310-8BE3-6CA448936F76}" dt="2023-05-03T01:19:05.707" v="399" actId="962"/>
          <ac:spMkLst>
            <pc:docMk/>
            <pc:sldMk cId="3301438562" sldId="286"/>
            <ac:spMk id="5" creationId="{BD2F0370-A462-EA47-A926-2777BBA4F2A5}"/>
          </ac:spMkLst>
        </pc:spChg>
        <pc:picChg chg="mod">
          <ac:chgData name="Nazia Shah" userId="834fe6aa-7260-4947-9af5-9af74eff913c" providerId="ADAL" clId="{DB508050-1CDD-4310-8BE3-6CA448936F76}" dt="2023-04-26T21:13:48.394" v="0" actId="962"/>
          <ac:picMkLst>
            <pc:docMk/>
            <pc:sldMk cId="3301438562" sldId="286"/>
            <ac:picMk id="8" creationId="{50F00BB5-F8F4-D49F-DFA3-A3A141761EF6}"/>
          </ac:picMkLst>
        </pc:picChg>
        <pc:picChg chg="mod">
          <ac:chgData name="Nazia Shah" userId="834fe6aa-7260-4947-9af5-9af74eff913c" providerId="ADAL" clId="{DB508050-1CDD-4310-8BE3-6CA448936F76}" dt="2023-04-26T21:13:51.494" v="1" actId="962"/>
          <ac:picMkLst>
            <pc:docMk/>
            <pc:sldMk cId="3301438562" sldId="286"/>
            <ac:picMk id="9" creationId="{374BBE0C-CE66-6FE7-4FC5-47663EC86D9E}"/>
          </ac:picMkLst>
        </pc:picChg>
      </pc:sldChg>
      <pc:sldChg chg="modSp mod">
        <pc:chgData name="Nazia Shah" userId="834fe6aa-7260-4947-9af5-9af74eff913c" providerId="ADAL" clId="{DB508050-1CDD-4310-8BE3-6CA448936F76}" dt="2023-05-03T01:24:36.508" v="460" actId="962"/>
        <pc:sldMkLst>
          <pc:docMk/>
          <pc:sldMk cId="1104096895" sldId="305"/>
        </pc:sldMkLst>
        <pc:spChg chg="mod">
          <ac:chgData name="Nazia Shah" userId="834fe6aa-7260-4947-9af5-9af74eff913c" providerId="ADAL" clId="{DB508050-1CDD-4310-8BE3-6CA448936F76}" dt="2023-05-03T01:16:14.767" v="371" actId="33553"/>
          <ac:spMkLst>
            <pc:docMk/>
            <pc:sldMk cId="1104096895" sldId="305"/>
            <ac:spMk id="5" creationId="{CCFC31CB-FB86-40A6-B8AD-890D4034B5D2}"/>
          </ac:spMkLst>
        </pc:spChg>
        <pc:spChg chg="mod">
          <ac:chgData name="Nazia Shah" userId="834fe6aa-7260-4947-9af5-9af74eff913c" providerId="ADAL" clId="{DB508050-1CDD-4310-8BE3-6CA448936F76}" dt="2023-05-03T01:24:36.508" v="460" actId="962"/>
          <ac:spMkLst>
            <pc:docMk/>
            <pc:sldMk cId="1104096895" sldId="305"/>
            <ac:spMk id="7" creationId="{DAAB6184-7206-F0FB-7C18-1880E4121F85}"/>
          </ac:spMkLst>
        </pc:spChg>
      </pc:sldChg>
      <pc:sldChg chg="modSp mod">
        <pc:chgData name="Nazia Shah" userId="834fe6aa-7260-4947-9af5-9af74eff913c" providerId="ADAL" clId="{DB508050-1CDD-4310-8BE3-6CA448936F76}" dt="2023-05-03T01:16:28.090" v="373" actId="962"/>
        <pc:sldMkLst>
          <pc:docMk/>
          <pc:sldMk cId="2845231915" sldId="511"/>
        </pc:sldMkLst>
        <pc:spChg chg="mod">
          <ac:chgData name="Nazia Shah" userId="834fe6aa-7260-4947-9af5-9af74eff913c" providerId="ADAL" clId="{DB508050-1CDD-4310-8BE3-6CA448936F76}" dt="2023-05-03T01:16:26.877" v="372"/>
          <ac:spMkLst>
            <pc:docMk/>
            <pc:sldMk cId="2845231915" sldId="511"/>
            <ac:spMk id="3" creationId="{DFA9EF77-1B61-F7A4-2D65-B42BC6C87A3E}"/>
          </ac:spMkLst>
        </pc:spChg>
        <pc:spChg chg="mod">
          <ac:chgData name="Nazia Shah" userId="834fe6aa-7260-4947-9af5-9af74eff913c" providerId="ADAL" clId="{DB508050-1CDD-4310-8BE3-6CA448936F76}" dt="2023-05-03T01:16:28.090" v="373" actId="962"/>
          <ac:spMkLst>
            <pc:docMk/>
            <pc:sldMk cId="2845231915" sldId="511"/>
            <ac:spMk id="5" creationId="{5A7E26DB-B2CA-36E7-9140-6AEC0AD2A569}"/>
          </ac:spMkLst>
        </pc:spChg>
      </pc:sldChg>
      <pc:sldChg chg="modSp mod">
        <pc:chgData name="Nazia Shah" userId="834fe6aa-7260-4947-9af5-9af74eff913c" providerId="ADAL" clId="{DB508050-1CDD-4310-8BE3-6CA448936F76}" dt="2023-05-03T01:20:07.281" v="402"/>
        <pc:sldMkLst>
          <pc:docMk/>
          <pc:sldMk cId="2421715476" sldId="521"/>
        </pc:sldMkLst>
        <pc:spChg chg="mod">
          <ac:chgData name="Nazia Shah" userId="834fe6aa-7260-4947-9af5-9af74eff913c" providerId="ADAL" clId="{DB508050-1CDD-4310-8BE3-6CA448936F76}" dt="2023-05-03T01:20:07.281" v="402"/>
          <ac:spMkLst>
            <pc:docMk/>
            <pc:sldMk cId="2421715476" sldId="521"/>
            <ac:spMk id="2" creationId="{291EE34A-31D6-E72D-A160-8C580B4E2B1F}"/>
          </ac:spMkLst>
        </pc:spChg>
        <pc:spChg chg="mod">
          <ac:chgData name="Nazia Shah" userId="834fe6aa-7260-4947-9af5-9af74eff913c" providerId="ADAL" clId="{DB508050-1CDD-4310-8BE3-6CA448936F76}" dt="2023-05-03T01:20:00.289" v="401" actId="962"/>
          <ac:spMkLst>
            <pc:docMk/>
            <pc:sldMk cId="2421715476" sldId="521"/>
            <ac:spMk id="6" creationId="{8C020F98-FF67-4FDC-3046-028CBDE77B5B}"/>
          </ac:spMkLst>
        </pc:spChg>
      </pc:sldChg>
      <pc:sldChg chg="modSp mod">
        <pc:chgData name="Nazia Shah" userId="834fe6aa-7260-4947-9af5-9af74eff913c" providerId="ADAL" clId="{DB508050-1CDD-4310-8BE3-6CA448936F76}" dt="2023-05-03T01:18:15.682" v="392" actId="962"/>
        <pc:sldMkLst>
          <pc:docMk/>
          <pc:sldMk cId="4065689513" sldId="532"/>
        </pc:sldMkLst>
        <pc:spChg chg="mod">
          <ac:chgData name="Nazia Shah" userId="834fe6aa-7260-4947-9af5-9af74eff913c" providerId="ADAL" clId="{DB508050-1CDD-4310-8BE3-6CA448936F76}" dt="2023-05-03T01:18:01.047" v="389"/>
          <ac:spMkLst>
            <pc:docMk/>
            <pc:sldMk cId="4065689513" sldId="532"/>
            <ac:spMk id="2" creationId="{291EE34A-31D6-E72D-A160-8C580B4E2B1F}"/>
          </ac:spMkLst>
        </pc:spChg>
        <pc:spChg chg="mod">
          <ac:chgData name="Nazia Shah" userId="834fe6aa-7260-4947-9af5-9af74eff913c" providerId="ADAL" clId="{DB508050-1CDD-4310-8BE3-6CA448936F76}" dt="2023-05-03T01:18:15.682" v="392" actId="962"/>
          <ac:spMkLst>
            <pc:docMk/>
            <pc:sldMk cId="4065689513" sldId="532"/>
            <ac:spMk id="7" creationId="{8CD8FA20-60D5-AB14-6C9E-5B8422A055C6}"/>
          </ac:spMkLst>
        </pc:spChg>
        <pc:picChg chg="mod">
          <ac:chgData name="Nazia Shah" userId="834fe6aa-7260-4947-9af5-9af74eff913c" providerId="ADAL" clId="{DB508050-1CDD-4310-8BE3-6CA448936F76}" dt="2023-05-03T01:18:06.864" v="391"/>
          <ac:picMkLst>
            <pc:docMk/>
            <pc:sldMk cId="4065689513" sldId="532"/>
            <ac:picMk id="6" creationId="{7B69AC28-4A00-26DB-B060-BEC381CBE8ED}"/>
          </ac:picMkLst>
        </pc:picChg>
      </pc:sldChg>
      <pc:sldChg chg="modSp mod">
        <pc:chgData name="Nazia Shah" userId="834fe6aa-7260-4947-9af5-9af74eff913c" providerId="ADAL" clId="{DB508050-1CDD-4310-8BE3-6CA448936F76}" dt="2023-05-03T01:21:08.081" v="412"/>
        <pc:sldMkLst>
          <pc:docMk/>
          <pc:sldMk cId="3432693096" sldId="533"/>
        </pc:sldMkLst>
        <pc:spChg chg="mod">
          <ac:chgData name="Nazia Shah" userId="834fe6aa-7260-4947-9af5-9af74eff913c" providerId="ADAL" clId="{DB508050-1CDD-4310-8BE3-6CA448936F76}" dt="2023-05-03T01:21:08.081" v="412"/>
          <ac:spMkLst>
            <pc:docMk/>
            <pc:sldMk cId="3432693096" sldId="533"/>
            <ac:spMk id="2" creationId="{291EE34A-31D6-E72D-A160-8C580B4E2B1F}"/>
          </ac:spMkLst>
        </pc:spChg>
        <pc:spChg chg="mod">
          <ac:chgData name="Nazia Shah" userId="834fe6aa-7260-4947-9af5-9af74eff913c" providerId="ADAL" clId="{DB508050-1CDD-4310-8BE3-6CA448936F76}" dt="2023-05-03T01:21:02.792" v="411" actId="962"/>
          <ac:spMkLst>
            <pc:docMk/>
            <pc:sldMk cId="3432693096" sldId="533"/>
            <ac:spMk id="4" creationId="{6B31F685-7ED3-7019-ED05-BC9E26CE8436}"/>
          </ac:spMkLst>
        </pc:spChg>
      </pc:sldChg>
      <pc:sldChg chg="modSp mod">
        <pc:chgData name="Nazia Shah" userId="834fe6aa-7260-4947-9af5-9af74eff913c" providerId="ADAL" clId="{DB508050-1CDD-4310-8BE3-6CA448936F76}" dt="2023-05-03T01:21:36.110" v="420"/>
        <pc:sldMkLst>
          <pc:docMk/>
          <pc:sldMk cId="4006923793" sldId="534"/>
        </pc:sldMkLst>
        <pc:spChg chg="mod">
          <ac:chgData name="Nazia Shah" userId="834fe6aa-7260-4947-9af5-9af74eff913c" providerId="ADAL" clId="{DB508050-1CDD-4310-8BE3-6CA448936F76}" dt="2023-05-03T01:21:36.110" v="420"/>
          <ac:spMkLst>
            <pc:docMk/>
            <pc:sldMk cId="4006923793" sldId="534"/>
            <ac:spMk id="2" creationId="{291EE34A-31D6-E72D-A160-8C580B4E2B1F}"/>
          </ac:spMkLst>
        </pc:spChg>
        <pc:spChg chg="mod">
          <ac:chgData name="Nazia Shah" userId="834fe6aa-7260-4947-9af5-9af74eff913c" providerId="ADAL" clId="{DB508050-1CDD-4310-8BE3-6CA448936F76}" dt="2023-05-03T01:21:33.124" v="419" actId="962"/>
          <ac:spMkLst>
            <pc:docMk/>
            <pc:sldMk cId="4006923793" sldId="534"/>
            <ac:spMk id="4" creationId="{33D02B20-0A0E-6217-1A03-06AA8CBE3F22}"/>
          </ac:spMkLst>
        </pc:spChg>
      </pc:sldChg>
      <pc:sldChg chg="modSp mod">
        <pc:chgData name="Nazia Shah" userId="834fe6aa-7260-4947-9af5-9af74eff913c" providerId="ADAL" clId="{DB508050-1CDD-4310-8BE3-6CA448936F76}" dt="2023-05-03T01:22:25.935" v="428" actId="962"/>
        <pc:sldMkLst>
          <pc:docMk/>
          <pc:sldMk cId="2121732518" sldId="535"/>
        </pc:sldMkLst>
        <pc:spChg chg="mod">
          <ac:chgData name="Nazia Shah" userId="834fe6aa-7260-4947-9af5-9af74eff913c" providerId="ADAL" clId="{DB508050-1CDD-4310-8BE3-6CA448936F76}" dt="2023-05-03T01:22:18.023" v="427"/>
          <ac:spMkLst>
            <pc:docMk/>
            <pc:sldMk cId="2121732518" sldId="535"/>
            <ac:spMk id="2" creationId="{291EE34A-31D6-E72D-A160-8C580B4E2B1F}"/>
          </ac:spMkLst>
        </pc:spChg>
        <pc:spChg chg="mod">
          <ac:chgData name="Nazia Shah" userId="834fe6aa-7260-4947-9af5-9af74eff913c" providerId="ADAL" clId="{DB508050-1CDD-4310-8BE3-6CA448936F76}" dt="2023-05-03T00:56:17.942" v="12" actId="962"/>
          <ac:spMkLst>
            <pc:docMk/>
            <pc:sldMk cId="2121732518" sldId="535"/>
            <ac:spMk id="6" creationId="{8E13249D-0913-DD28-22F6-5A53B72213ED}"/>
          </ac:spMkLst>
        </pc:spChg>
        <pc:spChg chg="mod">
          <ac:chgData name="Nazia Shah" userId="834fe6aa-7260-4947-9af5-9af74eff913c" providerId="ADAL" clId="{DB508050-1CDD-4310-8BE3-6CA448936F76}" dt="2023-05-03T01:22:25.935" v="428" actId="962"/>
          <ac:spMkLst>
            <pc:docMk/>
            <pc:sldMk cId="2121732518" sldId="535"/>
            <ac:spMk id="7" creationId="{47B0094A-D87D-ACA0-142E-C46DB09F96FC}"/>
          </ac:spMkLst>
        </pc:spChg>
      </pc:sldChg>
      <pc:sldChg chg="modSp mod">
        <pc:chgData name="Nazia Shah" userId="834fe6aa-7260-4947-9af5-9af74eff913c" providerId="ADAL" clId="{DB508050-1CDD-4310-8BE3-6CA448936F76}" dt="2023-05-03T01:22:57.125" v="432"/>
        <pc:sldMkLst>
          <pc:docMk/>
          <pc:sldMk cId="3940633248" sldId="536"/>
        </pc:sldMkLst>
        <pc:spChg chg="mod">
          <ac:chgData name="Nazia Shah" userId="834fe6aa-7260-4947-9af5-9af74eff913c" providerId="ADAL" clId="{DB508050-1CDD-4310-8BE3-6CA448936F76}" dt="2023-05-03T01:22:57.125" v="432"/>
          <ac:spMkLst>
            <pc:docMk/>
            <pc:sldMk cId="3940633248" sldId="536"/>
            <ac:spMk id="2" creationId="{291EE34A-31D6-E72D-A160-8C580B4E2B1F}"/>
          </ac:spMkLst>
        </pc:spChg>
        <pc:spChg chg="mod">
          <ac:chgData name="Nazia Shah" userId="834fe6aa-7260-4947-9af5-9af74eff913c" providerId="ADAL" clId="{DB508050-1CDD-4310-8BE3-6CA448936F76}" dt="2023-05-03T01:22:54.054" v="431" actId="962"/>
          <ac:spMkLst>
            <pc:docMk/>
            <pc:sldMk cId="3940633248" sldId="536"/>
            <ac:spMk id="4" creationId="{5C52614D-8B0D-C91B-C046-F26BE40EED86}"/>
          </ac:spMkLst>
        </pc:spChg>
      </pc:sldChg>
      <pc:sldChg chg="modSp mod">
        <pc:chgData name="Nazia Shah" userId="834fe6aa-7260-4947-9af5-9af74eff913c" providerId="ADAL" clId="{DB508050-1CDD-4310-8BE3-6CA448936F76}" dt="2023-05-03T01:23:26.661" v="440"/>
        <pc:sldMkLst>
          <pc:docMk/>
          <pc:sldMk cId="561789286" sldId="537"/>
        </pc:sldMkLst>
        <pc:spChg chg="mod">
          <ac:chgData name="Nazia Shah" userId="834fe6aa-7260-4947-9af5-9af74eff913c" providerId="ADAL" clId="{DB508050-1CDD-4310-8BE3-6CA448936F76}" dt="2023-05-03T01:23:26.661" v="440"/>
          <ac:spMkLst>
            <pc:docMk/>
            <pc:sldMk cId="561789286" sldId="537"/>
            <ac:spMk id="2" creationId="{291EE34A-31D6-E72D-A160-8C580B4E2B1F}"/>
          </ac:spMkLst>
        </pc:spChg>
        <pc:spChg chg="mod">
          <ac:chgData name="Nazia Shah" userId="834fe6aa-7260-4947-9af5-9af74eff913c" providerId="ADAL" clId="{DB508050-1CDD-4310-8BE3-6CA448936F76}" dt="2023-05-03T01:23:24.483" v="439" actId="962"/>
          <ac:spMkLst>
            <pc:docMk/>
            <pc:sldMk cId="561789286" sldId="537"/>
            <ac:spMk id="4" creationId="{80E7885D-7AA8-E478-18EA-BD39882DA048}"/>
          </ac:spMkLst>
        </pc:spChg>
      </pc:sldChg>
      <pc:sldChg chg="modSp mod">
        <pc:chgData name="Nazia Shah" userId="834fe6aa-7260-4947-9af5-9af74eff913c" providerId="ADAL" clId="{DB508050-1CDD-4310-8BE3-6CA448936F76}" dt="2023-05-03T01:20:21.243" v="404"/>
        <pc:sldMkLst>
          <pc:docMk/>
          <pc:sldMk cId="921488035" sldId="556"/>
        </pc:sldMkLst>
        <pc:spChg chg="mod">
          <ac:chgData name="Nazia Shah" userId="834fe6aa-7260-4947-9af5-9af74eff913c" providerId="ADAL" clId="{DB508050-1CDD-4310-8BE3-6CA448936F76}" dt="2023-05-03T01:20:21.243" v="404"/>
          <ac:spMkLst>
            <pc:docMk/>
            <pc:sldMk cId="921488035" sldId="556"/>
            <ac:spMk id="2" creationId="{291EE34A-31D6-E72D-A160-8C580B4E2B1F}"/>
          </ac:spMkLst>
        </pc:spChg>
        <pc:spChg chg="mod">
          <ac:chgData name="Nazia Shah" userId="834fe6aa-7260-4947-9af5-9af74eff913c" providerId="ADAL" clId="{DB508050-1CDD-4310-8BE3-6CA448936F76}" dt="2023-05-03T01:20:17.989" v="403" actId="962"/>
          <ac:spMkLst>
            <pc:docMk/>
            <pc:sldMk cId="921488035" sldId="556"/>
            <ac:spMk id="4" creationId="{8DC4C089-82A4-97B2-644B-D68CD1A51F19}"/>
          </ac:spMkLst>
        </pc:spChg>
      </pc:sldChg>
      <pc:sldChg chg="modSp mod">
        <pc:chgData name="Nazia Shah" userId="834fe6aa-7260-4947-9af5-9af74eff913c" providerId="ADAL" clId="{DB508050-1CDD-4310-8BE3-6CA448936F76}" dt="2023-05-03T01:20:39.955" v="406"/>
        <pc:sldMkLst>
          <pc:docMk/>
          <pc:sldMk cId="3870722598" sldId="557"/>
        </pc:sldMkLst>
        <pc:spChg chg="mod">
          <ac:chgData name="Nazia Shah" userId="834fe6aa-7260-4947-9af5-9af74eff913c" providerId="ADAL" clId="{DB508050-1CDD-4310-8BE3-6CA448936F76}" dt="2023-05-03T01:20:39.955" v="406"/>
          <ac:spMkLst>
            <pc:docMk/>
            <pc:sldMk cId="3870722598" sldId="557"/>
            <ac:spMk id="2" creationId="{291EE34A-31D6-E72D-A160-8C580B4E2B1F}"/>
          </ac:spMkLst>
        </pc:spChg>
        <pc:spChg chg="mod">
          <ac:chgData name="Nazia Shah" userId="834fe6aa-7260-4947-9af5-9af74eff913c" providerId="ADAL" clId="{DB508050-1CDD-4310-8BE3-6CA448936F76}" dt="2023-05-03T01:20:35.847" v="405" actId="962"/>
          <ac:spMkLst>
            <pc:docMk/>
            <pc:sldMk cId="3870722598" sldId="557"/>
            <ac:spMk id="5" creationId="{41DA3F34-5116-4DAA-D225-9C32B63D361D}"/>
          </ac:spMkLst>
        </pc:spChg>
      </pc:sldChg>
      <pc:sldChg chg="modSp mod">
        <pc:chgData name="Nazia Shah" userId="834fe6aa-7260-4947-9af5-9af74eff913c" providerId="ADAL" clId="{DB508050-1CDD-4310-8BE3-6CA448936F76}" dt="2023-05-03T01:20:58.136" v="410"/>
        <pc:sldMkLst>
          <pc:docMk/>
          <pc:sldMk cId="3439153990" sldId="558"/>
        </pc:sldMkLst>
        <pc:spChg chg="mod">
          <ac:chgData name="Nazia Shah" userId="834fe6aa-7260-4947-9af5-9af74eff913c" providerId="ADAL" clId="{DB508050-1CDD-4310-8BE3-6CA448936F76}" dt="2023-05-03T01:20:58.136" v="410"/>
          <ac:spMkLst>
            <pc:docMk/>
            <pc:sldMk cId="3439153990" sldId="558"/>
            <ac:spMk id="2" creationId="{291EE34A-31D6-E72D-A160-8C580B4E2B1F}"/>
          </ac:spMkLst>
        </pc:spChg>
        <pc:spChg chg="mod">
          <ac:chgData name="Nazia Shah" userId="834fe6aa-7260-4947-9af5-9af74eff913c" providerId="ADAL" clId="{DB508050-1CDD-4310-8BE3-6CA448936F76}" dt="2023-05-03T01:20:54.908" v="409" actId="962"/>
          <ac:spMkLst>
            <pc:docMk/>
            <pc:sldMk cId="3439153990" sldId="558"/>
            <ac:spMk id="4" creationId="{2B325158-4A1A-0F5D-128E-9DB6BCCB6E8A}"/>
          </ac:spMkLst>
        </pc:spChg>
      </pc:sldChg>
      <pc:sldChg chg="modSp mod">
        <pc:chgData name="Nazia Shah" userId="834fe6aa-7260-4947-9af5-9af74eff913c" providerId="ADAL" clId="{DB508050-1CDD-4310-8BE3-6CA448936F76}" dt="2023-05-03T01:21:13.792" v="414"/>
        <pc:sldMkLst>
          <pc:docMk/>
          <pc:sldMk cId="2152579861" sldId="560"/>
        </pc:sldMkLst>
        <pc:spChg chg="mod">
          <ac:chgData name="Nazia Shah" userId="834fe6aa-7260-4947-9af5-9af74eff913c" providerId="ADAL" clId="{DB508050-1CDD-4310-8BE3-6CA448936F76}" dt="2023-05-03T01:21:13.792" v="414"/>
          <ac:spMkLst>
            <pc:docMk/>
            <pc:sldMk cId="2152579861" sldId="560"/>
            <ac:spMk id="2" creationId="{291EE34A-31D6-E72D-A160-8C580B4E2B1F}"/>
          </ac:spMkLst>
        </pc:spChg>
        <pc:spChg chg="mod">
          <ac:chgData name="Nazia Shah" userId="834fe6aa-7260-4947-9af5-9af74eff913c" providerId="ADAL" clId="{DB508050-1CDD-4310-8BE3-6CA448936F76}" dt="2023-05-03T01:21:12.177" v="413" actId="962"/>
          <ac:spMkLst>
            <pc:docMk/>
            <pc:sldMk cId="2152579861" sldId="560"/>
            <ac:spMk id="4" creationId="{6698500E-699D-77CF-118A-BD3A918F4BB9}"/>
          </ac:spMkLst>
        </pc:spChg>
      </pc:sldChg>
      <pc:sldChg chg="modSp mod">
        <pc:chgData name="Nazia Shah" userId="834fe6aa-7260-4947-9af5-9af74eff913c" providerId="ADAL" clId="{DB508050-1CDD-4310-8BE3-6CA448936F76}" dt="2023-05-03T01:21:21.973" v="416"/>
        <pc:sldMkLst>
          <pc:docMk/>
          <pc:sldMk cId="2570757208" sldId="561"/>
        </pc:sldMkLst>
        <pc:spChg chg="mod">
          <ac:chgData name="Nazia Shah" userId="834fe6aa-7260-4947-9af5-9af74eff913c" providerId="ADAL" clId="{DB508050-1CDD-4310-8BE3-6CA448936F76}" dt="2023-05-03T01:21:21.973" v="416"/>
          <ac:spMkLst>
            <pc:docMk/>
            <pc:sldMk cId="2570757208" sldId="561"/>
            <ac:spMk id="2" creationId="{291EE34A-31D6-E72D-A160-8C580B4E2B1F}"/>
          </ac:spMkLst>
        </pc:spChg>
        <pc:spChg chg="mod">
          <ac:chgData name="Nazia Shah" userId="834fe6aa-7260-4947-9af5-9af74eff913c" providerId="ADAL" clId="{DB508050-1CDD-4310-8BE3-6CA448936F76}" dt="2023-05-03T01:21:18.214" v="415" actId="962"/>
          <ac:spMkLst>
            <pc:docMk/>
            <pc:sldMk cId="2570757208" sldId="561"/>
            <ac:spMk id="4" creationId="{336192F0-3B05-4048-8CF2-392431A790EC}"/>
          </ac:spMkLst>
        </pc:spChg>
      </pc:sldChg>
      <pc:sldChg chg="modSp mod">
        <pc:chgData name="Nazia Shah" userId="834fe6aa-7260-4947-9af5-9af74eff913c" providerId="ADAL" clId="{DB508050-1CDD-4310-8BE3-6CA448936F76}" dt="2023-05-03T01:21:29.356" v="418"/>
        <pc:sldMkLst>
          <pc:docMk/>
          <pc:sldMk cId="3785259888" sldId="562"/>
        </pc:sldMkLst>
        <pc:spChg chg="mod">
          <ac:chgData name="Nazia Shah" userId="834fe6aa-7260-4947-9af5-9af74eff913c" providerId="ADAL" clId="{DB508050-1CDD-4310-8BE3-6CA448936F76}" dt="2023-05-03T01:21:29.356" v="418"/>
          <ac:spMkLst>
            <pc:docMk/>
            <pc:sldMk cId="3785259888" sldId="562"/>
            <ac:spMk id="2" creationId="{291EE34A-31D6-E72D-A160-8C580B4E2B1F}"/>
          </ac:spMkLst>
        </pc:spChg>
        <pc:spChg chg="mod">
          <ac:chgData name="Nazia Shah" userId="834fe6aa-7260-4947-9af5-9af74eff913c" providerId="ADAL" clId="{DB508050-1CDD-4310-8BE3-6CA448936F76}" dt="2023-05-03T01:21:26.163" v="417" actId="962"/>
          <ac:spMkLst>
            <pc:docMk/>
            <pc:sldMk cId="3785259888" sldId="562"/>
            <ac:spMk id="4" creationId="{D2FC3863-FF45-5802-DDE1-2D4753AC9E2E}"/>
          </ac:spMkLst>
        </pc:spChg>
      </pc:sldChg>
      <pc:sldChg chg="modSp mod">
        <pc:chgData name="Nazia Shah" userId="834fe6aa-7260-4947-9af5-9af74eff913c" providerId="ADAL" clId="{DB508050-1CDD-4310-8BE3-6CA448936F76}" dt="2023-05-03T01:20:50.607" v="408"/>
        <pc:sldMkLst>
          <pc:docMk/>
          <pc:sldMk cId="1119363646" sldId="577"/>
        </pc:sldMkLst>
        <pc:spChg chg="mod">
          <ac:chgData name="Nazia Shah" userId="834fe6aa-7260-4947-9af5-9af74eff913c" providerId="ADAL" clId="{DB508050-1CDD-4310-8BE3-6CA448936F76}" dt="2023-05-03T01:20:50.607" v="408"/>
          <ac:spMkLst>
            <pc:docMk/>
            <pc:sldMk cId="1119363646" sldId="577"/>
            <ac:spMk id="2" creationId="{291EE34A-31D6-E72D-A160-8C580B4E2B1F}"/>
          </ac:spMkLst>
        </pc:spChg>
        <pc:spChg chg="mod">
          <ac:chgData name="Nazia Shah" userId="834fe6aa-7260-4947-9af5-9af74eff913c" providerId="ADAL" clId="{DB508050-1CDD-4310-8BE3-6CA448936F76}" dt="2023-05-03T01:20:44.443" v="407" actId="962"/>
          <ac:spMkLst>
            <pc:docMk/>
            <pc:sldMk cId="1119363646" sldId="577"/>
            <ac:spMk id="4" creationId="{4D63024E-C888-6535-010F-6214773188EC}"/>
          </ac:spMkLst>
        </pc:spChg>
        <pc:grpChg chg="mod">
          <ac:chgData name="Nazia Shah" userId="834fe6aa-7260-4947-9af5-9af74eff913c" providerId="ADAL" clId="{DB508050-1CDD-4310-8BE3-6CA448936F76}" dt="2023-04-26T21:15:34.479" v="6" actId="1036"/>
          <ac:grpSpMkLst>
            <pc:docMk/>
            <pc:sldMk cId="1119363646" sldId="577"/>
            <ac:grpSpMk id="8" creationId="{C4303C23-C276-68C1-6C1B-415F1C89C993}"/>
          </ac:grpSpMkLst>
        </pc:grpChg>
        <pc:picChg chg="mod">
          <ac:chgData name="Nazia Shah" userId="834fe6aa-7260-4947-9af5-9af74eff913c" providerId="ADAL" clId="{DB508050-1CDD-4310-8BE3-6CA448936F76}" dt="2023-04-26T21:15:34.479" v="6" actId="1036"/>
          <ac:picMkLst>
            <pc:docMk/>
            <pc:sldMk cId="1119363646" sldId="577"/>
            <ac:picMk id="6" creationId="{BC3F22C2-0940-D080-42B9-4FB664D955E7}"/>
          </ac:picMkLst>
        </pc:picChg>
        <pc:picChg chg="mod">
          <ac:chgData name="Nazia Shah" userId="834fe6aa-7260-4947-9af5-9af74eff913c" providerId="ADAL" clId="{DB508050-1CDD-4310-8BE3-6CA448936F76}" dt="2023-04-26T21:15:34.479" v="6" actId="1036"/>
          <ac:picMkLst>
            <pc:docMk/>
            <pc:sldMk cId="1119363646" sldId="577"/>
            <ac:picMk id="7" creationId="{B2A2F34A-5B83-9B43-CF1E-B127CFAE125E}"/>
          </ac:picMkLst>
        </pc:picChg>
      </pc:sldChg>
      <pc:sldChg chg="modSp mod">
        <pc:chgData name="Nazia Shah" userId="834fe6aa-7260-4947-9af5-9af74eff913c" providerId="ADAL" clId="{DB508050-1CDD-4310-8BE3-6CA448936F76}" dt="2023-05-03T01:21:46.331" v="422"/>
        <pc:sldMkLst>
          <pc:docMk/>
          <pc:sldMk cId="2218915535" sldId="579"/>
        </pc:sldMkLst>
        <pc:spChg chg="mod">
          <ac:chgData name="Nazia Shah" userId="834fe6aa-7260-4947-9af5-9af74eff913c" providerId="ADAL" clId="{DB508050-1CDD-4310-8BE3-6CA448936F76}" dt="2023-05-03T01:21:46.331" v="422"/>
          <ac:spMkLst>
            <pc:docMk/>
            <pc:sldMk cId="2218915535" sldId="579"/>
            <ac:spMk id="2" creationId="{291EE34A-31D6-E72D-A160-8C580B4E2B1F}"/>
          </ac:spMkLst>
        </pc:spChg>
        <pc:spChg chg="mod">
          <ac:chgData name="Nazia Shah" userId="834fe6aa-7260-4947-9af5-9af74eff913c" providerId="ADAL" clId="{DB508050-1CDD-4310-8BE3-6CA448936F76}" dt="2023-05-03T00:56:10.287" v="10" actId="962"/>
          <ac:spMkLst>
            <pc:docMk/>
            <pc:sldMk cId="2218915535" sldId="579"/>
            <ac:spMk id="5" creationId="{F1569A43-0FBE-E4B4-B612-63B8D4749238}"/>
          </ac:spMkLst>
        </pc:spChg>
        <pc:spChg chg="mod">
          <ac:chgData name="Nazia Shah" userId="834fe6aa-7260-4947-9af5-9af74eff913c" providerId="ADAL" clId="{DB508050-1CDD-4310-8BE3-6CA448936F76}" dt="2023-05-03T01:21:41.484" v="421" actId="962"/>
          <ac:spMkLst>
            <pc:docMk/>
            <pc:sldMk cId="2218915535" sldId="579"/>
            <ac:spMk id="8" creationId="{4EB5E39F-BD40-3A0C-44CE-C9C8C40EB0CB}"/>
          </ac:spMkLst>
        </pc:spChg>
      </pc:sldChg>
      <pc:sldChg chg="modSp mod">
        <pc:chgData name="Nazia Shah" userId="834fe6aa-7260-4947-9af5-9af74eff913c" providerId="ADAL" clId="{DB508050-1CDD-4310-8BE3-6CA448936F76}" dt="2023-05-03T01:22:07.865" v="426" actId="962"/>
        <pc:sldMkLst>
          <pc:docMk/>
          <pc:sldMk cId="2387051366" sldId="580"/>
        </pc:sldMkLst>
        <pc:spChg chg="mod">
          <ac:chgData name="Nazia Shah" userId="834fe6aa-7260-4947-9af5-9af74eff913c" providerId="ADAL" clId="{DB508050-1CDD-4310-8BE3-6CA448936F76}" dt="2023-05-03T01:22:03.474" v="425"/>
          <ac:spMkLst>
            <pc:docMk/>
            <pc:sldMk cId="2387051366" sldId="580"/>
            <ac:spMk id="2" creationId="{291EE34A-31D6-E72D-A160-8C580B4E2B1F}"/>
          </ac:spMkLst>
        </pc:spChg>
        <pc:spChg chg="mod">
          <ac:chgData name="Nazia Shah" userId="834fe6aa-7260-4947-9af5-9af74eff913c" providerId="ADAL" clId="{DB508050-1CDD-4310-8BE3-6CA448936F76}" dt="2023-05-03T01:22:07.865" v="426" actId="962"/>
          <ac:spMkLst>
            <pc:docMk/>
            <pc:sldMk cId="2387051366" sldId="580"/>
            <ac:spMk id="4" creationId="{AE38C483-0670-6FB9-2224-7507CC730CAF}"/>
          </ac:spMkLst>
        </pc:spChg>
        <pc:picChg chg="mod">
          <ac:chgData name="Nazia Shah" userId="834fe6aa-7260-4947-9af5-9af74eff913c" providerId="ADAL" clId="{DB508050-1CDD-4310-8BE3-6CA448936F76}" dt="2023-04-26T21:16:10.168" v="8" actId="1076"/>
          <ac:picMkLst>
            <pc:docMk/>
            <pc:sldMk cId="2387051366" sldId="580"/>
            <ac:picMk id="7" creationId="{6968AB1F-30AD-63C3-479A-C9B09CEC3D2B}"/>
          </ac:picMkLst>
        </pc:picChg>
      </pc:sldChg>
      <pc:sldChg chg="modSp mod">
        <pc:chgData name="Nazia Shah" userId="834fe6aa-7260-4947-9af5-9af74eff913c" providerId="ADAL" clId="{DB508050-1CDD-4310-8BE3-6CA448936F76}" dt="2023-05-03T01:22:45.790" v="430"/>
        <pc:sldMkLst>
          <pc:docMk/>
          <pc:sldMk cId="263862387" sldId="583"/>
        </pc:sldMkLst>
        <pc:spChg chg="mod">
          <ac:chgData name="Nazia Shah" userId="834fe6aa-7260-4947-9af5-9af74eff913c" providerId="ADAL" clId="{DB508050-1CDD-4310-8BE3-6CA448936F76}" dt="2023-05-03T01:22:45.790" v="430"/>
          <ac:spMkLst>
            <pc:docMk/>
            <pc:sldMk cId="263862387" sldId="583"/>
            <ac:spMk id="2" creationId="{291EE34A-31D6-E72D-A160-8C580B4E2B1F}"/>
          </ac:spMkLst>
        </pc:spChg>
        <pc:spChg chg="mod">
          <ac:chgData name="Nazia Shah" userId="834fe6aa-7260-4947-9af5-9af74eff913c" providerId="ADAL" clId="{DB508050-1CDD-4310-8BE3-6CA448936F76}" dt="2023-05-03T01:22:40.266" v="429" actId="962"/>
          <ac:spMkLst>
            <pc:docMk/>
            <pc:sldMk cId="263862387" sldId="583"/>
            <ac:spMk id="11" creationId="{85033DA0-239F-15E2-2D4F-4ED02AB6E238}"/>
          </ac:spMkLst>
        </pc:spChg>
        <pc:grpChg chg="mod">
          <ac:chgData name="Nazia Shah" userId="834fe6aa-7260-4947-9af5-9af74eff913c" providerId="ADAL" clId="{DB508050-1CDD-4310-8BE3-6CA448936F76}" dt="2023-04-26T21:16:31.722" v="9" actId="1076"/>
          <ac:grpSpMkLst>
            <pc:docMk/>
            <pc:sldMk cId="263862387" sldId="583"/>
            <ac:grpSpMk id="8" creationId="{0988C7E4-CBEB-5804-D864-AB71A7F14DFB}"/>
          </ac:grpSpMkLst>
        </pc:grpChg>
        <pc:picChg chg="mod">
          <ac:chgData name="Nazia Shah" userId="834fe6aa-7260-4947-9af5-9af74eff913c" providerId="ADAL" clId="{DB508050-1CDD-4310-8BE3-6CA448936F76}" dt="2023-04-26T21:16:31.722" v="9" actId="1076"/>
          <ac:picMkLst>
            <pc:docMk/>
            <pc:sldMk cId="263862387" sldId="583"/>
            <ac:picMk id="9" creationId="{C6B797E7-6875-EE71-466C-89AEAE2ED3BC}"/>
          </ac:picMkLst>
        </pc:picChg>
        <pc:picChg chg="mod">
          <ac:chgData name="Nazia Shah" userId="834fe6aa-7260-4947-9af5-9af74eff913c" providerId="ADAL" clId="{DB508050-1CDD-4310-8BE3-6CA448936F76}" dt="2023-04-26T21:16:31.722" v="9" actId="1076"/>
          <ac:picMkLst>
            <pc:docMk/>
            <pc:sldMk cId="263862387" sldId="583"/>
            <ac:picMk id="10" creationId="{216B80CF-FFFB-98D7-81C1-88D89BDB149B}"/>
          </ac:picMkLst>
        </pc:picChg>
      </pc:sldChg>
      <pc:sldChg chg="modSp mod">
        <pc:chgData name="Nazia Shah" userId="834fe6aa-7260-4947-9af5-9af74eff913c" providerId="ADAL" clId="{DB508050-1CDD-4310-8BE3-6CA448936F76}" dt="2023-05-03T01:18:45.007" v="398" actId="962"/>
        <pc:sldMkLst>
          <pc:docMk/>
          <pc:sldMk cId="1785448194" sldId="584"/>
        </pc:sldMkLst>
        <pc:spChg chg="mod">
          <ac:chgData name="Nazia Shah" userId="834fe6aa-7260-4947-9af5-9af74eff913c" providerId="ADAL" clId="{DB508050-1CDD-4310-8BE3-6CA448936F76}" dt="2023-05-03T01:18:35.868" v="395"/>
          <ac:spMkLst>
            <pc:docMk/>
            <pc:sldMk cId="1785448194" sldId="584"/>
            <ac:spMk id="2" creationId="{291EE34A-31D6-E72D-A160-8C580B4E2B1F}"/>
          </ac:spMkLst>
        </pc:spChg>
        <pc:spChg chg="mod">
          <ac:chgData name="Nazia Shah" userId="834fe6aa-7260-4947-9af5-9af74eff913c" providerId="ADAL" clId="{DB508050-1CDD-4310-8BE3-6CA448936F76}" dt="2023-05-03T01:18:45.007" v="398" actId="962"/>
          <ac:spMkLst>
            <pc:docMk/>
            <pc:sldMk cId="1785448194" sldId="584"/>
            <ac:spMk id="4" creationId="{098F27DD-F695-E25F-CA6C-F8BA08AB9858}"/>
          </ac:spMkLst>
        </pc:spChg>
        <pc:picChg chg="mod">
          <ac:chgData name="Nazia Shah" userId="834fe6aa-7260-4947-9af5-9af74eff913c" providerId="ADAL" clId="{DB508050-1CDD-4310-8BE3-6CA448936F76}" dt="2023-05-03T01:18:40.393" v="396"/>
          <ac:picMkLst>
            <pc:docMk/>
            <pc:sldMk cId="1785448194" sldId="584"/>
            <ac:picMk id="12" creationId="{1515ACC9-D1DF-59F7-4545-B87DF11B2540}"/>
          </ac:picMkLst>
        </pc:picChg>
        <pc:picChg chg="mod">
          <ac:chgData name="Nazia Shah" userId="834fe6aa-7260-4947-9af5-9af74eff913c" providerId="ADAL" clId="{DB508050-1CDD-4310-8BE3-6CA448936F76}" dt="2023-05-03T01:18:43.489" v="397"/>
          <ac:picMkLst>
            <pc:docMk/>
            <pc:sldMk cId="1785448194" sldId="584"/>
            <ac:picMk id="13" creationId="{67EE4EE2-AED3-705F-DCC2-D6AE912D1904}"/>
          </ac:picMkLst>
        </pc:picChg>
      </pc:sldChg>
      <pc:sldChg chg="modSp mod">
        <pc:chgData name="Nazia Shah" userId="834fe6aa-7260-4947-9af5-9af74eff913c" providerId="ADAL" clId="{DB508050-1CDD-4310-8BE3-6CA448936F76}" dt="2023-05-03T01:23:32.535" v="442"/>
        <pc:sldMkLst>
          <pc:docMk/>
          <pc:sldMk cId="782750322" sldId="586"/>
        </pc:sldMkLst>
        <pc:spChg chg="mod">
          <ac:chgData name="Nazia Shah" userId="834fe6aa-7260-4947-9af5-9af74eff913c" providerId="ADAL" clId="{DB508050-1CDD-4310-8BE3-6CA448936F76}" dt="2023-05-03T01:23:32.535" v="442"/>
          <ac:spMkLst>
            <pc:docMk/>
            <pc:sldMk cId="782750322" sldId="586"/>
            <ac:spMk id="2" creationId="{291EE34A-31D6-E72D-A160-8C580B4E2B1F}"/>
          </ac:spMkLst>
        </pc:spChg>
        <pc:spChg chg="mod">
          <ac:chgData name="Nazia Shah" userId="834fe6aa-7260-4947-9af5-9af74eff913c" providerId="ADAL" clId="{DB508050-1CDD-4310-8BE3-6CA448936F76}" dt="2023-05-03T01:23:30.301" v="441" actId="962"/>
          <ac:spMkLst>
            <pc:docMk/>
            <pc:sldMk cId="782750322" sldId="586"/>
            <ac:spMk id="4" creationId="{5939BDC0-A76C-2A2C-AB03-58FFCBE34DC5}"/>
          </ac:spMkLst>
        </pc:spChg>
      </pc:sldChg>
      <pc:sldChg chg="modSp mod">
        <pc:chgData name="Nazia Shah" userId="834fe6aa-7260-4947-9af5-9af74eff913c" providerId="ADAL" clId="{DB508050-1CDD-4310-8BE3-6CA448936F76}" dt="2023-05-03T01:23:37.764" v="443" actId="962"/>
        <pc:sldMkLst>
          <pc:docMk/>
          <pc:sldMk cId="1416216159" sldId="587"/>
        </pc:sldMkLst>
        <pc:spChg chg="mod">
          <ac:chgData name="Nazia Shah" userId="834fe6aa-7260-4947-9af5-9af74eff913c" providerId="ADAL" clId="{DB508050-1CDD-4310-8BE3-6CA448936F76}" dt="2023-05-03T01:14:39.275" v="347" actId="20577"/>
          <ac:spMkLst>
            <pc:docMk/>
            <pc:sldMk cId="1416216159" sldId="587"/>
            <ac:spMk id="2" creationId="{291EE34A-31D6-E72D-A160-8C580B4E2B1F}"/>
          </ac:spMkLst>
        </pc:spChg>
        <pc:spChg chg="mod">
          <ac:chgData name="Nazia Shah" userId="834fe6aa-7260-4947-9af5-9af74eff913c" providerId="ADAL" clId="{DB508050-1CDD-4310-8BE3-6CA448936F76}" dt="2023-05-03T01:23:37.764" v="443" actId="962"/>
          <ac:spMkLst>
            <pc:docMk/>
            <pc:sldMk cId="1416216159" sldId="587"/>
            <ac:spMk id="5" creationId="{5D12514B-D42C-5D4F-B3BE-0F14DAB13A5D}"/>
          </ac:spMkLst>
        </pc:spChg>
        <pc:picChg chg="mod">
          <ac:chgData name="Nazia Shah" userId="834fe6aa-7260-4947-9af5-9af74eff913c" providerId="ADAL" clId="{DB508050-1CDD-4310-8BE3-6CA448936F76}" dt="2023-05-03T00:57:01.044" v="184" actId="962"/>
          <ac:picMkLst>
            <pc:docMk/>
            <pc:sldMk cId="1416216159" sldId="587"/>
            <ac:picMk id="4" creationId="{F6FD6DE2-D7F4-BAE8-07DA-79B9C08671EF}"/>
          </ac:picMkLst>
        </pc:picChg>
      </pc:sldChg>
      <pc:sldChg chg="modSp mod">
        <pc:chgData name="Nazia Shah" userId="834fe6aa-7260-4947-9af5-9af74eff913c" providerId="ADAL" clId="{DB508050-1CDD-4310-8BE3-6CA448936F76}" dt="2023-05-03T01:23:48.553" v="445"/>
        <pc:sldMkLst>
          <pc:docMk/>
          <pc:sldMk cId="9129042" sldId="588"/>
        </pc:sldMkLst>
        <pc:spChg chg="mod">
          <ac:chgData name="Nazia Shah" userId="834fe6aa-7260-4947-9af5-9af74eff913c" providerId="ADAL" clId="{DB508050-1CDD-4310-8BE3-6CA448936F76}" dt="2023-05-03T01:23:48.553" v="445"/>
          <ac:spMkLst>
            <pc:docMk/>
            <pc:sldMk cId="9129042" sldId="588"/>
            <ac:spMk id="2" creationId="{291EE34A-31D6-E72D-A160-8C580B4E2B1F}"/>
          </ac:spMkLst>
        </pc:spChg>
        <pc:spChg chg="mod">
          <ac:chgData name="Nazia Shah" userId="834fe6aa-7260-4947-9af5-9af74eff913c" providerId="ADAL" clId="{DB508050-1CDD-4310-8BE3-6CA448936F76}" dt="2023-05-03T01:23:45.415" v="444" actId="962"/>
          <ac:spMkLst>
            <pc:docMk/>
            <pc:sldMk cId="9129042" sldId="588"/>
            <ac:spMk id="4" creationId="{1A94C498-9488-1B19-9F52-89075CC05070}"/>
          </ac:spMkLst>
        </pc:spChg>
      </pc:sldChg>
      <pc:sldChg chg="modSp mod">
        <pc:chgData name="Nazia Shah" userId="834fe6aa-7260-4947-9af5-9af74eff913c" providerId="ADAL" clId="{DB508050-1CDD-4310-8BE3-6CA448936F76}" dt="2023-05-03T01:23:53.826" v="447"/>
        <pc:sldMkLst>
          <pc:docMk/>
          <pc:sldMk cId="3839491317" sldId="589"/>
        </pc:sldMkLst>
        <pc:spChg chg="mod">
          <ac:chgData name="Nazia Shah" userId="834fe6aa-7260-4947-9af5-9af74eff913c" providerId="ADAL" clId="{DB508050-1CDD-4310-8BE3-6CA448936F76}" dt="2023-05-03T01:23:53.826" v="447"/>
          <ac:spMkLst>
            <pc:docMk/>
            <pc:sldMk cId="3839491317" sldId="589"/>
            <ac:spMk id="2" creationId="{291EE34A-31D6-E72D-A160-8C580B4E2B1F}"/>
          </ac:spMkLst>
        </pc:spChg>
        <pc:spChg chg="mod">
          <ac:chgData name="Nazia Shah" userId="834fe6aa-7260-4947-9af5-9af74eff913c" providerId="ADAL" clId="{DB508050-1CDD-4310-8BE3-6CA448936F76}" dt="2023-05-03T01:23:51.642" v="446" actId="962"/>
          <ac:spMkLst>
            <pc:docMk/>
            <pc:sldMk cId="3839491317" sldId="589"/>
            <ac:spMk id="4" creationId="{4680E032-4634-C5D9-1061-43EE24C8E9E5}"/>
          </ac:spMkLst>
        </pc:spChg>
      </pc:sldChg>
      <pc:sldChg chg="modSp mod">
        <pc:chgData name="Nazia Shah" userId="834fe6aa-7260-4947-9af5-9af74eff913c" providerId="ADAL" clId="{DB508050-1CDD-4310-8BE3-6CA448936F76}" dt="2023-05-03T01:23:12.230" v="436"/>
        <pc:sldMkLst>
          <pc:docMk/>
          <pc:sldMk cId="1731666579" sldId="592"/>
        </pc:sldMkLst>
        <pc:spChg chg="mod">
          <ac:chgData name="Nazia Shah" userId="834fe6aa-7260-4947-9af5-9af74eff913c" providerId="ADAL" clId="{DB508050-1CDD-4310-8BE3-6CA448936F76}" dt="2023-05-03T01:23:12.230" v="436"/>
          <ac:spMkLst>
            <pc:docMk/>
            <pc:sldMk cId="1731666579" sldId="592"/>
            <ac:spMk id="2" creationId="{291EE34A-31D6-E72D-A160-8C580B4E2B1F}"/>
          </ac:spMkLst>
        </pc:spChg>
        <pc:spChg chg="mod">
          <ac:chgData name="Nazia Shah" userId="834fe6aa-7260-4947-9af5-9af74eff913c" providerId="ADAL" clId="{DB508050-1CDD-4310-8BE3-6CA448936F76}" dt="2023-05-03T01:23:08.980" v="435" actId="962"/>
          <ac:spMkLst>
            <pc:docMk/>
            <pc:sldMk cId="1731666579" sldId="592"/>
            <ac:spMk id="4" creationId="{B845290B-3CE6-B0BC-9088-71DDF86BC6B3}"/>
          </ac:spMkLst>
        </pc:spChg>
      </pc:sldChg>
      <pc:sldChg chg="modSp mod">
        <pc:chgData name="Nazia Shah" userId="834fe6aa-7260-4947-9af5-9af74eff913c" providerId="ADAL" clId="{DB508050-1CDD-4310-8BE3-6CA448936F76}" dt="2023-05-03T01:23:20.786" v="438"/>
        <pc:sldMkLst>
          <pc:docMk/>
          <pc:sldMk cId="3790696445" sldId="593"/>
        </pc:sldMkLst>
        <pc:spChg chg="mod">
          <ac:chgData name="Nazia Shah" userId="834fe6aa-7260-4947-9af5-9af74eff913c" providerId="ADAL" clId="{DB508050-1CDD-4310-8BE3-6CA448936F76}" dt="2023-05-03T01:23:20.786" v="438"/>
          <ac:spMkLst>
            <pc:docMk/>
            <pc:sldMk cId="3790696445" sldId="593"/>
            <ac:spMk id="2" creationId="{291EE34A-31D6-E72D-A160-8C580B4E2B1F}"/>
          </ac:spMkLst>
        </pc:spChg>
        <pc:spChg chg="mod">
          <ac:chgData name="Nazia Shah" userId="834fe6aa-7260-4947-9af5-9af74eff913c" providerId="ADAL" clId="{DB508050-1CDD-4310-8BE3-6CA448936F76}" dt="2023-05-03T01:23:17.839" v="437" actId="962"/>
          <ac:spMkLst>
            <pc:docMk/>
            <pc:sldMk cId="3790696445" sldId="593"/>
            <ac:spMk id="4" creationId="{E003A941-415D-D789-6AD7-396024BCDD37}"/>
          </ac:spMkLst>
        </pc:spChg>
      </pc:sldChg>
      <pc:sldChg chg="modSp mod">
        <pc:chgData name="Nazia Shah" userId="834fe6aa-7260-4947-9af5-9af74eff913c" providerId="ADAL" clId="{DB508050-1CDD-4310-8BE3-6CA448936F76}" dt="2023-05-03T01:24:01.488" v="449"/>
        <pc:sldMkLst>
          <pc:docMk/>
          <pc:sldMk cId="3728828837" sldId="594"/>
        </pc:sldMkLst>
        <pc:spChg chg="mod">
          <ac:chgData name="Nazia Shah" userId="834fe6aa-7260-4947-9af5-9af74eff913c" providerId="ADAL" clId="{DB508050-1CDD-4310-8BE3-6CA448936F76}" dt="2023-05-03T01:24:01.488" v="449"/>
          <ac:spMkLst>
            <pc:docMk/>
            <pc:sldMk cId="3728828837" sldId="594"/>
            <ac:spMk id="2" creationId="{291EE34A-31D6-E72D-A160-8C580B4E2B1F}"/>
          </ac:spMkLst>
        </pc:spChg>
        <pc:spChg chg="mod">
          <ac:chgData name="Nazia Shah" userId="834fe6aa-7260-4947-9af5-9af74eff913c" providerId="ADAL" clId="{DB508050-1CDD-4310-8BE3-6CA448936F76}" dt="2023-05-03T01:23:58.439" v="448" actId="962"/>
          <ac:spMkLst>
            <pc:docMk/>
            <pc:sldMk cId="3728828837" sldId="594"/>
            <ac:spMk id="3" creationId="{6A565BFA-E197-7292-91E2-CF0392882A18}"/>
          </ac:spMkLst>
        </pc:spChg>
      </pc:sldChg>
      <pc:sldChg chg="modSp mod">
        <pc:chgData name="Nazia Shah" userId="834fe6aa-7260-4947-9af5-9af74eff913c" providerId="ADAL" clId="{DB508050-1CDD-4310-8BE3-6CA448936F76}" dt="2023-05-03T01:24:06.846" v="451"/>
        <pc:sldMkLst>
          <pc:docMk/>
          <pc:sldMk cId="1274188325" sldId="595"/>
        </pc:sldMkLst>
        <pc:spChg chg="mod">
          <ac:chgData name="Nazia Shah" userId="834fe6aa-7260-4947-9af5-9af74eff913c" providerId="ADAL" clId="{DB508050-1CDD-4310-8BE3-6CA448936F76}" dt="2023-05-03T01:24:06.846" v="451"/>
          <ac:spMkLst>
            <pc:docMk/>
            <pc:sldMk cId="1274188325" sldId="595"/>
            <ac:spMk id="2" creationId="{291EE34A-31D6-E72D-A160-8C580B4E2B1F}"/>
          </ac:spMkLst>
        </pc:spChg>
        <pc:spChg chg="mod">
          <ac:chgData name="Nazia Shah" userId="834fe6aa-7260-4947-9af5-9af74eff913c" providerId="ADAL" clId="{DB508050-1CDD-4310-8BE3-6CA448936F76}" dt="2023-05-03T01:24:04.747" v="450" actId="962"/>
          <ac:spMkLst>
            <pc:docMk/>
            <pc:sldMk cId="1274188325" sldId="595"/>
            <ac:spMk id="4" creationId="{E1DDE3ED-142E-2353-2A99-7D549293F53B}"/>
          </ac:spMkLst>
        </pc:spChg>
      </pc:sldChg>
      <pc:sldChg chg="modSp mod">
        <pc:chgData name="Nazia Shah" userId="834fe6aa-7260-4947-9af5-9af74eff913c" providerId="ADAL" clId="{DB508050-1CDD-4310-8BE3-6CA448936F76}" dt="2023-05-03T01:24:18.910" v="455"/>
        <pc:sldMkLst>
          <pc:docMk/>
          <pc:sldMk cId="2372375255" sldId="596"/>
        </pc:sldMkLst>
        <pc:spChg chg="mod">
          <ac:chgData name="Nazia Shah" userId="834fe6aa-7260-4947-9af5-9af74eff913c" providerId="ADAL" clId="{DB508050-1CDD-4310-8BE3-6CA448936F76}" dt="2023-05-03T01:24:18.910" v="455"/>
          <ac:spMkLst>
            <pc:docMk/>
            <pc:sldMk cId="2372375255" sldId="596"/>
            <ac:spMk id="2" creationId="{291EE34A-31D6-E72D-A160-8C580B4E2B1F}"/>
          </ac:spMkLst>
        </pc:spChg>
        <pc:spChg chg="mod">
          <ac:chgData name="Nazia Shah" userId="834fe6aa-7260-4947-9af5-9af74eff913c" providerId="ADAL" clId="{DB508050-1CDD-4310-8BE3-6CA448936F76}" dt="2023-05-03T01:24:16.427" v="454" actId="962"/>
          <ac:spMkLst>
            <pc:docMk/>
            <pc:sldMk cId="2372375255" sldId="596"/>
            <ac:spMk id="4" creationId="{EBC787B4-60EE-87C9-BFE0-31DF05332367}"/>
          </ac:spMkLst>
        </pc:spChg>
      </pc:sldChg>
      <pc:sldChg chg="modSp mod">
        <pc:chgData name="Nazia Shah" userId="834fe6aa-7260-4947-9af5-9af74eff913c" providerId="ADAL" clId="{DB508050-1CDD-4310-8BE3-6CA448936F76}" dt="2023-05-03T01:24:30.384" v="459"/>
        <pc:sldMkLst>
          <pc:docMk/>
          <pc:sldMk cId="449046505" sldId="597"/>
        </pc:sldMkLst>
        <pc:spChg chg="mod">
          <ac:chgData name="Nazia Shah" userId="834fe6aa-7260-4947-9af5-9af74eff913c" providerId="ADAL" clId="{DB508050-1CDD-4310-8BE3-6CA448936F76}" dt="2023-05-03T01:24:30.384" v="459"/>
          <ac:spMkLst>
            <pc:docMk/>
            <pc:sldMk cId="449046505" sldId="597"/>
            <ac:spMk id="2" creationId="{291EE34A-31D6-E72D-A160-8C580B4E2B1F}"/>
          </ac:spMkLst>
        </pc:spChg>
        <pc:spChg chg="mod">
          <ac:chgData name="Nazia Shah" userId="834fe6aa-7260-4947-9af5-9af74eff913c" providerId="ADAL" clId="{DB508050-1CDD-4310-8BE3-6CA448936F76}" dt="2023-05-03T01:24:27.849" v="458" actId="962"/>
          <ac:spMkLst>
            <pc:docMk/>
            <pc:sldMk cId="449046505" sldId="597"/>
            <ac:spMk id="4" creationId="{A07A0B62-ADCA-7537-EE8C-B21215E89418}"/>
          </ac:spMkLst>
        </pc:spChg>
      </pc:sldChg>
      <pc:sldChg chg="modSp mod">
        <pc:chgData name="Nazia Shah" userId="834fe6aa-7260-4947-9af5-9af74eff913c" providerId="ADAL" clId="{DB508050-1CDD-4310-8BE3-6CA448936F76}" dt="2023-05-03T01:17:52.120" v="388" actId="962"/>
        <pc:sldMkLst>
          <pc:docMk/>
          <pc:sldMk cId="3079402652" sldId="598"/>
        </pc:sldMkLst>
        <pc:spChg chg="mod">
          <ac:chgData name="Nazia Shah" userId="834fe6aa-7260-4947-9af5-9af74eff913c" providerId="ADAL" clId="{DB508050-1CDD-4310-8BE3-6CA448936F76}" dt="2023-05-03T01:17:52.120" v="388" actId="962"/>
          <ac:spMkLst>
            <pc:docMk/>
            <pc:sldMk cId="3079402652" sldId="598"/>
            <ac:spMk id="3" creationId="{5C886471-BCA8-CBA7-7210-D42188CC70BE}"/>
          </ac:spMkLst>
        </pc:spChg>
        <pc:spChg chg="mod">
          <ac:chgData name="Nazia Shah" userId="834fe6aa-7260-4947-9af5-9af74eff913c" providerId="ADAL" clId="{DB508050-1CDD-4310-8BE3-6CA448936F76}" dt="2023-05-03T01:17:45.054" v="386"/>
          <ac:spMkLst>
            <pc:docMk/>
            <pc:sldMk cId="3079402652" sldId="598"/>
            <ac:spMk id="5" creationId="{5D4CF9FC-F714-6131-B97E-1701303D3B90}"/>
          </ac:spMkLst>
        </pc:spChg>
        <pc:picChg chg="mod">
          <ac:chgData name="Nazia Shah" userId="834fe6aa-7260-4947-9af5-9af74eff913c" providerId="ADAL" clId="{DB508050-1CDD-4310-8BE3-6CA448936F76}" dt="2023-05-03T01:17:50.221" v="387"/>
          <ac:picMkLst>
            <pc:docMk/>
            <pc:sldMk cId="3079402652" sldId="598"/>
            <ac:picMk id="7" creationId="{DCA40AB3-8793-7B14-D71F-E443C67BDDCC}"/>
          </ac:picMkLst>
        </pc:picChg>
      </pc:sldChg>
      <pc:sldChg chg="modSp mod">
        <pc:chgData name="Nazia Shah" userId="834fe6aa-7260-4947-9af5-9af74eff913c" providerId="ADAL" clId="{DB508050-1CDD-4310-8BE3-6CA448936F76}" dt="2023-05-03T01:18:27.199" v="394" actId="962"/>
        <pc:sldMkLst>
          <pc:docMk/>
          <pc:sldMk cId="3463422157" sldId="599"/>
        </pc:sldMkLst>
        <pc:spChg chg="mod">
          <ac:chgData name="Nazia Shah" userId="834fe6aa-7260-4947-9af5-9af74eff913c" providerId="ADAL" clId="{DB508050-1CDD-4310-8BE3-6CA448936F76}" dt="2023-05-03T01:18:27.199" v="394" actId="962"/>
          <ac:spMkLst>
            <pc:docMk/>
            <pc:sldMk cId="3463422157" sldId="599"/>
            <ac:spMk id="2" creationId="{5F535A20-9A96-D1FB-6976-0F060361DDED}"/>
          </ac:spMkLst>
        </pc:spChg>
        <pc:spChg chg="mod">
          <ac:chgData name="Nazia Shah" userId="834fe6aa-7260-4947-9af5-9af74eff913c" providerId="ADAL" clId="{DB508050-1CDD-4310-8BE3-6CA448936F76}" dt="2023-05-03T01:12:36.995" v="329" actId="33553"/>
          <ac:spMkLst>
            <pc:docMk/>
            <pc:sldMk cId="3463422157" sldId="599"/>
            <ac:spMk id="7" creationId="{4166319F-71B8-B4D3-7A80-5B360B545E7E}"/>
          </ac:spMkLst>
        </pc:spChg>
        <pc:picChg chg="mod">
          <ac:chgData name="Nazia Shah" userId="834fe6aa-7260-4947-9af5-9af74eff913c" providerId="ADAL" clId="{DB508050-1CDD-4310-8BE3-6CA448936F76}" dt="2023-05-03T01:18:25.586" v="393"/>
          <ac:picMkLst>
            <pc:docMk/>
            <pc:sldMk cId="3463422157" sldId="599"/>
            <ac:picMk id="3" creationId="{BC777B24-9EA5-ED07-8738-AFE53D911887}"/>
          </ac:picMkLst>
        </pc:picChg>
      </pc:sldChg>
      <pc:sldChg chg="modSp mod">
        <pc:chgData name="Nazia Shah" userId="834fe6aa-7260-4947-9af5-9af74eff913c" providerId="ADAL" clId="{DB508050-1CDD-4310-8BE3-6CA448936F76}" dt="2023-05-03T01:16:43.073" v="375"/>
        <pc:sldMkLst>
          <pc:docMk/>
          <pc:sldMk cId="1871160260" sldId="600"/>
        </pc:sldMkLst>
        <pc:spChg chg="mod">
          <ac:chgData name="Nazia Shah" userId="834fe6aa-7260-4947-9af5-9af74eff913c" providerId="ADAL" clId="{DB508050-1CDD-4310-8BE3-6CA448936F76}" dt="2023-05-03T00:58:12.653" v="197" actId="5793"/>
          <ac:spMkLst>
            <pc:docMk/>
            <pc:sldMk cId="1871160260" sldId="600"/>
            <ac:spMk id="2" creationId="{9D645700-6E6E-B1AB-4CDB-2527118E1C2A}"/>
          </ac:spMkLst>
        </pc:spChg>
        <pc:spChg chg="mod">
          <ac:chgData name="Nazia Shah" userId="834fe6aa-7260-4947-9af5-9af74eff913c" providerId="ADAL" clId="{DB508050-1CDD-4310-8BE3-6CA448936F76}" dt="2023-05-03T01:16:43.073" v="375"/>
          <ac:spMkLst>
            <pc:docMk/>
            <pc:sldMk cId="1871160260" sldId="600"/>
            <ac:spMk id="3" creationId="{DFA9EF77-1B61-F7A4-2D65-B42BC6C87A3E}"/>
          </ac:spMkLst>
        </pc:spChg>
        <pc:spChg chg="mod">
          <ac:chgData name="Nazia Shah" userId="834fe6aa-7260-4947-9af5-9af74eff913c" providerId="ADAL" clId="{DB508050-1CDD-4310-8BE3-6CA448936F76}" dt="2023-05-03T01:16:41.307" v="374" actId="962"/>
          <ac:spMkLst>
            <pc:docMk/>
            <pc:sldMk cId="1871160260" sldId="600"/>
            <ac:spMk id="5" creationId="{094F2660-3595-A650-0FF1-FE3D93677682}"/>
          </ac:spMkLst>
        </pc:spChg>
      </pc:sldChg>
      <pc:sldChg chg="modSp mod">
        <pc:chgData name="Nazia Shah" userId="834fe6aa-7260-4947-9af5-9af74eff913c" providerId="ADAL" clId="{DB508050-1CDD-4310-8BE3-6CA448936F76}" dt="2023-05-03T01:16:56.439" v="377" actId="962"/>
        <pc:sldMkLst>
          <pc:docMk/>
          <pc:sldMk cId="3167748613" sldId="601"/>
        </pc:sldMkLst>
        <pc:spChg chg="mod">
          <ac:chgData name="Nazia Shah" userId="834fe6aa-7260-4947-9af5-9af74eff913c" providerId="ADAL" clId="{DB508050-1CDD-4310-8BE3-6CA448936F76}" dt="2023-05-03T01:16:50.236" v="376"/>
          <ac:spMkLst>
            <pc:docMk/>
            <pc:sldMk cId="3167748613" sldId="601"/>
            <ac:spMk id="3" creationId="{DFA9EF77-1B61-F7A4-2D65-B42BC6C87A3E}"/>
          </ac:spMkLst>
        </pc:spChg>
        <pc:spChg chg="mod">
          <ac:chgData name="Nazia Shah" userId="834fe6aa-7260-4947-9af5-9af74eff913c" providerId="ADAL" clId="{DB508050-1CDD-4310-8BE3-6CA448936F76}" dt="2023-05-03T01:16:56.439" v="377" actId="962"/>
          <ac:spMkLst>
            <pc:docMk/>
            <pc:sldMk cId="3167748613" sldId="601"/>
            <ac:spMk id="5" creationId="{5D45CCD6-604E-8DFC-C24F-ACAB73D686AA}"/>
          </ac:spMkLst>
        </pc:spChg>
      </pc:sldChg>
      <pc:sldChg chg="modSp mod">
        <pc:chgData name="Nazia Shah" userId="834fe6aa-7260-4947-9af5-9af74eff913c" providerId="ADAL" clId="{DB508050-1CDD-4310-8BE3-6CA448936F76}" dt="2023-05-03T01:17:32.322" v="385" actId="962"/>
        <pc:sldMkLst>
          <pc:docMk/>
          <pc:sldMk cId="134204163" sldId="602"/>
        </pc:sldMkLst>
        <pc:spChg chg="mod">
          <ac:chgData name="Nazia Shah" userId="834fe6aa-7260-4947-9af5-9af74eff913c" providerId="ADAL" clId="{DB508050-1CDD-4310-8BE3-6CA448936F76}" dt="2023-05-03T01:17:19.937" v="379" actId="962"/>
          <ac:spMkLst>
            <pc:docMk/>
            <pc:sldMk cId="134204163" sldId="602"/>
            <ac:spMk id="2" creationId="{9D645700-6E6E-B1AB-4CDB-2527118E1C2A}"/>
          </ac:spMkLst>
        </pc:spChg>
        <pc:spChg chg="mod">
          <ac:chgData name="Nazia Shah" userId="834fe6aa-7260-4947-9af5-9af74eff913c" providerId="ADAL" clId="{DB508050-1CDD-4310-8BE3-6CA448936F76}" dt="2023-05-03T01:17:32.322" v="385" actId="962"/>
          <ac:spMkLst>
            <pc:docMk/>
            <pc:sldMk cId="134204163" sldId="602"/>
            <ac:spMk id="3" creationId="{DFA9EF77-1B61-F7A4-2D65-B42BC6C87A3E}"/>
          </ac:spMkLst>
        </pc:spChg>
        <pc:spChg chg="mod">
          <ac:chgData name="Nazia Shah" userId="834fe6aa-7260-4947-9af5-9af74eff913c" providerId="ADAL" clId="{DB508050-1CDD-4310-8BE3-6CA448936F76}" dt="2023-05-03T01:17:27.833" v="384"/>
          <ac:spMkLst>
            <pc:docMk/>
            <pc:sldMk cId="134204163" sldId="602"/>
            <ac:spMk id="5" creationId="{2B5CEBCC-A61F-DE10-03B6-B476A13B3429}"/>
          </ac:spMkLst>
        </pc:spChg>
        <pc:spChg chg="mod">
          <ac:chgData name="Nazia Shah" userId="834fe6aa-7260-4947-9af5-9af74eff913c" providerId="ADAL" clId="{DB508050-1CDD-4310-8BE3-6CA448936F76}" dt="2023-05-03T01:17:24.751" v="381" actId="962"/>
          <ac:spMkLst>
            <pc:docMk/>
            <pc:sldMk cId="134204163" sldId="602"/>
            <ac:spMk id="6" creationId="{F172AA39-4A87-F11D-DD22-4A568D961D22}"/>
          </ac:spMkLst>
        </pc:spChg>
      </pc:sldChg>
      <pc:sldChg chg="modSp mod">
        <pc:chgData name="Nazia Shah" userId="834fe6aa-7260-4947-9af5-9af74eff913c" providerId="ADAL" clId="{DB508050-1CDD-4310-8BE3-6CA448936F76}" dt="2023-05-03T01:21:56.014" v="424"/>
        <pc:sldMkLst>
          <pc:docMk/>
          <pc:sldMk cId="292417161" sldId="603"/>
        </pc:sldMkLst>
        <pc:spChg chg="mod">
          <ac:chgData name="Nazia Shah" userId="834fe6aa-7260-4947-9af5-9af74eff913c" providerId="ADAL" clId="{DB508050-1CDD-4310-8BE3-6CA448936F76}" dt="2023-05-03T01:21:56.014" v="424"/>
          <ac:spMkLst>
            <pc:docMk/>
            <pc:sldMk cId="292417161" sldId="603"/>
            <ac:spMk id="2" creationId="{291EE34A-31D6-E72D-A160-8C580B4E2B1F}"/>
          </ac:spMkLst>
        </pc:spChg>
        <pc:spChg chg="mod">
          <ac:chgData name="Nazia Shah" userId="834fe6aa-7260-4947-9af5-9af74eff913c" providerId="ADAL" clId="{DB508050-1CDD-4310-8BE3-6CA448936F76}" dt="2023-05-03T00:56:14.356" v="11" actId="962"/>
          <ac:spMkLst>
            <pc:docMk/>
            <pc:sldMk cId="292417161" sldId="603"/>
            <ac:spMk id="5" creationId="{F1569A43-0FBE-E4B4-B612-63B8D4749238}"/>
          </ac:spMkLst>
        </pc:spChg>
        <pc:spChg chg="mod">
          <ac:chgData name="Nazia Shah" userId="834fe6aa-7260-4947-9af5-9af74eff913c" providerId="ADAL" clId="{DB508050-1CDD-4310-8BE3-6CA448936F76}" dt="2023-05-03T01:21:51.448" v="423" actId="962"/>
          <ac:spMkLst>
            <pc:docMk/>
            <pc:sldMk cId="292417161" sldId="603"/>
            <ac:spMk id="8" creationId="{A8BB749E-738A-5B84-8C71-D8B34E5A8357}"/>
          </ac:spMkLst>
        </pc:spChg>
      </pc:sldChg>
      <pc:sldChg chg="modSp mod">
        <pc:chgData name="Nazia Shah" userId="834fe6aa-7260-4947-9af5-9af74eff913c" providerId="ADAL" clId="{DB508050-1CDD-4310-8BE3-6CA448936F76}" dt="2023-05-03T01:23:04.203" v="434"/>
        <pc:sldMkLst>
          <pc:docMk/>
          <pc:sldMk cId="297290982" sldId="604"/>
        </pc:sldMkLst>
        <pc:spChg chg="mod">
          <ac:chgData name="Nazia Shah" userId="834fe6aa-7260-4947-9af5-9af74eff913c" providerId="ADAL" clId="{DB508050-1CDD-4310-8BE3-6CA448936F76}" dt="2023-05-03T01:23:04.203" v="434"/>
          <ac:spMkLst>
            <pc:docMk/>
            <pc:sldMk cId="297290982" sldId="604"/>
            <ac:spMk id="2" creationId="{291EE34A-31D6-E72D-A160-8C580B4E2B1F}"/>
          </ac:spMkLst>
        </pc:spChg>
        <pc:spChg chg="mod">
          <ac:chgData name="Nazia Shah" userId="834fe6aa-7260-4947-9af5-9af74eff913c" providerId="ADAL" clId="{DB508050-1CDD-4310-8BE3-6CA448936F76}" dt="2023-05-03T01:23:02.232" v="433" actId="962"/>
          <ac:spMkLst>
            <pc:docMk/>
            <pc:sldMk cId="297290982" sldId="604"/>
            <ac:spMk id="4" creationId="{2863D17F-F2FE-B60D-E1CF-41EB02D4046E}"/>
          </ac:spMkLst>
        </pc:spChg>
      </pc:sldChg>
      <pc:sldChg chg="modSp mod">
        <pc:chgData name="Nazia Shah" userId="834fe6aa-7260-4947-9af5-9af74eff913c" providerId="ADAL" clId="{DB508050-1CDD-4310-8BE3-6CA448936F76}" dt="2023-05-03T01:24:13.399" v="453"/>
        <pc:sldMkLst>
          <pc:docMk/>
          <pc:sldMk cId="645454673" sldId="605"/>
        </pc:sldMkLst>
        <pc:spChg chg="mod">
          <ac:chgData name="Nazia Shah" userId="834fe6aa-7260-4947-9af5-9af74eff913c" providerId="ADAL" clId="{DB508050-1CDD-4310-8BE3-6CA448936F76}" dt="2023-05-03T01:24:13.399" v="453"/>
          <ac:spMkLst>
            <pc:docMk/>
            <pc:sldMk cId="645454673" sldId="605"/>
            <ac:spMk id="2" creationId="{291EE34A-31D6-E72D-A160-8C580B4E2B1F}"/>
          </ac:spMkLst>
        </pc:spChg>
        <pc:spChg chg="mod">
          <ac:chgData name="Nazia Shah" userId="834fe6aa-7260-4947-9af5-9af74eff913c" providerId="ADAL" clId="{DB508050-1CDD-4310-8BE3-6CA448936F76}" dt="2023-05-03T01:24:10.788" v="452" actId="962"/>
          <ac:spMkLst>
            <pc:docMk/>
            <pc:sldMk cId="645454673" sldId="605"/>
            <ac:spMk id="4" creationId="{333AA90F-E9F2-0C29-59C8-6C1362F0FE34}"/>
          </ac:spMkLst>
        </pc:spChg>
      </pc:sldChg>
      <pc:sldChg chg="modSp mod">
        <pc:chgData name="Nazia Shah" userId="834fe6aa-7260-4947-9af5-9af74eff913c" providerId="ADAL" clId="{DB508050-1CDD-4310-8BE3-6CA448936F76}" dt="2023-05-03T01:24:24.007" v="457"/>
        <pc:sldMkLst>
          <pc:docMk/>
          <pc:sldMk cId="1785680937" sldId="606"/>
        </pc:sldMkLst>
        <pc:spChg chg="mod">
          <ac:chgData name="Nazia Shah" userId="834fe6aa-7260-4947-9af5-9af74eff913c" providerId="ADAL" clId="{DB508050-1CDD-4310-8BE3-6CA448936F76}" dt="2023-05-03T01:24:24.007" v="457"/>
          <ac:spMkLst>
            <pc:docMk/>
            <pc:sldMk cId="1785680937" sldId="606"/>
            <ac:spMk id="2" creationId="{291EE34A-31D6-E72D-A160-8C580B4E2B1F}"/>
          </ac:spMkLst>
        </pc:spChg>
        <pc:spChg chg="mod">
          <ac:chgData name="Nazia Shah" userId="834fe6aa-7260-4947-9af5-9af74eff913c" providerId="ADAL" clId="{DB508050-1CDD-4310-8BE3-6CA448936F76}" dt="2023-05-03T01:24:21.953" v="456" actId="962"/>
          <ac:spMkLst>
            <pc:docMk/>
            <pc:sldMk cId="1785680937" sldId="606"/>
            <ac:spMk id="4" creationId="{223DD74C-6B22-9745-7714-79C07633B4A2}"/>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osha.gov/laws-regs/interlinking/standards/1926.502(e)(2)"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osha.gov/laws-regs/interlinking/standards/1926.502(i)" TargetMode="External"/><Relationship Id="rId7" Type="http://schemas.openxmlformats.org/officeDocument/2006/relationships/hyperlink" Target="https://www.osha.gov/laws-regs/interlinking/standards/1926.502(i)(4)" TargetMode="External"/><Relationship Id="rId2" Type="http://schemas.openxmlformats.org/officeDocument/2006/relationships/slide" Target="../slides/slide21.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i)(3)" TargetMode="External"/><Relationship Id="rId5" Type="http://schemas.openxmlformats.org/officeDocument/2006/relationships/hyperlink" Target="https://www.osha.gov/laws-regs/interlinking/standards/1926.502(i)(2)" TargetMode="External"/><Relationship Id="rId4" Type="http://schemas.openxmlformats.org/officeDocument/2006/relationships/hyperlink" Target="https://www.osha.gov/laws-regs/interlinking/standards/1926.502(i)(1)"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osha.gov/laws-regs/interlinking/standards/1926.502(i)" TargetMode="External"/><Relationship Id="rId7" Type="http://schemas.openxmlformats.org/officeDocument/2006/relationships/hyperlink" Target="https://www.osha.gov/laws-regs/interlinking/standards/1926.502(i)(4)"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i)(3)" TargetMode="External"/><Relationship Id="rId5" Type="http://schemas.openxmlformats.org/officeDocument/2006/relationships/hyperlink" Target="https://www.osha.gov/laws-regs/interlinking/standards/1926.502(i)(2)" TargetMode="External"/><Relationship Id="rId4" Type="http://schemas.openxmlformats.org/officeDocument/2006/relationships/hyperlink" Target="https://www.osha.gov/laws-regs/interlinking/standards/1926.502(i)(1)" TargetMode="External"/></Relationships>
</file>

<file path=ppt/notesSlides/_rels/notesSlide12.xml.rels><?xml version="1.0" encoding="UTF-8" standalone="yes"?>
<Relationships xmlns="http://schemas.openxmlformats.org/package/2006/relationships"><Relationship Id="rId8" Type="http://schemas.openxmlformats.org/officeDocument/2006/relationships/hyperlink" Target="https://www.osha.gov/laws-regs/interlinking/standards/1926.503(b)" TargetMode="External"/><Relationship Id="rId3" Type="http://schemas.openxmlformats.org/officeDocument/2006/relationships/hyperlink" Target="https://www.osha.gov/laws-regs/interlinking/standards/1926.503(a)" TargetMode="External"/><Relationship Id="rId7" Type="http://schemas.openxmlformats.org/officeDocument/2006/relationships/hyperlink" Target="https://www.osha.gov/laws-regs/interlinking/standards/1926.503(a)(2)(vii)" TargetMode="External"/><Relationship Id="rId2" Type="http://schemas.openxmlformats.org/officeDocument/2006/relationships/slide" Target="../slides/slide34.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3(a)(2)(ii)" TargetMode="External"/><Relationship Id="rId5" Type="http://schemas.openxmlformats.org/officeDocument/2006/relationships/hyperlink" Target="https://www.osha.gov/laws-regs/interlinking/standards/1926.503(a)(2)" TargetMode="External"/><Relationship Id="rId4" Type="http://schemas.openxmlformats.org/officeDocument/2006/relationships/hyperlink" Target="https://www.osha.gov/laws-regs/interlinking/standards/1926.503(a)(1)" TargetMode="External"/><Relationship Id="rId9" Type="http://schemas.openxmlformats.org/officeDocument/2006/relationships/hyperlink" Target="https://www.osha.gov/laws-regs/interlinking/standards/1926.503(c)" TargetMode="External"/></Relationships>
</file>

<file path=ppt/notesSlides/_rels/notesSlide13.xml.rels><?xml version="1.0" encoding="UTF-8" standalone="yes"?>
<Relationships xmlns="http://schemas.openxmlformats.org/package/2006/relationships"><Relationship Id="rId8" Type="http://schemas.openxmlformats.org/officeDocument/2006/relationships/hyperlink" Target="https://www.osha.gov/laws-regs/interlinking/standards/1926.503(b)" TargetMode="External"/><Relationship Id="rId3" Type="http://schemas.openxmlformats.org/officeDocument/2006/relationships/hyperlink" Target="https://www.osha.gov/laws-regs/interlinking/standards/1926.503(a)" TargetMode="External"/><Relationship Id="rId7" Type="http://schemas.openxmlformats.org/officeDocument/2006/relationships/hyperlink" Target="https://www.osha.gov/laws-regs/interlinking/standards/1926.503(a)(2)(vii)" TargetMode="External"/><Relationship Id="rId2" Type="http://schemas.openxmlformats.org/officeDocument/2006/relationships/slide" Target="../slides/slide35.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3(a)(2)(ii)" TargetMode="External"/><Relationship Id="rId5" Type="http://schemas.openxmlformats.org/officeDocument/2006/relationships/hyperlink" Target="https://www.osha.gov/laws-regs/interlinking/standards/1926.503(a)(2)" TargetMode="External"/><Relationship Id="rId4" Type="http://schemas.openxmlformats.org/officeDocument/2006/relationships/hyperlink" Target="https://www.osha.gov/laws-regs/interlinking/standards/1926.503(a)(1)" TargetMode="External"/><Relationship Id="rId9" Type="http://schemas.openxmlformats.org/officeDocument/2006/relationships/hyperlink" Target="https://www.osha.gov/laws-regs/interlinking/standards/1926.503(c)" TargetMode="External"/></Relationships>
</file>

<file path=ppt/notesSlides/_rels/notesSlide14.xml.rels><?xml version="1.0" encoding="UTF-8" standalone="yes"?>
<Relationships xmlns="http://schemas.openxmlformats.org/package/2006/relationships"><Relationship Id="rId8" Type="http://schemas.openxmlformats.org/officeDocument/2006/relationships/hyperlink" Target="https://www.osha.gov/laws-regs/interlinking/standards/1926.503(b)" TargetMode="External"/><Relationship Id="rId3" Type="http://schemas.openxmlformats.org/officeDocument/2006/relationships/hyperlink" Target="https://www.osha.gov/laws-regs/interlinking/standards/1926.503(a)" TargetMode="External"/><Relationship Id="rId7" Type="http://schemas.openxmlformats.org/officeDocument/2006/relationships/hyperlink" Target="https://www.osha.gov/laws-regs/interlinking/standards/1926.503(a)(2)(vii)" TargetMode="External"/><Relationship Id="rId2" Type="http://schemas.openxmlformats.org/officeDocument/2006/relationships/slide" Target="../slides/slide36.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3(a)(2)(ii)" TargetMode="External"/><Relationship Id="rId5" Type="http://schemas.openxmlformats.org/officeDocument/2006/relationships/hyperlink" Target="https://www.osha.gov/laws-regs/interlinking/standards/1926.503(a)(2)" TargetMode="External"/><Relationship Id="rId4" Type="http://schemas.openxmlformats.org/officeDocument/2006/relationships/hyperlink" Target="https://www.osha.gov/laws-regs/interlinking/standards/1926.503(a)(1)" TargetMode="External"/><Relationship Id="rId9" Type="http://schemas.openxmlformats.org/officeDocument/2006/relationships/hyperlink" Target="https://www.osha.gov/laws-regs/interlinking/standards/1926.503(c)" TargetMode="External"/></Relationships>
</file>

<file path=ppt/notesSlides/_rels/notesSlide15.xml.rels><?xml version="1.0" encoding="UTF-8" standalone="yes"?>
<Relationships xmlns="http://schemas.openxmlformats.org/package/2006/relationships"><Relationship Id="rId8" Type="http://schemas.openxmlformats.org/officeDocument/2006/relationships/hyperlink" Target="https://www.osha.gov/laws-regs/interlinking/standards/1926.503(b)" TargetMode="External"/><Relationship Id="rId3" Type="http://schemas.openxmlformats.org/officeDocument/2006/relationships/hyperlink" Target="https://www.osha.gov/laws-regs/interlinking/standards/1926.503(a)" TargetMode="External"/><Relationship Id="rId7" Type="http://schemas.openxmlformats.org/officeDocument/2006/relationships/hyperlink" Target="https://www.osha.gov/laws-regs/interlinking/standards/1926.503(a)(2)(vii)" TargetMode="External"/><Relationship Id="rId2" Type="http://schemas.openxmlformats.org/officeDocument/2006/relationships/slide" Target="../slides/slide37.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3(a)(2)(ii)" TargetMode="External"/><Relationship Id="rId5" Type="http://schemas.openxmlformats.org/officeDocument/2006/relationships/hyperlink" Target="https://www.osha.gov/laws-regs/interlinking/standards/1926.503(a)(2)" TargetMode="External"/><Relationship Id="rId4" Type="http://schemas.openxmlformats.org/officeDocument/2006/relationships/hyperlink" Target="https://www.osha.gov/laws-regs/interlinking/standards/1926.503(a)(1)" TargetMode="External"/><Relationship Id="rId9" Type="http://schemas.openxmlformats.org/officeDocument/2006/relationships/hyperlink" Target="https://www.osha.gov/laws-regs/interlinking/standards/1926.503(c)" TargetMode="External"/></Relationships>
</file>

<file path=ppt/notesSlides/_rels/notesSlide16.xml.rels><?xml version="1.0" encoding="UTF-8" standalone="yes"?>
<Relationships xmlns="http://schemas.openxmlformats.org/package/2006/relationships"><Relationship Id="rId8" Type="http://schemas.openxmlformats.org/officeDocument/2006/relationships/hyperlink" Target="https://www.osha.gov/laws-regs/interlinking/standards/1926.503(b)" TargetMode="External"/><Relationship Id="rId3" Type="http://schemas.openxmlformats.org/officeDocument/2006/relationships/hyperlink" Target="https://www.osha.gov/laws-regs/interlinking/standards/1926.503(a)" TargetMode="External"/><Relationship Id="rId7" Type="http://schemas.openxmlformats.org/officeDocument/2006/relationships/hyperlink" Target="https://www.osha.gov/laws-regs/interlinking/standards/1926.503(a)(2)(vii)" TargetMode="External"/><Relationship Id="rId2" Type="http://schemas.openxmlformats.org/officeDocument/2006/relationships/slide" Target="../slides/slide38.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3(a)(2)(ii)" TargetMode="External"/><Relationship Id="rId5" Type="http://schemas.openxmlformats.org/officeDocument/2006/relationships/hyperlink" Target="https://www.osha.gov/laws-regs/interlinking/standards/1926.503(a)(2)" TargetMode="External"/><Relationship Id="rId4" Type="http://schemas.openxmlformats.org/officeDocument/2006/relationships/hyperlink" Target="https://www.osha.gov/laws-regs/interlinking/standards/1926.503(a)(1)" TargetMode="External"/><Relationship Id="rId9" Type="http://schemas.openxmlformats.org/officeDocument/2006/relationships/hyperlink" Target="https://www.osha.gov/laws-regs/interlinking/standards/1926.503(c)" TargetMode="External"/></Relationships>
</file>

<file path=ppt/notesSlides/_rels/notesSlide17.xml.rels><?xml version="1.0" encoding="UTF-8" standalone="yes"?>
<Relationships xmlns="http://schemas.openxmlformats.org/package/2006/relationships"><Relationship Id="rId8" Type="http://schemas.openxmlformats.org/officeDocument/2006/relationships/hyperlink" Target="https://www.osha.gov/laws-regs/interlinking/standards/1926.503(b)" TargetMode="External"/><Relationship Id="rId3" Type="http://schemas.openxmlformats.org/officeDocument/2006/relationships/hyperlink" Target="https://www.osha.gov/laws-regs/interlinking/standards/1926.503(a)" TargetMode="External"/><Relationship Id="rId7" Type="http://schemas.openxmlformats.org/officeDocument/2006/relationships/hyperlink" Target="https://www.osha.gov/laws-regs/interlinking/standards/1926.503(a)(2)(vii)" TargetMode="External"/><Relationship Id="rId2" Type="http://schemas.openxmlformats.org/officeDocument/2006/relationships/slide" Target="../slides/slide39.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3(a)(2)(ii)" TargetMode="External"/><Relationship Id="rId5" Type="http://schemas.openxmlformats.org/officeDocument/2006/relationships/hyperlink" Target="https://www.osha.gov/laws-regs/interlinking/standards/1926.503(a)(2)" TargetMode="External"/><Relationship Id="rId4" Type="http://schemas.openxmlformats.org/officeDocument/2006/relationships/hyperlink" Target="https://www.osha.gov/laws-regs/interlinking/standards/1926.503(a)(1)" TargetMode="External"/><Relationship Id="rId9" Type="http://schemas.openxmlformats.org/officeDocument/2006/relationships/hyperlink" Target="https://www.osha.gov/laws-regs/interlinking/standards/1926.503(c)"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osha.gov/laws-regs/interlinking/standards/1926.502(d)"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osha.gov/laws-regs/interlinking/standards/1926.502(f)"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f)(2)(iv)" TargetMode="External"/><Relationship Id="rId5" Type="http://schemas.openxmlformats.org/officeDocument/2006/relationships/hyperlink" Target="https://www.osha.gov/laws-regs/interlinking/standards/1926.502(f)(2)" TargetMode="External"/><Relationship Id="rId4" Type="http://schemas.openxmlformats.org/officeDocument/2006/relationships/hyperlink" Target="https://www.osha.gov/laws-regs/interlinking/standards/1926.502(f)(1)"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osha.gov/laws-regs/interlinking/standards/1926.502(f)"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f)(2)(iv)" TargetMode="External"/><Relationship Id="rId5" Type="http://schemas.openxmlformats.org/officeDocument/2006/relationships/hyperlink" Target="https://www.osha.gov/laws-regs/interlinking/standards/1926.502(f)(2)" TargetMode="External"/><Relationship Id="rId4" Type="http://schemas.openxmlformats.org/officeDocument/2006/relationships/hyperlink" Target="https://www.osha.gov/laws-regs/interlinking/standards/1926.502(f)(1)"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osha.gov/laws-regs/interlinking/standards/1926.502(f)"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f)(2)(iv)" TargetMode="External"/><Relationship Id="rId5" Type="http://schemas.openxmlformats.org/officeDocument/2006/relationships/hyperlink" Target="https://www.osha.gov/laws-regs/interlinking/standards/1926.502(f)(2)" TargetMode="External"/><Relationship Id="rId4" Type="http://schemas.openxmlformats.org/officeDocument/2006/relationships/hyperlink" Target="https://www.osha.gov/laws-regs/interlinking/standards/1926.502(f)(1)"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osha.gov/laws-regs/interlinking/standards/1926.502(f)"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f)(2)(iv)" TargetMode="External"/><Relationship Id="rId5" Type="http://schemas.openxmlformats.org/officeDocument/2006/relationships/hyperlink" Target="https://www.osha.gov/laws-regs/interlinking/standards/1926.502(f)(2)" TargetMode="External"/><Relationship Id="rId4" Type="http://schemas.openxmlformats.org/officeDocument/2006/relationships/hyperlink" Target="https://www.osha.gov/laws-regs/interlinking/standards/1926.502(f)(1)" TargetMode="Externa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s://www.osha.gov/laws-regs/interlinking/standards/1926.502(h)(1)(v)" TargetMode="External"/><Relationship Id="rId3" Type="http://schemas.openxmlformats.org/officeDocument/2006/relationships/hyperlink" Target="https://www.osha.gov/laws-regs/interlinking/standards/1926.502(h)(1)" TargetMode="External"/><Relationship Id="rId7" Type="http://schemas.openxmlformats.org/officeDocument/2006/relationships/hyperlink" Target="https://www.osha.gov/laws-regs/interlinking/standards/1926.502(h)(1)(iv)" TargetMode="External"/><Relationship Id="rId2" Type="http://schemas.openxmlformats.org/officeDocument/2006/relationships/slide" Target="../slides/slide18.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h)(1)(iii)" TargetMode="External"/><Relationship Id="rId5" Type="http://schemas.openxmlformats.org/officeDocument/2006/relationships/hyperlink" Target="https://www.osha.gov/laws-regs/interlinking/standards/1926.502(h)(1)(ii)" TargetMode="External"/><Relationship Id="rId4" Type="http://schemas.openxmlformats.org/officeDocument/2006/relationships/hyperlink" Target="https://www.osha.gov/laws-regs/interlinking/standards/1926.502(h)(1)(i)" TargetMode="External"/><Relationship Id="rId9" Type="http://schemas.openxmlformats.org/officeDocument/2006/relationships/hyperlink" Target="https://www.osha.gov/laws-regs/interlinking/standards/1926.502(h)(2)" TargetMode="Externa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s://www.osha.gov/laws-regs/interlinking/standards/1926.502(h)(1)(v)" TargetMode="External"/><Relationship Id="rId3" Type="http://schemas.openxmlformats.org/officeDocument/2006/relationships/hyperlink" Target="https://www.osha.gov/laws-regs/interlinking/standards/1926.502(h)(1)" TargetMode="External"/><Relationship Id="rId7" Type="http://schemas.openxmlformats.org/officeDocument/2006/relationships/hyperlink" Target="https://www.osha.gov/laws-regs/interlinking/standards/1926.502(h)(1)(iv)" TargetMode="External"/><Relationship Id="rId2" Type="http://schemas.openxmlformats.org/officeDocument/2006/relationships/slide" Target="../slides/slide19.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h)(1)(iii)" TargetMode="External"/><Relationship Id="rId5" Type="http://schemas.openxmlformats.org/officeDocument/2006/relationships/hyperlink" Target="https://www.osha.gov/laws-regs/interlinking/standards/1926.502(h)(1)(ii)" TargetMode="External"/><Relationship Id="rId4" Type="http://schemas.openxmlformats.org/officeDocument/2006/relationships/hyperlink" Target="https://www.osha.gov/laws-regs/interlinking/standards/1926.502(h)(1)(i)" TargetMode="External"/><Relationship Id="rId9" Type="http://schemas.openxmlformats.org/officeDocument/2006/relationships/hyperlink" Target="https://www.osha.gov/laws-regs/interlinking/standards/1926.502(h)(2)" TargetMode="External"/></Relationships>
</file>

<file path=ppt/notesSlides/_rels/notesSlide9.xml.rels><?xml version="1.0" encoding="UTF-8" standalone="yes"?>
<Relationships xmlns="http://schemas.openxmlformats.org/package/2006/relationships"><Relationship Id="rId8" Type="http://schemas.openxmlformats.org/officeDocument/2006/relationships/hyperlink" Target="https://www.osha.gov/laws-regs/interlinking/standards/1926.502(h)(1)(v)" TargetMode="External"/><Relationship Id="rId3" Type="http://schemas.openxmlformats.org/officeDocument/2006/relationships/hyperlink" Target="https://www.osha.gov/laws-regs/interlinking/standards/1926.502(h)(1)" TargetMode="External"/><Relationship Id="rId7" Type="http://schemas.openxmlformats.org/officeDocument/2006/relationships/hyperlink" Target="https://www.osha.gov/laws-regs/interlinking/standards/1926.502(h)(1)(iv)" TargetMode="External"/><Relationship Id="rId2" Type="http://schemas.openxmlformats.org/officeDocument/2006/relationships/slide" Target="../slides/slide20.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h)(1)(iii)" TargetMode="External"/><Relationship Id="rId5" Type="http://schemas.openxmlformats.org/officeDocument/2006/relationships/hyperlink" Target="https://www.osha.gov/laws-regs/interlinking/standards/1926.502(h)(1)(ii)" TargetMode="External"/><Relationship Id="rId4" Type="http://schemas.openxmlformats.org/officeDocument/2006/relationships/hyperlink" Target="https://www.osha.gov/laws-regs/interlinking/standards/1926.502(h)(1)(i)" TargetMode="External"/><Relationship Id="rId9" Type="http://schemas.openxmlformats.org/officeDocument/2006/relationships/hyperlink" Target="https://www.osha.gov/laws-regs/interlinking/standards/1926.502(h)(2)"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dirty="0">
                <a:solidFill>
                  <a:srgbClr val="003399"/>
                </a:solidFill>
                <a:effectLst/>
                <a:latin typeface="Helvetica Neue"/>
                <a:hlinkClick r:id="rId3"/>
              </a:rPr>
              <a:t>1926.502(e)(2)</a:t>
            </a:r>
            <a:r>
              <a:rPr lang="en-US" b="0" i="0" dirty="0">
                <a:solidFill>
                  <a:srgbClr val="333333"/>
                </a:solidFill>
                <a:effectLst/>
                <a:latin typeface="Helvetica Neue"/>
              </a:rPr>
              <a:t>Positioning devices shall be secured to an anchorage capable of supporting at least twice the potential impact load of an employee's fall or 3,000 pounds (13.3 </a:t>
            </a:r>
            <a:r>
              <a:rPr lang="en-US" b="0" i="0" dirty="0" err="1">
                <a:solidFill>
                  <a:srgbClr val="333333"/>
                </a:solidFill>
                <a:effectLst/>
                <a:latin typeface="Helvetica Neue"/>
              </a:rPr>
              <a:t>kN</a:t>
            </a:r>
            <a:r>
              <a:rPr lang="en-US" b="0" i="0" dirty="0">
                <a:solidFill>
                  <a:srgbClr val="333333"/>
                </a:solidFill>
                <a:effectLst/>
                <a:latin typeface="Helvetica Neue"/>
              </a:rPr>
              <a:t>), whichever is greater.</a:t>
            </a:r>
          </a:p>
          <a:p>
            <a:endParaRPr lang="en-US" dirty="0"/>
          </a:p>
        </p:txBody>
      </p:sp>
    </p:spTree>
    <p:extLst>
      <p:ext uri="{BB962C8B-B14F-4D97-AF65-F5344CB8AC3E}">
        <p14:creationId xmlns:p14="http://schemas.microsoft.com/office/powerpoint/2010/main" val="5205921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1926.502(</a:t>
            </a:r>
            <a:r>
              <a:rPr lang="en-US" b="0" i="0" u="none" strike="noStrike" dirty="0" err="1">
                <a:solidFill>
                  <a:srgbClr val="003399"/>
                </a:solidFill>
                <a:effectLst/>
                <a:latin typeface="Helvetica Neue"/>
                <a:hlinkClick r:id="rId3"/>
              </a:rPr>
              <a:t>i</a:t>
            </a:r>
            <a:r>
              <a:rPr lang="en-US" b="0" i="0" u="none" strike="noStrike" dirty="0">
                <a:solidFill>
                  <a:srgbClr val="003399"/>
                </a:solidFill>
                <a:effectLst/>
                <a:latin typeface="Helvetica Neue"/>
                <a:hlinkClick r:id="rId3"/>
              </a:rPr>
              <a:t>)</a:t>
            </a:r>
            <a:r>
              <a:rPr lang="en-US" b="0" i="0" dirty="0">
                <a:solidFill>
                  <a:srgbClr val="333333"/>
                </a:solidFill>
                <a:effectLst/>
                <a:latin typeface="Helvetica Neue"/>
              </a:rPr>
              <a:t>"Covers." Covers for holes in floors, roofs, and other walking/working surfaces shall meet the following requirements:</a:t>
            </a:r>
          </a:p>
          <a:p>
            <a:pPr algn="l"/>
            <a:r>
              <a:rPr lang="en-US" b="0" i="0" u="none" strike="noStrike" dirty="0">
                <a:solidFill>
                  <a:srgbClr val="003399"/>
                </a:solidFill>
                <a:effectLst/>
                <a:latin typeface="Helvetica Neue"/>
                <a:hlinkClick r:id="rId4"/>
              </a:rPr>
              <a:t>1926.502(</a:t>
            </a:r>
            <a:r>
              <a:rPr lang="en-US" b="0" i="0" u="none" strike="noStrike" dirty="0" err="1">
                <a:solidFill>
                  <a:srgbClr val="003399"/>
                </a:solidFill>
                <a:effectLst/>
                <a:latin typeface="Helvetica Neue"/>
                <a:hlinkClick r:id="rId4"/>
              </a:rPr>
              <a:t>i</a:t>
            </a:r>
            <a:r>
              <a:rPr lang="en-US" b="0" i="0" u="none" strike="noStrike" dirty="0">
                <a:solidFill>
                  <a:srgbClr val="003399"/>
                </a:solidFill>
                <a:effectLst/>
                <a:latin typeface="Helvetica Neue"/>
                <a:hlinkClick r:id="rId4"/>
              </a:rPr>
              <a:t>)(1)</a:t>
            </a:r>
            <a:r>
              <a:rPr lang="en-US" b="0" i="0" dirty="0">
                <a:solidFill>
                  <a:srgbClr val="333333"/>
                </a:solidFill>
                <a:effectLst/>
                <a:latin typeface="Helvetica Neue"/>
              </a:rPr>
              <a:t>Covers located in roadways and vehicular aisles shall be capable of supporting, without failure, at least twice the maximum axle load of the largest vehicle expected to cross over the cover.</a:t>
            </a:r>
          </a:p>
          <a:p>
            <a:pPr algn="l"/>
            <a:r>
              <a:rPr lang="en-US" b="0" i="0" u="none" strike="noStrike" dirty="0">
                <a:solidFill>
                  <a:srgbClr val="003399"/>
                </a:solidFill>
                <a:effectLst/>
                <a:latin typeface="Helvetica Neue"/>
                <a:hlinkClick r:id="rId5"/>
              </a:rPr>
              <a:t>1926.502(</a:t>
            </a:r>
            <a:r>
              <a:rPr lang="en-US" b="0" i="0" u="none" strike="noStrike" dirty="0" err="1">
                <a:solidFill>
                  <a:srgbClr val="003399"/>
                </a:solidFill>
                <a:effectLst/>
                <a:latin typeface="Helvetica Neue"/>
                <a:hlinkClick r:id="rId5"/>
              </a:rPr>
              <a:t>i</a:t>
            </a:r>
            <a:r>
              <a:rPr lang="en-US" b="0" i="0" u="none" strike="noStrike" dirty="0">
                <a:solidFill>
                  <a:srgbClr val="003399"/>
                </a:solidFill>
                <a:effectLst/>
                <a:latin typeface="Helvetica Neue"/>
                <a:hlinkClick r:id="rId5"/>
              </a:rPr>
              <a:t>)(2)</a:t>
            </a:r>
            <a:r>
              <a:rPr lang="en-US" b="0" i="0" dirty="0">
                <a:solidFill>
                  <a:srgbClr val="333333"/>
                </a:solidFill>
                <a:effectLst/>
                <a:latin typeface="Helvetica Neue"/>
              </a:rPr>
              <a:t>All other covers shall be capable of supporting, without failure, at least twice the weight of employees, equipment, and materials that may be imposed on the cover at any one time.</a:t>
            </a:r>
          </a:p>
          <a:p>
            <a:pPr algn="l"/>
            <a:r>
              <a:rPr lang="en-US" b="0" i="0" u="none" strike="noStrike" dirty="0">
                <a:solidFill>
                  <a:srgbClr val="003399"/>
                </a:solidFill>
                <a:effectLst/>
                <a:latin typeface="Helvetica Neue"/>
                <a:hlinkClick r:id="rId6"/>
              </a:rPr>
              <a:t>1926.502(</a:t>
            </a:r>
            <a:r>
              <a:rPr lang="en-US" b="0" i="0" u="none" strike="noStrike" dirty="0" err="1">
                <a:solidFill>
                  <a:srgbClr val="003399"/>
                </a:solidFill>
                <a:effectLst/>
                <a:latin typeface="Helvetica Neue"/>
                <a:hlinkClick r:id="rId6"/>
              </a:rPr>
              <a:t>i</a:t>
            </a:r>
            <a:r>
              <a:rPr lang="en-US" b="0" i="0" u="none" strike="noStrike" dirty="0">
                <a:solidFill>
                  <a:srgbClr val="003399"/>
                </a:solidFill>
                <a:effectLst/>
                <a:latin typeface="Helvetica Neue"/>
                <a:hlinkClick r:id="rId6"/>
              </a:rPr>
              <a:t>)(3)</a:t>
            </a:r>
            <a:r>
              <a:rPr lang="en-US" b="0" i="0" dirty="0">
                <a:solidFill>
                  <a:srgbClr val="333333"/>
                </a:solidFill>
                <a:effectLst/>
                <a:latin typeface="Helvetica Neue"/>
              </a:rPr>
              <a:t>All covers shall be secured when installed so as to prevent accidental displacement by the wind, equipment, or employees.</a:t>
            </a:r>
          </a:p>
          <a:p>
            <a:pPr algn="l"/>
            <a:r>
              <a:rPr lang="en-US" b="0" i="0" u="none" strike="noStrike" dirty="0">
                <a:solidFill>
                  <a:srgbClr val="003399"/>
                </a:solidFill>
                <a:effectLst/>
                <a:latin typeface="Helvetica Neue"/>
                <a:hlinkClick r:id="rId7"/>
              </a:rPr>
              <a:t>1926.502(</a:t>
            </a:r>
            <a:r>
              <a:rPr lang="en-US" b="0" i="0" u="none" strike="noStrike" dirty="0" err="1">
                <a:solidFill>
                  <a:srgbClr val="003399"/>
                </a:solidFill>
                <a:effectLst/>
                <a:latin typeface="Helvetica Neue"/>
                <a:hlinkClick r:id="rId7"/>
              </a:rPr>
              <a:t>i</a:t>
            </a:r>
            <a:r>
              <a:rPr lang="en-US" b="0" i="0" u="none" strike="noStrike" dirty="0">
                <a:solidFill>
                  <a:srgbClr val="003399"/>
                </a:solidFill>
                <a:effectLst/>
                <a:latin typeface="Helvetica Neue"/>
                <a:hlinkClick r:id="rId7"/>
              </a:rPr>
              <a:t>)(4)</a:t>
            </a:r>
            <a:r>
              <a:rPr lang="en-US" b="0" i="0" dirty="0">
                <a:solidFill>
                  <a:srgbClr val="333333"/>
                </a:solidFill>
                <a:effectLst/>
                <a:latin typeface="Helvetica Neue"/>
              </a:rPr>
              <a:t>All covers shall be color coded or they shall be marked with the word "HOLE" or "COVER" to provide warning of the hazard.</a:t>
            </a:r>
            <a:br>
              <a:rPr lang="en-US" b="0" i="0" dirty="0">
                <a:solidFill>
                  <a:srgbClr val="333333"/>
                </a:solidFill>
                <a:effectLst/>
                <a:latin typeface="Helvetica Neue"/>
              </a:rPr>
            </a:br>
            <a:br>
              <a:rPr lang="en-US" b="0" i="0" dirty="0">
                <a:solidFill>
                  <a:srgbClr val="333333"/>
                </a:solidFill>
                <a:effectLst/>
                <a:latin typeface="Helvetica Neue"/>
              </a:rPr>
            </a:br>
            <a:r>
              <a:rPr lang="en-US" b="0" i="0" dirty="0">
                <a:solidFill>
                  <a:srgbClr val="333333"/>
                </a:solidFill>
                <a:effectLst/>
                <a:latin typeface="Helvetica Neue"/>
              </a:rPr>
              <a:t>Note: This provision does not apply to cast iron manhole covers or steel grates used on streets or roadways.</a:t>
            </a:r>
          </a:p>
          <a:p>
            <a:endParaRPr lang="en-US" dirty="0"/>
          </a:p>
        </p:txBody>
      </p:sp>
    </p:spTree>
    <p:extLst>
      <p:ext uri="{BB962C8B-B14F-4D97-AF65-F5344CB8AC3E}">
        <p14:creationId xmlns:p14="http://schemas.microsoft.com/office/powerpoint/2010/main" val="27979966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1926.502(</a:t>
            </a:r>
            <a:r>
              <a:rPr lang="en-US" b="0" i="0" u="none" strike="noStrike" dirty="0" err="1">
                <a:solidFill>
                  <a:srgbClr val="003399"/>
                </a:solidFill>
                <a:effectLst/>
                <a:latin typeface="Helvetica Neue"/>
                <a:hlinkClick r:id="rId3"/>
              </a:rPr>
              <a:t>i</a:t>
            </a:r>
            <a:r>
              <a:rPr lang="en-US" b="0" i="0" u="none" strike="noStrike" dirty="0">
                <a:solidFill>
                  <a:srgbClr val="003399"/>
                </a:solidFill>
                <a:effectLst/>
                <a:latin typeface="Helvetica Neue"/>
                <a:hlinkClick r:id="rId3"/>
              </a:rPr>
              <a:t>)</a:t>
            </a:r>
            <a:r>
              <a:rPr lang="en-US" b="0" i="0" dirty="0">
                <a:solidFill>
                  <a:srgbClr val="333333"/>
                </a:solidFill>
                <a:effectLst/>
                <a:latin typeface="Helvetica Neue"/>
              </a:rPr>
              <a:t>"Covers." Covers for holes in floors, roofs, and other walking/working surfaces shall meet the following requirements:</a:t>
            </a:r>
          </a:p>
          <a:p>
            <a:pPr algn="l"/>
            <a:r>
              <a:rPr lang="en-US" b="0" i="0" u="none" strike="noStrike" dirty="0">
                <a:solidFill>
                  <a:srgbClr val="003399"/>
                </a:solidFill>
                <a:effectLst/>
                <a:latin typeface="Helvetica Neue"/>
                <a:hlinkClick r:id="rId4"/>
              </a:rPr>
              <a:t>1926.502(</a:t>
            </a:r>
            <a:r>
              <a:rPr lang="en-US" b="0" i="0" u="none" strike="noStrike" dirty="0" err="1">
                <a:solidFill>
                  <a:srgbClr val="003399"/>
                </a:solidFill>
                <a:effectLst/>
                <a:latin typeface="Helvetica Neue"/>
                <a:hlinkClick r:id="rId4"/>
              </a:rPr>
              <a:t>i</a:t>
            </a:r>
            <a:r>
              <a:rPr lang="en-US" b="0" i="0" u="none" strike="noStrike" dirty="0">
                <a:solidFill>
                  <a:srgbClr val="003399"/>
                </a:solidFill>
                <a:effectLst/>
                <a:latin typeface="Helvetica Neue"/>
                <a:hlinkClick r:id="rId4"/>
              </a:rPr>
              <a:t>)(1)</a:t>
            </a:r>
            <a:r>
              <a:rPr lang="en-US" b="0" i="0" dirty="0">
                <a:solidFill>
                  <a:srgbClr val="333333"/>
                </a:solidFill>
                <a:effectLst/>
                <a:latin typeface="Helvetica Neue"/>
              </a:rPr>
              <a:t>Covers located in roadways and vehicular aisles shall be capable of supporting, without failure, at least twice the maximum axle load of the largest vehicle expected to cross over the cover.</a:t>
            </a:r>
          </a:p>
          <a:p>
            <a:pPr algn="l"/>
            <a:r>
              <a:rPr lang="en-US" b="0" i="0" u="none" strike="noStrike" dirty="0">
                <a:solidFill>
                  <a:srgbClr val="003399"/>
                </a:solidFill>
                <a:effectLst/>
                <a:latin typeface="Helvetica Neue"/>
                <a:hlinkClick r:id="rId5"/>
              </a:rPr>
              <a:t>1926.502(</a:t>
            </a:r>
            <a:r>
              <a:rPr lang="en-US" b="0" i="0" u="none" strike="noStrike" dirty="0" err="1">
                <a:solidFill>
                  <a:srgbClr val="003399"/>
                </a:solidFill>
                <a:effectLst/>
                <a:latin typeface="Helvetica Neue"/>
                <a:hlinkClick r:id="rId5"/>
              </a:rPr>
              <a:t>i</a:t>
            </a:r>
            <a:r>
              <a:rPr lang="en-US" b="0" i="0" u="none" strike="noStrike" dirty="0">
                <a:solidFill>
                  <a:srgbClr val="003399"/>
                </a:solidFill>
                <a:effectLst/>
                <a:latin typeface="Helvetica Neue"/>
                <a:hlinkClick r:id="rId5"/>
              </a:rPr>
              <a:t>)(2)</a:t>
            </a:r>
            <a:r>
              <a:rPr lang="en-US" b="0" i="0" dirty="0">
                <a:solidFill>
                  <a:srgbClr val="333333"/>
                </a:solidFill>
                <a:effectLst/>
                <a:latin typeface="Helvetica Neue"/>
              </a:rPr>
              <a:t>All other covers shall be capable of supporting, without failure, at least twice the weight of employees, equipment, and materials that may be imposed on the cover at any one time.</a:t>
            </a:r>
          </a:p>
          <a:p>
            <a:pPr algn="l"/>
            <a:r>
              <a:rPr lang="en-US" b="0" i="0" u="none" strike="noStrike" dirty="0">
                <a:solidFill>
                  <a:srgbClr val="003399"/>
                </a:solidFill>
                <a:effectLst/>
                <a:latin typeface="Helvetica Neue"/>
                <a:hlinkClick r:id="rId6"/>
              </a:rPr>
              <a:t>1926.502(</a:t>
            </a:r>
            <a:r>
              <a:rPr lang="en-US" b="0" i="0" u="none" strike="noStrike" dirty="0" err="1">
                <a:solidFill>
                  <a:srgbClr val="003399"/>
                </a:solidFill>
                <a:effectLst/>
                <a:latin typeface="Helvetica Neue"/>
                <a:hlinkClick r:id="rId6"/>
              </a:rPr>
              <a:t>i</a:t>
            </a:r>
            <a:r>
              <a:rPr lang="en-US" b="0" i="0" u="none" strike="noStrike" dirty="0">
                <a:solidFill>
                  <a:srgbClr val="003399"/>
                </a:solidFill>
                <a:effectLst/>
                <a:latin typeface="Helvetica Neue"/>
                <a:hlinkClick r:id="rId6"/>
              </a:rPr>
              <a:t>)(3)</a:t>
            </a:r>
            <a:r>
              <a:rPr lang="en-US" b="0" i="0" dirty="0">
                <a:solidFill>
                  <a:srgbClr val="333333"/>
                </a:solidFill>
                <a:effectLst/>
                <a:latin typeface="Helvetica Neue"/>
              </a:rPr>
              <a:t>All covers shall be secured when installed so as to prevent accidental displacement by the wind, equipment, or employees.</a:t>
            </a:r>
          </a:p>
          <a:p>
            <a:pPr algn="l"/>
            <a:r>
              <a:rPr lang="en-US" b="0" i="0" u="none" strike="noStrike" dirty="0">
                <a:solidFill>
                  <a:srgbClr val="003399"/>
                </a:solidFill>
                <a:effectLst/>
                <a:latin typeface="Helvetica Neue"/>
                <a:hlinkClick r:id="rId7"/>
              </a:rPr>
              <a:t>1926.502(</a:t>
            </a:r>
            <a:r>
              <a:rPr lang="en-US" b="0" i="0" u="none" strike="noStrike" dirty="0" err="1">
                <a:solidFill>
                  <a:srgbClr val="003399"/>
                </a:solidFill>
                <a:effectLst/>
                <a:latin typeface="Helvetica Neue"/>
                <a:hlinkClick r:id="rId7"/>
              </a:rPr>
              <a:t>i</a:t>
            </a:r>
            <a:r>
              <a:rPr lang="en-US" b="0" i="0" u="none" strike="noStrike" dirty="0">
                <a:solidFill>
                  <a:srgbClr val="003399"/>
                </a:solidFill>
                <a:effectLst/>
                <a:latin typeface="Helvetica Neue"/>
                <a:hlinkClick r:id="rId7"/>
              </a:rPr>
              <a:t>)(4)</a:t>
            </a:r>
            <a:r>
              <a:rPr lang="en-US" b="0" i="0" dirty="0">
                <a:solidFill>
                  <a:srgbClr val="333333"/>
                </a:solidFill>
                <a:effectLst/>
                <a:latin typeface="Helvetica Neue"/>
              </a:rPr>
              <a:t>All covers shall be color coded or they shall be marked with the word "HOLE" or "COVER" to provide warning of the hazard.</a:t>
            </a:r>
            <a:br>
              <a:rPr lang="en-US" b="0" i="0" dirty="0">
                <a:solidFill>
                  <a:srgbClr val="333333"/>
                </a:solidFill>
                <a:effectLst/>
                <a:latin typeface="Helvetica Neue"/>
              </a:rPr>
            </a:br>
            <a:br>
              <a:rPr lang="en-US" b="0" i="0" dirty="0">
                <a:solidFill>
                  <a:srgbClr val="333333"/>
                </a:solidFill>
                <a:effectLst/>
                <a:latin typeface="Helvetica Neue"/>
              </a:rPr>
            </a:br>
            <a:r>
              <a:rPr lang="en-US" b="0" i="0" dirty="0">
                <a:solidFill>
                  <a:srgbClr val="333333"/>
                </a:solidFill>
                <a:effectLst/>
                <a:latin typeface="Helvetica Neue"/>
              </a:rPr>
              <a:t>Note: This provision does not apply to cast iron manhole covers or steel grates used on streets or roadways.</a:t>
            </a:r>
          </a:p>
          <a:p>
            <a:endParaRPr lang="en-US" dirty="0"/>
          </a:p>
        </p:txBody>
      </p:sp>
    </p:spTree>
    <p:extLst>
      <p:ext uri="{BB962C8B-B14F-4D97-AF65-F5344CB8AC3E}">
        <p14:creationId xmlns:p14="http://schemas.microsoft.com/office/powerpoint/2010/main" val="1518270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1926.503(a)</a:t>
            </a:r>
            <a:r>
              <a:rPr lang="en-US" b="1" i="1" dirty="0">
                <a:solidFill>
                  <a:srgbClr val="333333"/>
                </a:solidFill>
                <a:effectLst/>
                <a:latin typeface="Helvetica Neue"/>
              </a:rPr>
              <a:t>Training program</a:t>
            </a:r>
            <a:r>
              <a:rPr lang="en-US" b="0" i="0" dirty="0">
                <a:solidFill>
                  <a:srgbClr val="333333"/>
                </a:solidFill>
                <a:effectLst/>
                <a:latin typeface="Helvetica Neue"/>
              </a:rPr>
              <a:t>.</a:t>
            </a:r>
          </a:p>
          <a:p>
            <a:pPr algn="l"/>
            <a:r>
              <a:rPr lang="en-US" b="0" i="0" u="none" strike="noStrike" dirty="0">
                <a:solidFill>
                  <a:srgbClr val="003399"/>
                </a:solidFill>
                <a:effectLst/>
                <a:latin typeface="Helvetica Neue"/>
                <a:hlinkClick r:id="rId4"/>
              </a:rPr>
              <a:t>1926.503(a)(1)</a:t>
            </a:r>
            <a:r>
              <a:rPr lang="en-US" b="0" i="0" dirty="0">
                <a:solidFill>
                  <a:srgbClr val="333333"/>
                </a:solidFill>
                <a:effectLst/>
                <a:latin typeface="Helvetica Neue"/>
              </a:rPr>
              <a:t>The employer shall provide a training program for each employee who might be exposed to fall hazards. The program shall enable each employee to recognize the hazards of falling and shall train each employee in the procedures to be followed in order to minimize these hazards.</a:t>
            </a:r>
          </a:p>
          <a:p>
            <a:pPr algn="l"/>
            <a:r>
              <a:rPr lang="en-US" b="0" i="0" u="none" strike="noStrike" dirty="0">
                <a:solidFill>
                  <a:srgbClr val="003399"/>
                </a:solidFill>
                <a:effectLst/>
                <a:latin typeface="Helvetica Neue"/>
                <a:hlinkClick r:id="rId5"/>
              </a:rPr>
              <a:t>1926.503(a)(2)</a:t>
            </a:r>
            <a:r>
              <a:rPr lang="en-US" b="0" i="0" dirty="0">
                <a:solidFill>
                  <a:srgbClr val="333333"/>
                </a:solidFill>
                <a:effectLst/>
                <a:latin typeface="Helvetica Neue"/>
              </a:rPr>
              <a:t>The employer shall assure that each employee has been trained, as necessary, by a competent person qualified in the following areas:</a:t>
            </a:r>
          </a:p>
          <a:p>
            <a:pPr algn="l"/>
            <a:r>
              <a:rPr lang="en-US" b="0" i="0" dirty="0">
                <a:solidFill>
                  <a:srgbClr val="333333"/>
                </a:solidFill>
                <a:effectLst/>
                <a:latin typeface="Helvetica Neue"/>
              </a:rPr>
              <a:t>1926.503(a)(2)(</a:t>
            </a:r>
            <a:r>
              <a:rPr lang="en-US" b="0" i="0" dirty="0" err="1">
                <a:solidFill>
                  <a:srgbClr val="333333"/>
                </a:solidFill>
                <a:effectLst/>
                <a:latin typeface="Helvetica Neue"/>
              </a:rPr>
              <a:t>i</a:t>
            </a:r>
            <a:r>
              <a:rPr lang="en-US" b="0" i="0" dirty="0">
                <a:solidFill>
                  <a:srgbClr val="333333"/>
                </a:solidFill>
                <a:effectLst/>
                <a:latin typeface="Helvetica Neue"/>
              </a:rPr>
              <a:t>)The nature of fall hazards in the work area;</a:t>
            </a:r>
          </a:p>
          <a:p>
            <a:pPr algn="l"/>
            <a:r>
              <a:rPr lang="en-US" b="0" i="0" u="none" strike="noStrike" dirty="0">
                <a:solidFill>
                  <a:srgbClr val="003399"/>
                </a:solidFill>
                <a:effectLst/>
                <a:latin typeface="Helvetica Neue"/>
                <a:hlinkClick r:id="rId6"/>
              </a:rPr>
              <a:t>1926.503(a)(2)(ii)</a:t>
            </a:r>
            <a:r>
              <a:rPr lang="en-US" b="0" i="0" dirty="0">
                <a:solidFill>
                  <a:srgbClr val="333333"/>
                </a:solidFill>
                <a:effectLst/>
                <a:latin typeface="Helvetica Neue"/>
              </a:rPr>
              <a:t>The correct procedures for erecting, maintaining, disassembling, and inspecting the fall protection systems to be used;</a:t>
            </a:r>
          </a:p>
          <a:p>
            <a:pPr algn="l"/>
            <a:r>
              <a:rPr lang="en-US" b="0" i="0" dirty="0">
                <a:solidFill>
                  <a:srgbClr val="333333"/>
                </a:solidFill>
                <a:effectLst/>
                <a:latin typeface="Helvetica Neue"/>
              </a:rPr>
              <a:t>1926.503(a)(2)(iii)The use and operation of guardrail systems, personal fall arrest systems, safety net systems, warning line systems, safety monitoring systems, controlled access zones, and other protection to be used;</a:t>
            </a:r>
          </a:p>
          <a:p>
            <a:pPr algn="l"/>
            <a:r>
              <a:rPr lang="en-US" b="0" i="0" dirty="0">
                <a:solidFill>
                  <a:srgbClr val="333333"/>
                </a:solidFill>
                <a:effectLst/>
                <a:latin typeface="Helvetica Neue"/>
              </a:rPr>
              <a:t>1926.503(a)(2)(iv)The role of each employee in the safety monitoring system when this system is used;</a:t>
            </a:r>
          </a:p>
          <a:p>
            <a:pPr algn="l"/>
            <a:r>
              <a:rPr lang="en-US" b="0" i="0" dirty="0">
                <a:solidFill>
                  <a:srgbClr val="333333"/>
                </a:solidFill>
                <a:effectLst/>
                <a:latin typeface="Helvetica Neue"/>
              </a:rPr>
              <a:t>1926.503(a)(2)(v)The limitations on the use of mechanical equipment during the performance of roofing work on low-sloped roofs;</a:t>
            </a:r>
          </a:p>
          <a:p>
            <a:pPr algn="l"/>
            <a:r>
              <a:rPr lang="en-US" b="0" i="0" dirty="0">
                <a:solidFill>
                  <a:srgbClr val="333333"/>
                </a:solidFill>
                <a:effectLst/>
                <a:latin typeface="Helvetica Neue"/>
              </a:rPr>
              <a:t>1926.503(a)(2)(vi)The correct procedures for the handling and storage of equipment and materials and the erection of overhead protection; and</a:t>
            </a:r>
          </a:p>
          <a:p>
            <a:pPr algn="l"/>
            <a:r>
              <a:rPr lang="en-US" b="0" i="0" u="none" strike="noStrike" dirty="0">
                <a:solidFill>
                  <a:srgbClr val="003399"/>
                </a:solidFill>
                <a:effectLst/>
                <a:latin typeface="Helvetica Neue"/>
                <a:hlinkClick r:id="rId7"/>
              </a:rPr>
              <a:t>1926.503(a)(2)(vii)</a:t>
            </a:r>
            <a:r>
              <a:rPr lang="en-US" b="0" i="0" dirty="0">
                <a:solidFill>
                  <a:srgbClr val="333333"/>
                </a:solidFill>
                <a:effectLst/>
                <a:latin typeface="Helvetica Neue"/>
              </a:rPr>
              <a:t>The role of employees in fall protection plans;</a:t>
            </a:r>
          </a:p>
          <a:p>
            <a:pPr algn="l"/>
            <a:r>
              <a:rPr lang="en-US" b="0" i="0" dirty="0">
                <a:solidFill>
                  <a:srgbClr val="333333"/>
                </a:solidFill>
                <a:effectLst/>
                <a:latin typeface="Helvetica Neue"/>
              </a:rPr>
              <a:t>1926.503(a)(2)(viii)The standards contained in this subpart.</a:t>
            </a:r>
          </a:p>
          <a:p>
            <a:pPr algn="l"/>
            <a:r>
              <a:rPr lang="en-US" b="0" i="0" u="none" strike="noStrike" dirty="0">
                <a:solidFill>
                  <a:srgbClr val="003399"/>
                </a:solidFill>
                <a:effectLst/>
                <a:latin typeface="Helvetica Neue"/>
                <a:hlinkClick r:id="rId8"/>
              </a:rPr>
              <a:t>1926.503(b)</a:t>
            </a:r>
            <a:r>
              <a:rPr lang="en-US" b="1" i="1" dirty="0">
                <a:solidFill>
                  <a:srgbClr val="333333"/>
                </a:solidFill>
                <a:effectLst/>
                <a:latin typeface="Helvetica Neue"/>
              </a:rPr>
              <a:t>Certification of training</a:t>
            </a:r>
            <a:r>
              <a:rPr lang="en-US" b="0" i="0" dirty="0">
                <a:solidFill>
                  <a:srgbClr val="333333"/>
                </a:solidFill>
                <a:effectLst/>
                <a:latin typeface="Helvetica Neue"/>
              </a:rPr>
              <a:t>.</a:t>
            </a:r>
          </a:p>
          <a:p>
            <a:pPr algn="l"/>
            <a:r>
              <a:rPr lang="en-US" b="0" i="0" dirty="0">
                <a:solidFill>
                  <a:srgbClr val="333333"/>
                </a:solidFill>
                <a:effectLst/>
                <a:latin typeface="Helvetica Neue"/>
              </a:rPr>
              <a:t>1926.503(b)(1)The employer shall verify compliance with paragraph (a) of this section by preparing a written certification record. The written certification record shall contain the name or other identity of the employee trained, the date(s) of the training, and the signature of the person who conducted the training or the signature of the employer. If the employer relies on training conducted by another employer or completed prior to the effective date of this section, the certification record shall indicate the date the employer determined the prior training was adequate rather than the date of actual training.</a:t>
            </a:r>
          </a:p>
          <a:p>
            <a:pPr algn="l"/>
            <a:r>
              <a:rPr lang="en-US" b="0" i="0" dirty="0">
                <a:solidFill>
                  <a:srgbClr val="333333"/>
                </a:solidFill>
                <a:effectLst/>
                <a:latin typeface="Helvetica Neue"/>
              </a:rPr>
              <a:t>1926.503(b)(2)The latest training certification shall be maintained.</a:t>
            </a:r>
          </a:p>
          <a:p>
            <a:pPr algn="l"/>
            <a:r>
              <a:rPr lang="en-US" b="0" i="0" u="none" strike="noStrike" dirty="0">
                <a:solidFill>
                  <a:srgbClr val="003399"/>
                </a:solidFill>
                <a:effectLst/>
                <a:latin typeface="Helvetica Neue"/>
                <a:hlinkClick r:id="rId9"/>
              </a:rPr>
              <a:t>1926.503(c)</a:t>
            </a:r>
            <a:r>
              <a:rPr lang="en-US" b="1" i="1" dirty="0">
                <a:solidFill>
                  <a:srgbClr val="333333"/>
                </a:solidFill>
                <a:effectLst/>
                <a:latin typeface="Helvetica Neue"/>
              </a:rPr>
              <a:t>Retraining</a:t>
            </a:r>
            <a:r>
              <a:rPr lang="en-US" b="0" i="0" dirty="0">
                <a:solidFill>
                  <a:srgbClr val="333333"/>
                </a:solidFill>
                <a:effectLst/>
                <a:latin typeface="Helvetica Neue"/>
              </a:rPr>
              <a:t>. When the employer has reason to believe that any affected employee who has already been trained does not have the understanding and skill required by paragraph (a) of this section, the employer shall retrain each such employee. Circumstances where retraining is required include, but are not limited to, situations where:</a:t>
            </a:r>
          </a:p>
          <a:p>
            <a:pPr algn="l"/>
            <a:r>
              <a:rPr lang="en-US" b="0" i="0" dirty="0">
                <a:solidFill>
                  <a:srgbClr val="333333"/>
                </a:solidFill>
                <a:effectLst/>
                <a:latin typeface="Helvetica Neue"/>
              </a:rPr>
              <a:t>1926.503(c)(1)Changes in the workplace render previous training obsolete; or</a:t>
            </a:r>
          </a:p>
          <a:p>
            <a:pPr algn="l"/>
            <a:r>
              <a:rPr lang="en-US" b="0" i="0" dirty="0">
                <a:solidFill>
                  <a:srgbClr val="333333"/>
                </a:solidFill>
                <a:effectLst/>
                <a:latin typeface="Helvetica Neue"/>
              </a:rPr>
              <a:t>1926.503(c)(2)Changes in the types of fall protection systems or equipment to be used render previous training obsolete; or</a:t>
            </a:r>
          </a:p>
          <a:p>
            <a:pPr algn="l"/>
            <a:r>
              <a:rPr lang="en-US" b="0" i="0" dirty="0">
                <a:solidFill>
                  <a:srgbClr val="333333"/>
                </a:solidFill>
                <a:effectLst/>
                <a:latin typeface="Helvetica Neue"/>
              </a:rPr>
              <a:t>1926.503(c)(3)Inadequacies in an affected employee's knowledge or use of fall protection systems or equipment indicate that the employee has not retained the requisite understanding or skill.</a:t>
            </a:r>
          </a:p>
          <a:p>
            <a:pPr algn="l"/>
            <a:r>
              <a:rPr lang="en-US" b="0" i="0" dirty="0">
                <a:solidFill>
                  <a:srgbClr val="333333"/>
                </a:solidFill>
                <a:effectLst/>
                <a:latin typeface="Helvetica Neue"/>
              </a:rPr>
              <a:t>Note: The following appendices to subpart M of this part serve as non-mandatory guidelines to assist employers in complying with the appropriate requirements of subpart M of this part.</a:t>
            </a:r>
          </a:p>
          <a:p>
            <a:pPr algn="l"/>
            <a:r>
              <a:rPr lang="en-US" b="0" i="0" dirty="0">
                <a:solidFill>
                  <a:srgbClr val="333333"/>
                </a:solidFill>
                <a:effectLst/>
                <a:latin typeface="Helvetica Neue"/>
              </a:rPr>
              <a:t>[59 FR 40738, Aug. 9, 1994; 60 FR 5131, Jan. 26, 1995]</a:t>
            </a:r>
          </a:p>
          <a:p>
            <a:endParaRPr lang="en-US" dirty="0"/>
          </a:p>
        </p:txBody>
      </p:sp>
    </p:spTree>
    <p:extLst>
      <p:ext uri="{BB962C8B-B14F-4D97-AF65-F5344CB8AC3E}">
        <p14:creationId xmlns:p14="http://schemas.microsoft.com/office/powerpoint/2010/main" val="38930655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1926.503(a)</a:t>
            </a:r>
            <a:r>
              <a:rPr lang="en-US" b="1" i="1" dirty="0">
                <a:solidFill>
                  <a:srgbClr val="333333"/>
                </a:solidFill>
                <a:effectLst/>
                <a:latin typeface="Helvetica Neue"/>
              </a:rPr>
              <a:t>Training program</a:t>
            </a:r>
            <a:r>
              <a:rPr lang="en-US" b="0" i="0" dirty="0">
                <a:solidFill>
                  <a:srgbClr val="333333"/>
                </a:solidFill>
                <a:effectLst/>
                <a:latin typeface="Helvetica Neue"/>
              </a:rPr>
              <a:t>.</a:t>
            </a:r>
          </a:p>
          <a:p>
            <a:pPr algn="l"/>
            <a:r>
              <a:rPr lang="en-US" b="0" i="0" u="none" strike="noStrike" dirty="0">
                <a:solidFill>
                  <a:srgbClr val="003399"/>
                </a:solidFill>
                <a:effectLst/>
                <a:latin typeface="Helvetica Neue"/>
                <a:hlinkClick r:id="rId4"/>
              </a:rPr>
              <a:t>1926.503(a)(1)</a:t>
            </a:r>
            <a:r>
              <a:rPr lang="en-US" b="0" i="0" dirty="0">
                <a:solidFill>
                  <a:srgbClr val="333333"/>
                </a:solidFill>
                <a:effectLst/>
                <a:latin typeface="Helvetica Neue"/>
              </a:rPr>
              <a:t>The employer shall provide a training program for each employee who might be exposed to fall hazards. The program shall enable each employee to recognize the hazards of falling and shall train each employee in the procedures to be followed in order to minimize these hazards.</a:t>
            </a:r>
          </a:p>
          <a:p>
            <a:pPr algn="l"/>
            <a:r>
              <a:rPr lang="en-US" b="0" i="0" u="none" strike="noStrike" dirty="0">
                <a:solidFill>
                  <a:srgbClr val="003399"/>
                </a:solidFill>
                <a:effectLst/>
                <a:latin typeface="Helvetica Neue"/>
                <a:hlinkClick r:id="rId5"/>
              </a:rPr>
              <a:t>1926.503(a)(2)</a:t>
            </a:r>
            <a:r>
              <a:rPr lang="en-US" b="0" i="0" dirty="0">
                <a:solidFill>
                  <a:srgbClr val="333333"/>
                </a:solidFill>
                <a:effectLst/>
                <a:latin typeface="Helvetica Neue"/>
              </a:rPr>
              <a:t>The employer shall assure that each employee has been trained, as necessary, by a competent person qualified in the following areas:</a:t>
            </a:r>
          </a:p>
          <a:p>
            <a:pPr algn="l"/>
            <a:r>
              <a:rPr lang="en-US" b="0" i="0" dirty="0">
                <a:solidFill>
                  <a:srgbClr val="333333"/>
                </a:solidFill>
                <a:effectLst/>
                <a:latin typeface="Helvetica Neue"/>
              </a:rPr>
              <a:t>1926.503(a)(2)(</a:t>
            </a:r>
            <a:r>
              <a:rPr lang="en-US" b="0" i="0" dirty="0" err="1">
                <a:solidFill>
                  <a:srgbClr val="333333"/>
                </a:solidFill>
                <a:effectLst/>
                <a:latin typeface="Helvetica Neue"/>
              </a:rPr>
              <a:t>i</a:t>
            </a:r>
            <a:r>
              <a:rPr lang="en-US" b="0" i="0" dirty="0">
                <a:solidFill>
                  <a:srgbClr val="333333"/>
                </a:solidFill>
                <a:effectLst/>
                <a:latin typeface="Helvetica Neue"/>
              </a:rPr>
              <a:t>)The nature of fall hazards in the work area;</a:t>
            </a:r>
          </a:p>
          <a:p>
            <a:pPr algn="l"/>
            <a:r>
              <a:rPr lang="en-US" b="0" i="0" u="none" strike="noStrike" dirty="0">
                <a:solidFill>
                  <a:srgbClr val="003399"/>
                </a:solidFill>
                <a:effectLst/>
                <a:latin typeface="Helvetica Neue"/>
                <a:hlinkClick r:id="rId6"/>
              </a:rPr>
              <a:t>1926.503(a)(2)(ii)</a:t>
            </a:r>
            <a:r>
              <a:rPr lang="en-US" b="0" i="0" dirty="0">
                <a:solidFill>
                  <a:srgbClr val="333333"/>
                </a:solidFill>
                <a:effectLst/>
                <a:latin typeface="Helvetica Neue"/>
              </a:rPr>
              <a:t>The correct procedures for erecting, maintaining, disassembling, and inspecting the fall protection systems to be used;</a:t>
            </a:r>
          </a:p>
          <a:p>
            <a:pPr algn="l"/>
            <a:r>
              <a:rPr lang="en-US" b="0" i="0" dirty="0">
                <a:solidFill>
                  <a:srgbClr val="333333"/>
                </a:solidFill>
                <a:effectLst/>
                <a:latin typeface="Helvetica Neue"/>
              </a:rPr>
              <a:t>1926.503(a)(2)(iii)The use and operation of guardrail systems, personal fall arrest systems, safety net systems, warning line systems, safety monitoring systems, controlled access zones, and other protection to be used;</a:t>
            </a:r>
          </a:p>
          <a:p>
            <a:pPr algn="l"/>
            <a:r>
              <a:rPr lang="en-US" b="0" i="0" dirty="0">
                <a:solidFill>
                  <a:srgbClr val="333333"/>
                </a:solidFill>
                <a:effectLst/>
                <a:latin typeface="Helvetica Neue"/>
              </a:rPr>
              <a:t>1926.503(a)(2)(iv)The role of each employee in the safety monitoring system when this system is used;</a:t>
            </a:r>
          </a:p>
          <a:p>
            <a:pPr algn="l"/>
            <a:r>
              <a:rPr lang="en-US" b="0" i="0" dirty="0">
                <a:solidFill>
                  <a:srgbClr val="333333"/>
                </a:solidFill>
                <a:effectLst/>
                <a:latin typeface="Helvetica Neue"/>
              </a:rPr>
              <a:t>1926.503(a)(2)(v)The limitations on the use of mechanical equipment during the performance of roofing work on low-sloped roofs;</a:t>
            </a:r>
          </a:p>
          <a:p>
            <a:pPr algn="l"/>
            <a:r>
              <a:rPr lang="en-US" b="0" i="0" dirty="0">
                <a:solidFill>
                  <a:srgbClr val="333333"/>
                </a:solidFill>
                <a:effectLst/>
                <a:latin typeface="Helvetica Neue"/>
              </a:rPr>
              <a:t>1926.503(a)(2)(vi)The correct procedures for the handling and storage of equipment and materials and the erection of overhead protection; and</a:t>
            </a:r>
          </a:p>
          <a:p>
            <a:pPr algn="l"/>
            <a:r>
              <a:rPr lang="en-US" b="0" i="0" u="none" strike="noStrike" dirty="0">
                <a:solidFill>
                  <a:srgbClr val="003399"/>
                </a:solidFill>
                <a:effectLst/>
                <a:latin typeface="Helvetica Neue"/>
                <a:hlinkClick r:id="rId7"/>
              </a:rPr>
              <a:t>1926.503(a)(2)(vii)</a:t>
            </a:r>
            <a:r>
              <a:rPr lang="en-US" b="0" i="0" dirty="0">
                <a:solidFill>
                  <a:srgbClr val="333333"/>
                </a:solidFill>
                <a:effectLst/>
                <a:latin typeface="Helvetica Neue"/>
              </a:rPr>
              <a:t>The role of employees in fall protection plans;</a:t>
            </a:r>
          </a:p>
          <a:p>
            <a:pPr algn="l"/>
            <a:r>
              <a:rPr lang="en-US" b="0" i="0" dirty="0">
                <a:solidFill>
                  <a:srgbClr val="333333"/>
                </a:solidFill>
                <a:effectLst/>
                <a:latin typeface="Helvetica Neue"/>
              </a:rPr>
              <a:t>1926.503(a)(2)(viii)The standards contained in this subpart.</a:t>
            </a:r>
          </a:p>
          <a:p>
            <a:pPr algn="l"/>
            <a:r>
              <a:rPr lang="en-US" b="0" i="0" u="none" strike="noStrike" dirty="0">
                <a:solidFill>
                  <a:srgbClr val="003399"/>
                </a:solidFill>
                <a:effectLst/>
                <a:latin typeface="Helvetica Neue"/>
                <a:hlinkClick r:id="rId8"/>
              </a:rPr>
              <a:t>1926.503(b)</a:t>
            </a:r>
            <a:r>
              <a:rPr lang="en-US" b="1" i="1" dirty="0">
                <a:solidFill>
                  <a:srgbClr val="333333"/>
                </a:solidFill>
                <a:effectLst/>
                <a:latin typeface="Helvetica Neue"/>
              </a:rPr>
              <a:t>Certification of training</a:t>
            </a:r>
            <a:r>
              <a:rPr lang="en-US" b="0" i="0" dirty="0">
                <a:solidFill>
                  <a:srgbClr val="333333"/>
                </a:solidFill>
                <a:effectLst/>
                <a:latin typeface="Helvetica Neue"/>
              </a:rPr>
              <a:t>.</a:t>
            </a:r>
          </a:p>
          <a:p>
            <a:pPr algn="l"/>
            <a:r>
              <a:rPr lang="en-US" b="0" i="0" dirty="0">
                <a:solidFill>
                  <a:srgbClr val="333333"/>
                </a:solidFill>
                <a:effectLst/>
                <a:latin typeface="Helvetica Neue"/>
              </a:rPr>
              <a:t>1926.503(b)(1)The employer shall verify compliance with paragraph (a) of this section by preparing a written certification record. The written certification record shall contain the name or other identity of the employee trained, the date(s) of the training, and the signature of the person who conducted the training or the signature of the employer. If the employer relies on training conducted by another employer or completed prior to the effective date of this section, the certification record shall indicate the date the employer determined the prior training was adequate rather than the date of actual training.</a:t>
            </a:r>
          </a:p>
          <a:p>
            <a:pPr algn="l"/>
            <a:r>
              <a:rPr lang="en-US" b="0" i="0" dirty="0">
                <a:solidFill>
                  <a:srgbClr val="333333"/>
                </a:solidFill>
                <a:effectLst/>
                <a:latin typeface="Helvetica Neue"/>
              </a:rPr>
              <a:t>1926.503(b)(2)The latest training certification shall be maintained.</a:t>
            </a:r>
          </a:p>
          <a:p>
            <a:pPr algn="l"/>
            <a:r>
              <a:rPr lang="en-US" b="0" i="0" u="none" strike="noStrike" dirty="0">
                <a:solidFill>
                  <a:srgbClr val="003399"/>
                </a:solidFill>
                <a:effectLst/>
                <a:latin typeface="Helvetica Neue"/>
                <a:hlinkClick r:id="rId9"/>
              </a:rPr>
              <a:t>1926.503(c)</a:t>
            </a:r>
            <a:r>
              <a:rPr lang="en-US" b="1" i="1" dirty="0">
                <a:solidFill>
                  <a:srgbClr val="333333"/>
                </a:solidFill>
                <a:effectLst/>
                <a:latin typeface="Helvetica Neue"/>
              </a:rPr>
              <a:t>Retraining</a:t>
            </a:r>
            <a:r>
              <a:rPr lang="en-US" b="0" i="0" dirty="0">
                <a:solidFill>
                  <a:srgbClr val="333333"/>
                </a:solidFill>
                <a:effectLst/>
                <a:latin typeface="Helvetica Neue"/>
              </a:rPr>
              <a:t>. When the employer has reason to believe that any affected employee who has already been trained does not have the understanding and skill required by paragraph (a) of this section, the employer shall retrain each such employee. Circumstances where retraining is required include, but are not limited to, situations where:</a:t>
            </a:r>
          </a:p>
          <a:p>
            <a:pPr algn="l"/>
            <a:r>
              <a:rPr lang="en-US" b="0" i="0" dirty="0">
                <a:solidFill>
                  <a:srgbClr val="333333"/>
                </a:solidFill>
                <a:effectLst/>
                <a:latin typeface="Helvetica Neue"/>
              </a:rPr>
              <a:t>1926.503(c)(1)Changes in the workplace render previous training obsolete; or</a:t>
            </a:r>
          </a:p>
          <a:p>
            <a:pPr algn="l"/>
            <a:r>
              <a:rPr lang="en-US" b="0" i="0" dirty="0">
                <a:solidFill>
                  <a:srgbClr val="333333"/>
                </a:solidFill>
                <a:effectLst/>
                <a:latin typeface="Helvetica Neue"/>
              </a:rPr>
              <a:t>1926.503(c)(2)Changes in the types of fall protection systems or equipment to be used render previous training obsolete; or</a:t>
            </a:r>
          </a:p>
          <a:p>
            <a:pPr algn="l"/>
            <a:r>
              <a:rPr lang="en-US" b="0" i="0" dirty="0">
                <a:solidFill>
                  <a:srgbClr val="333333"/>
                </a:solidFill>
                <a:effectLst/>
                <a:latin typeface="Helvetica Neue"/>
              </a:rPr>
              <a:t>1926.503(c)(3)Inadequacies in an affected employee's knowledge or use of fall protection systems or equipment indicate that the employee has not retained the requisite understanding or skill.</a:t>
            </a:r>
          </a:p>
          <a:p>
            <a:pPr algn="l"/>
            <a:r>
              <a:rPr lang="en-US" b="0" i="0" dirty="0">
                <a:solidFill>
                  <a:srgbClr val="333333"/>
                </a:solidFill>
                <a:effectLst/>
                <a:latin typeface="Helvetica Neue"/>
              </a:rPr>
              <a:t>Note: The following appendices to subpart M of this part serve as non-mandatory guidelines to assist employers in complying with the appropriate requirements of subpart M of this part.</a:t>
            </a:r>
          </a:p>
          <a:p>
            <a:pPr algn="l"/>
            <a:r>
              <a:rPr lang="en-US" b="0" i="0" dirty="0">
                <a:solidFill>
                  <a:srgbClr val="333333"/>
                </a:solidFill>
                <a:effectLst/>
                <a:latin typeface="Helvetica Neue"/>
              </a:rPr>
              <a:t>[59 FR 40738, Aug. 9, 1994; 60 FR 5131, Jan. 26, 1995]</a:t>
            </a:r>
          </a:p>
          <a:p>
            <a:endParaRPr lang="en-US" dirty="0"/>
          </a:p>
        </p:txBody>
      </p:sp>
    </p:spTree>
    <p:extLst>
      <p:ext uri="{BB962C8B-B14F-4D97-AF65-F5344CB8AC3E}">
        <p14:creationId xmlns:p14="http://schemas.microsoft.com/office/powerpoint/2010/main" val="2288878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1926.503(a)</a:t>
            </a:r>
            <a:r>
              <a:rPr lang="en-US" b="1" i="1" dirty="0">
                <a:solidFill>
                  <a:srgbClr val="333333"/>
                </a:solidFill>
                <a:effectLst/>
                <a:latin typeface="Helvetica Neue"/>
              </a:rPr>
              <a:t>Training program</a:t>
            </a:r>
            <a:r>
              <a:rPr lang="en-US" b="0" i="0" dirty="0">
                <a:solidFill>
                  <a:srgbClr val="333333"/>
                </a:solidFill>
                <a:effectLst/>
                <a:latin typeface="Helvetica Neue"/>
              </a:rPr>
              <a:t>.</a:t>
            </a:r>
          </a:p>
          <a:p>
            <a:pPr algn="l"/>
            <a:r>
              <a:rPr lang="en-US" b="0" i="0" u="none" strike="noStrike" dirty="0">
                <a:solidFill>
                  <a:srgbClr val="003399"/>
                </a:solidFill>
                <a:effectLst/>
                <a:latin typeface="Helvetica Neue"/>
                <a:hlinkClick r:id="rId4"/>
              </a:rPr>
              <a:t>1926.503(a)(1)</a:t>
            </a:r>
            <a:r>
              <a:rPr lang="en-US" b="0" i="0" dirty="0">
                <a:solidFill>
                  <a:srgbClr val="333333"/>
                </a:solidFill>
                <a:effectLst/>
                <a:latin typeface="Helvetica Neue"/>
              </a:rPr>
              <a:t>The employer shall provide a training program for each employee who might be exposed to fall hazards. The program shall enable each employee to recognize the hazards of falling and shall train each employee in the procedures to be followed in order to minimize these hazards.</a:t>
            </a:r>
          </a:p>
          <a:p>
            <a:pPr algn="l"/>
            <a:r>
              <a:rPr lang="en-US" b="0" i="0" u="none" strike="noStrike" dirty="0">
                <a:solidFill>
                  <a:srgbClr val="003399"/>
                </a:solidFill>
                <a:effectLst/>
                <a:latin typeface="Helvetica Neue"/>
                <a:hlinkClick r:id="rId5"/>
              </a:rPr>
              <a:t>1926.503(a)(2)</a:t>
            </a:r>
            <a:r>
              <a:rPr lang="en-US" b="0" i="0" dirty="0">
                <a:solidFill>
                  <a:srgbClr val="333333"/>
                </a:solidFill>
                <a:effectLst/>
                <a:latin typeface="Helvetica Neue"/>
              </a:rPr>
              <a:t>The employer shall assure that each employee has been trained, as necessary, by a competent person qualified in the following areas:</a:t>
            </a:r>
          </a:p>
          <a:p>
            <a:pPr algn="l"/>
            <a:r>
              <a:rPr lang="en-US" b="0" i="0" dirty="0">
                <a:solidFill>
                  <a:srgbClr val="333333"/>
                </a:solidFill>
                <a:effectLst/>
                <a:latin typeface="Helvetica Neue"/>
              </a:rPr>
              <a:t>1926.503(a)(2)(</a:t>
            </a:r>
            <a:r>
              <a:rPr lang="en-US" b="0" i="0" dirty="0" err="1">
                <a:solidFill>
                  <a:srgbClr val="333333"/>
                </a:solidFill>
                <a:effectLst/>
                <a:latin typeface="Helvetica Neue"/>
              </a:rPr>
              <a:t>i</a:t>
            </a:r>
            <a:r>
              <a:rPr lang="en-US" b="0" i="0" dirty="0">
                <a:solidFill>
                  <a:srgbClr val="333333"/>
                </a:solidFill>
                <a:effectLst/>
                <a:latin typeface="Helvetica Neue"/>
              </a:rPr>
              <a:t>)The nature of fall hazards in the work area;</a:t>
            </a:r>
          </a:p>
          <a:p>
            <a:pPr algn="l"/>
            <a:r>
              <a:rPr lang="en-US" b="0" i="0" u="none" strike="noStrike" dirty="0">
                <a:solidFill>
                  <a:srgbClr val="003399"/>
                </a:solidFill>
                <a:effectLst/>
                <a:latin typeface="Helvetica Neue"/>
                <a:hlinkClick r:id="rId6"/>
              </a:rPr>
              <a:t>1926.503(a)(2)(ii)</a:t>
            </a:r>
            <a:r>
              <a:rPr lang="en-US" b="0" i="0" dirty="0">
                <a:solidFill>
                  <a:srgbClr val="333333"/>
                </a:solidFill>
                <a:effectLst/>
                <a:latin typeface="Helvetica Neue"/>
              </a:rPr>
              <a:t>The correct procedures for erecting, maintaining, disassembling, and inspecting the fall protection systems to be used;</a:t>
            </a:r>
          </a:p>
          <a:p>
            <a:pPr algn="l"/>
            <a:r>
              <a:rPr lang="en-US" b="0" i="0" dirty="0">
                <a:solidFill>
                  <a:srgbClr val="333333"/>
                </a:solidFill>
                <a:effectLst/>
                <a:latin typeface="Helvetica Neue"/>
              </a:rPr>
              <a:t>1926.503(a)(2)(iii)The use and operation of guardrail systems, personal fall arrest systems, safety net systems, warning line systems, safety monitoring systems, controlled access zones, and other protection to be used;</a:t>
            </a:r>
          </a:p>
          <a:p>
            <a:pPr algn="l"/>
            <a:r>
              <a:rPr lang="en-US" b="0" i="0" dirty="0">
                <a:solidFill>
                  <a:srgbClr val="333333"/>
                </a:solidFill>
                <a:effectLst/>
                <a:latin typeface="Helvetica Neue"/>
              </a:rPr>
              <a:t>1926.503(a)(2)(iv)The role of each employee in the safety monitoring system when this system is used;</a:t>
            </a:r>
          </a:p>
          <a:p>
            <a:pPr algn="l"/>
            <a:r>
              <a:rPr lang="en-US" b="0" i="0" dirty="0">
                <a:solidFill>
                  <a:srgbClr val="333333"/>
                </a:solidFill>
                <a:effectLst/>
                <a:latin typeface="Helvetica Neue"/>
              </a:rPr>
              <a:t>1926.503(a)(2)(v)The limitations on the use of mechanical equipment during the performance of roofing work on low-sloped roofs;</a:t>
            </a:r>
          </a:p>
          <a:p>
            <a:pPr algn="l"/>
            <a:r>
              <a:rPr lang="en-US" b="0" i="0" dirty="0">
                <a:solidFill>
                  <a:srgbClr val="333333"/>
                </a:solidFill>
                <a:effectLst/>
                <a:latin typeface="Helvetica Neue"/>
              </a:rPr>
              <a:t>1926.503(a)(2)(vi)The correct procedures for the handling and storage of equipment and materials and the erection of overhead protection; and</a:t>
            </a:r>
          </a:p>
          <a:p>
            <a:pPr algn="l"/>
            <a:r>
              <a:rPr lang="en-US" b="0" i="0" u="none" strike="noStrike" dirty="0">
                <a:solidFill>
                  <a:srgbClr val="003399"/>
                </a:solidFill>
                <a:effectLst/>
                <a:latin typeface="Helvetica Neue"/>
                <a:hlinkClick r:id="rId7"/>
              </a:rPr>
              <a:t>1926.503(a)(2)(vii)</a:t>
            </a:r>
            <a:r>
              <a:rPr lang="en-US" b="0" i="0" dirty="0">
                <a:solidFill>
                  <a:srgbClr val="333333"/>
                </a:solidFill>
                <a:effectLst/>
                <a:latin typeface="Helvetica Neue"/>
              </a:rPr>
              <a:t>The role of employees in fall protection plans;</a:t>
            </a:r>
          </a:p>
          <a:p>
            <a:pPr algn="l"/>
            <a:r>
              <a:rPr lang="en-US" b="0" i="0" dirty="0">
                <a:solidFill>
                  <a:srgbClr val="333333"/>
                </a:solidFill>
                <a:effectLst/>
                <a:latin typeface="Helvetica Neue"/>
              </a:rPr>
              <a:t>1926.503(a)(2)(viii)The standards contained in this subpart.</a:t>
            </a:r>
          </a:p>
          <a:p>
            <a:pPr algn="l"/>
            <a:r>
              <a:rPr lang="en-US" b="0" i="0" u="none" strike="noStrike" dirty="0">
                <a:solidFill>
                  <a:srgbClr val="003399"/>
                </a:solidFill>
                <a:effectLst/>
                <a:latin typeface="Helvetica Neue"/>
                <a:hlinkClick r:id="rId8"/>
              </a:rPr>
              <a:t>1926.503(b)</a:t>
            </a:r>
            <a:r>
              <a:rPr lang="en-US" b="1" i="1" dirty="0">
                <a:solidFill>
                  <a:srgbClr val="333333"/>
                </a:solidFill>
                <a:effectLst/>
                <a:latin typeface="Helvetica Neue"/>
              </a:rPr>
              <a:t>Certification of training</a:t>
            </a:r>
            <a:r>
              <a:rPr lang="en-US" b="0" i="0" dirty="0">
                <a:solidFill>
                  <a:srgbClr val="333333"/>
                </a:solidFill>
                <a:effectLst/>
                <a:latin typeface="Helvetica Neue"/>
              </a:rPr>
              <a:t>.</a:t>
            </a:r>
          </a:p>
          <a:p>
            <a:pPr algn="l"/>
            <a:r>
              <a:rPr lang="en-US" b="0" i="0" dirty="0">
                <a:solidFill>
                  <a:srgbClr val="333333"/>
                </a:solidFill>
                <a:effectLst/>
                <a:latin typeface="Helvetica Neue"/>
              </a:rPr>
              <a:t>1926.503(b)(1)The employer shall verify compliance with paragraph (a) of this section by preparing a written certification record. The written certification record shall contain the name or other identity of the employee trained, the date(s) of the training, and the signature of the person who conducted the training or the signature of the employer. If the employer relies on training conducted by another employer or completed prior to the effective date of this section, the certification record shall indicate the date the employer determined the prior training was adequate rather than the date of actual training.</a:t>
            </a:r>
          </a:p>
          <a:p>
            <a:pPr algn="l"/>
            <a:r>
              <a:rPr lang="en-US" b="0" i="0" dirty="0">
                <a:solidFill>
                  <a:srgbClr val="333333"/>
                </a:solidFill>
                <a:effectLst/>
                <a:latin typeface="Helvetica Neue"/>
              </a:rPr>
              <a:t>1926.503(b)(2)The latest training certification shall be maintained.</a:t>
            </a:r>
          </a:p>
          <a:p>
            <a:pPr algn="l"/>
            <a:r>
              <a:rPr lang="en-US" b="0" i="0" u="none" strike="noStrike" dirty="0">
                <a:solidFill>
                  <a:srgbClr val="003399"/>
                </a:solidFill>
                <a:effectLst/>
                <a:latin typeface="Helvetica Neue"/>
                <a:hlinkClick r:id="rId9"/>
              </a:rPr>
              <a:t>1926.503(c)</a:t>
            </a:r>
            <a:r>
              <a:rPr lang="en-US" b="1" i="1" dirty="0">
                <a:solidFill>
                  <a:srgbClr val="333333"/>
                </a:solidFill>
                <a:effectLst/>
                <a:latin typeface="Helvetica Neue"/>
              </a:rPr>
              <a:t>Retraining</a:t>
            </a:r>
            <a:r>
              <a:rPr lang="en-US" b="0" i="0" dirty="0">
                <a:solidFill>
                  <a:srgbClr val="333333"/>
                </a:solidFill>
                <a:effectLst/>
                <a:latin typeface="Helvetica Neue"/>
              </a:rPr>
              <a:t>. When the employer has reason to believe that any affected employee who has already been trained does not have the understanding and skill required by paragraph (a) of this section, the employer shall retrain each such employee. Circumstances where retraining is required include, but are not limited to, situations where:</a:t>
            </a:r>
          </a:p>
          <a:p>
            <a:pPr algn="l"/>
            <a:r>
              <a:rPr lang="en-US" b="0" i="0" dirty="0">
                <a:solidFill>
                  <a:srgbClr val="333333"/>
                </a:solidFill>
                <a:effectLst/>
                <a:latin typeface="Helvetica Neue"/>
              </a:rPr>
              <a:t>1926.503(c)(1)Changes in the workplace render previous training obsolete; or</a:t>
            </a:r>
          </a:p>
          <a:p>
            <a:pPr algn="l"/>
            <a:r>
              <a:rPr lang="en-US" b="0" i="0" dirty="0">
                <a:solidFill>
                  <a:srgbClr val="333333"/>
                </a:solidFill>
                <a:effectLst/>
                <a:latin typeface="Helvetica Neue"/>
              </a:rPr>
              <a:t>1926.503(c)(2)Changes in the types of fall protection systems or equipment to be used render previous training obsolete; or</a:t>
            </a:r>
          </a:p>
          <a:p>
            <a:pPr algn="l"/>
            <a:r>
              <a:rPr lang="en-US" b="0" i="0" dirty="0">
                <a:solidFill>
                  <a:srgbClr val="333333"/>
                </a:solidFill>
                <a:effectLst/>
                <a:latin typeface="Helvetica Neue"/>
              </a:rPr>
              <a:t>1926.503(c)(3)Inadequacies in an affected employee's knowledge or use of fall protection systems or equipment indicate that the employee has not retained the requisite understanding or skill.</a:t>
            </a:r>
          </a:p>
          <a:p>
            <a:pPr algn="l"/>
            <a:r>
              <a:rPr lang="en-US" b="0" i="0" dirty="0">
                <a:solidFill>
                  <a:srgbClr val="333333"/>
                </a:solidFill>
                <a:effectLst/>
                <a:latin typeface="Helvetica Neue"/>
              </a:rPr>
              <a:t>Note: The following appendices to subpart M of this part serve as non-mandatory guidelines to assist employers in complying with the appropriate requirements of subpart M of this part.</a:t>
            </a:r>
          </a:p>
          <a:p>
            <a:pPr algn="l"/>
            <a:r>
              <a:rPr lang="en-US" b="0" i="0" dirty="0">
                <a:solidFill>
                  <a:srgbClr val="333333"/>
                </a:solidFill>
                <a:effectLst/>
                <a:latin typeface="Helvetica Neue"/>
              </a:rPr>
              <a:t>[59 FR 40738, Aug. 9, 1994; 60 FR 5131, Jan. 26, 1995]</a:t>
            </a:r>
          </a:p>
          <a:p>
            <a:endParaRPr lang="en-US" dirty="0"/>
          </a:p>
        </p:txBody>
      </p:sp>
    </p:spTree>
    <p:extLst>
      <p:ext uri="{BB962C8B-B14F-4D97-AF65-F5344CB8AC3E}">
        <p14:creationId xmlns:p14="http://schemas.microsoft.com/office/powerpoint/2010/main" val="42517177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1926.503(a)</a:t>
            </a:r>
            <a:r>
              <a:rPr lang="en-US" b="1" i="1" dirty="0">
                <a:solidFill>
                  <a:srgbClr val="333333"/>
                </a:solidFill>
                <a:effectLst/>
                <a:latin typeface="Helvetica Neue"/>
              </a:rPr>
              <a:t>Training program</a:t>
            </a:r>
            <a:r>
              <a:rPr lang="en-US" b="0" i="0" dirty="0">
                <a:solidFill>
                  <a:srgbClr val="333333"/>
                </a:solidFill>
                <a:effectLst/>
                <a:latin typeface="Helvetica Neue"/>
              </a:rPr>
              <a:t>.</a:t>
            </a:r>
          </a:p>
          <a:p>
            <a:pPr algn="l"/>
            <a:r>
              <a:rPr lang="en-US" b="0" i="0" u="none" strike="noStrike" dirty="0">
                <a:solidFill>
                  <a:srgbClr val="003399"/>
                </a:solidFill>
                <a:effectLst/>
                <a:latin typeface="Helvetica Neue"/>
                <a:hlinkClick r:id="rId4"/>
              </a:rPr>
              <a:t>1926.503(a)(1)</a:t>
            </a:r>
            <a:r>
              <a:rPr lang="en-US" b="0" i="0" dirty="0">
                <a:solidFill>
                  <a:srgbClr val="333333"/>
                </a:solidFill>
                <a:effectLst/>
                <a:latin typeface="Helvetica Neue"/>
              </a:rPr>
              <a:t>The employer shall provide a training program for each employee who might be exposed to fall hazards. The program shall enable each employee to recognize the hazards of falling and shall train each employee in the procedures to be followed in order to minimize these hazards.</a:t>
            </a:r>
          </a:p>
          <a:p>
            <a:pPr algn="l"/>
            <a:r>
              <a:rPr lang="en-US" b="0" i="0" u="none" strike="noStrike" dirty="0">
                <a:solidFill>
                  <a:srgbClr val="003399"/>
                </a:solidFill>
                <a:effectLst/>
                <a:latin typeface="Helvetica Neue"/>
                <a:hlinkClick r:id="rId5"/>
              </a:rPr>
              <a:t>1926.503(a)(2)</a:t>
            </a:r>
            <a:r>
              <a:rPr lang="en-US" b="0" i="0" dirty="0">
                <a:solidFill>
                  <a:srgbClr val="333333"/>
                </a:solidFill>
                <a:effectLst/>
                <a:latin typeface="Helvetica Neue"/>
              </a:rPr>
              <a:t>The employer shall assure that each employee has been trained, as necessary, by a competent person qualified in the following areas:</a:t>
            </a:r>
          </a:p>
          <a:p>
            <a:pPr algn="l"/>
            <a:r>
              <a:rPr lang="en-US" b="0" i="0" dirty="0">
                <a:solidFill>
                  <a:srgbClr val="333333"/>
                </a:solidFill>
                <a:effectLst/>
                <a:latin typeface="Helvetica Neue"/>
              </a:rPr>
              <a:t>1926.503(a)(2)(</a:t>
            </a:r>
            <a:r>
              <a:rPr lang="en-US" b="0" i="0" dirty="0" err="1">
                <a:solidFill>
                  <a:srgbClr val="333333"/>
                </a:solidFill>
                <a:effectLst/>
                <a:latin typeface="Helvetica Neue"/>
              </a:rPr>
              <a:t>i</a:t>
            </a:r>
            <a:r>
              <a:rPr lang="en-US" b="0" i="0" dirty="0">
                <a:solidFill>
                  <a:srgbClr val="333333"/>
                </a:solidFill>
                <a:effectLst/>
                <a:latin typeface="Helvetica Neue"/>
              </a:rPr>
              <a:t>)The nature of fall hazards in the work area;</a:t>
            </a:r>
          </a:p>
          <a:p>
            <a:pPr algn="l"/>
            <a:r>
              <a:rPr lang="en-US" b="0" i="0" u="none" strike="noStrike" dirty="0">
                <a:solidFill>
                  <a:srgbClr val="003399"/>
                </a:solidFill>
                <a:effectLst/>
                <a:latin typeface="Helvetica Neue"/>
                <a:hlinkClick r:id="rId6"/>
              </a:rPr>
              <a:t>1926.503(a)(2)(ii)</a:t>
            </a:r>
            <a:r>
              <a:rPr lang="en-US" b="0" i="0" dirty="0">
                <a:solidFill>
                  <a:srgbClr val="333333"/>
                </a:solidFill>
                <a:effectLst/>
                <a:latin typeface="Helvetica Neue"/>
              </a:rPr>
              <a:t>The correct procedures for erecting, maintaining, disassembling, and inspecting the fall protection systems to be used;</a:t>
            </a:r>
          </a:p>
          <a:p>
            <a:pPr algn="l"/>
            <a:r>
              <a:rPr lang="en-US" b="0" i="0" dirty="0">
                <a:solidFill>
                  <a:srgbClr val="333333"/>
                </a:solidFill>
                <a:effectLst/>
                <a:latin typeface="Helvetica Neue"/>
              </a:rPr>
              <a:t>1926.503(a)(2)(iii)The use and operation of guardrail systems, personal fall arrest systems, safety net systems, warning line systems, safety monitoring systems, controlled access zones, and other protection to be used;</a:t>
            </a:r>
          </a:p>
          <a:p>
            <a:pPr algn="l"/>
            <a:r>
              <a:rPr lang="en-US" b="0" i="0" dirty="0">
                <a:solidFill>
                  <a:srgbClr val="333333"/>
                </a:solidFill>
                <a:effectLst/>
                <a:latin typeface="Helvetica Neue"/>
              </a:rPr>
              <a:t>1926.503(a)(2)(iv)The role of each employee in the safety monitoring system when this system is used;</a:t>
            </a:r>
          </a:p>
          <a:p>
            <a:pPr algn="l"/>
            <a:r>
              <a:rPr lang="en-US" b="0" i="0" dirty="0">
                <a:solidFill>
                  <a:srgbClr val="333333"/>
                </a:solidFill>
                <a:effectLst/>
                <a:latin typeface="Helvetica Neue"/>
              </a:rPr>
              <a:t>1926.503(a)(2)(v)The limitations on the use of mechanical equipment during the performance of roofing work on low-sloped roofs;</a:t>
            </a:r>
          </a:p>
          <a:p>
            <a:pPr algn="l"/>
            <a:r>
              <a:rPr lang="en-US" b="0" i="0" dirty="0">
                <a:solidFill>
                  <a:srgbClr val="333333"/>
                </a:solidFill>
                <a:effectLst/>
                <a:latin typeface="Helvetica Neue"/>
              </a:rPr>
              <a:t>1926.503(a)(2)(vi)The correct procedures for the handling and storage of equipment and materials and the erection of overhead protection; and</a:t>
            </a:r>
          </a:p>
          <a:p>
            <a:pPr algn="l"/>
            <a:r>
              <a:rPr lang="en-US" b="0" i="0" u="none" strike="noStrike" dirty="0">
                <a:solidFill>
                  <a:srgbClr val="003399"/>
                </a:solidFill>
                <a:effectLst/>
                <a:latin typeface="Helvetica Neue"/>
                <a:hlinkClick r:id="rId7"/>
              </a:rPr>
              <a:t>1926.503(a)(2)(vii)</a:t>
            </a:r>
            <a:r>
              <a:rPr lang="en-US" b="0" i="0" dirty="0">
                <a:solidFill>
                  <a:srgbClr val="333333"/>
                </a:solidFill>
                <a:effectLst/>
                <a:latin typeface="Helvetica Neue"/>
              </a:rPr>
              <a:t>The role of employees in fall protection plans;</a:t>
            </a:r>
          </a:p>
          <a:p>
            <a:pPr algn="l"/>
            <a:r>
              <a:rPr lang="en-US" b="0" i="0" dirty="0">
                <a:solidFill>
                  <a:srgbClr val="333333"/>
                </a:solidFill>
                <a:effectLst/>
                <a:latin typeface="Helvetica Neue"/>
              </a:rPr>
              <a:t>1926.503(a)(2)(viii)The standards contained in this subpart.</a:t>
            </a:r>
          </a:p>
          <a:p>
            <a:pPr algn="l"/>
            <a:r>
              <a:rPr lang="en-US" b="0" i="0" u="none" strike="noStrike" dirty="0">
                <a:solidFill>
                  <a:srgbClr val="003399"/>
                </a:solidFill>
                <a:effectLst/>
                <a:latin typeface="Helvetica Neue"/>
                <a:hlinkClick r:id="rId8"/>
              </a:rPr>
              <a:t>1926.503(b)</a:t>
            </a:r>
            <a:r>
              <a:rPr lang="en-US" b="1" i="1" dirty="0">
                <a:solidFill>
                  <a:srgbClr val="333333"/>
                </a:solidFill>
                <a:effectLst/>
                <a:latin typeface="Helvetica Neue"/>
              </a:rPr>
              <a:t>Certification of training</a:t>
            </a:r>
            <a:r>
              <a:rPr lang="en-US" b="0" i="0" dirty="0">
                <a:solidFill>
                  <a:srgbClr val="333333"/>
                </a:solidFill>
                <a:effectLst/>
                <a:latin typeface="Helvetica Neue"/>
              </a:rPr>
              <a:t>.</a:t>
            </a:r>
          </a:p>
          <a:p>
            <a:pPr algn="l"/>
            <a:r>
              <a:rPr lang="en-US" b="0" i="0" dirty="0">
                <a:solidFill>
                  <a:srgbClr val="333333"/>
                </a:solidFill>
                <a:effectLst/>
                <a:latin typeface="Helvetica Neue"/>
              </a:rPr>
              <a:t>1926.503(b)(1)The employer shall verify compliance with paragraph (a) of this section by preparing a written certification record. The written certification record shall contain the name or other identity of the employee trained, the date(s) of the training, and the signature of the person who conducted the training or the signature of the employer. If the employer relies on training conducted by another employer or completed prior to the effective date of this section, the certification record shall indicate the date the employer determined the prior training was adequate rather than the date of actual training.</a:t>
            </a:r>
          </a:p>
          <a:p>
            <a:pPr algn="l"/>
            <a:r>
              <a:rPr lang="en-US" b="0" i="0" dirty="0">
                <a:solidFill>
                  <a:srgbClr val="333333"/>
                </a:solidFill>
                <a:effectLst/>
                <a:latin typeface="Helvetica Neue"/>
              </a:rPr>
              <a:t>1926.503(b)(2)The latest training certification shall be maintained.</a:t>
            </a:r>
          </a:p>
          <a:p>
            <a:pPr algn="l"/>
            <a:r>
              <a:rPr lang="en-US" b="0" i="0" u="none" strike="noStrike" dirty="0">
                <a:solidFill>
                  <a:srgbClr val="003399"/>
                </a:solidFill>
                <a:effectLst/>
                <a:latin typeface="Helvetica Neue"/>
                <a:hlinkClick r:id="rId9"/>
              </a:rPr>
              <a:t>1926.503(c)</a:t>
            </a:r>
            <a:r>
              <a:rPr lang="en-US" b="1" i="1" dirty="0">
                <a:solidFill>
                  <a:srgbClr val="333333"/>
                </a:solidFill>
                <a:effectLst/>
                <a:latin typeface="Helvetica Neue"/>
              </a:rPr>
              <a:t>Retraining</a:t>
            </a:r>
            <a:r>
              <a:rPr lang="en-US" b="0" i="0" dirty="0">
                <a:solidFill>
                  <a:srgbClr val="333333"/>
                </a:solidFill>
                <a:effectLst/>
                <a:latin typeface="Helvetica Neue"/>
              </a:rPr>
              <a:t>. When the employer has reason to believe that any affected employee who has already been trained does not have the understanding and skill required by paragraph (a) of this section, the employer shall retrain each such employee. Circumstances where retraining is required include, but are not limited to, situations where:</a:t>
            </a:r>
          </a:p>
          <a:p>
            <a:pPr algn="l"/>
            <a:r>
              <a:rPr lang="en-US" b="0" i="0" dirty="0">
                <a:solidFill>
                  <a:srgbClr val="333333"/>
                </a:solidFill>
                <a:effectLst/>
                <a:latin typeface="Helvetica Neue"/>
              </a:rPr>
              <a:t>1926.503(c)(1)Changes in the workplace render previous training obsolete; or</a:t>
            </a:r>
          </a:p>
          <a:p>
            <a:pPr algn="l"/>
            <a:r>
              <a:rPr lang="en-US" b="0" i="0" dirty="0">
                <a:solidFill>
                  <a:srgbClr val="333333"/>
                </a:solidFill>
                <a:effectLst/>
                <a:latin typeface="Helvetica Neue"/>
              </a:rPr>
              <a:t>1926.503(c)(2)Changes in the types of fall protection systems or equipment to be used render previous training obsolete; or</a:t>
            </a:r>
          </a:p>
          <a:p>
            <a:pPr algn="l"/>
            <a:r>
              <a:rPr lang="en-US" b="0" i="0" dirty="0">
                <a:solidFill>
                  <a:srgbClr val="333333"/>
                </a:solidFill>
                <a:effectLst/>
                <a:latin typeface="Helvetica Neue"/>
              </a:rPr>
              <a:t>1926.503(c)(3)Inadequacies in an affected employee's knowledge or use of fall protection systems or equipment indicate that the employee has not retained the requisite understanding or skill.</a:t>
            </a:r>
          </a:p>
          <a:p>
            <a:pPr algn="l"/>
            <a:r>
              <a:rPr lang="en-US" b="0" i="0" dirty="0">
                <a:solidFill>
                  <a:srgbClr val="333333"/>
                </a:solidFill>
                <a:effectLst/>
                <a:latin typeface="Helvetica Neue"/>
              </a:rPr>
              <a:t>Note: The following appendices to subpart M of this part serve as non-mandatory guidelines to assist employers in complying with the appropriate requirements of subpart M of this part.</a:t>
            </a:r>
          </a:p>
          <a:p>
            <a:pPr algn="l"/>
            <a:r>
              <a:rPr lang="en-US" b="0" i="0" dirty="0">
                <a:solidFill>
                  <a:srgbClr val="333333"/>
                </a:solidFill>
                <a:effectLst/>
                <a:latin typeface="Helvetica Neue"/>
              </a:rPr>
              <a:t>[59 FR 40738, Aug. 9, 1994; 60 FR 5131, Jan. 26, 1995]</a:t>
            </a:r>
          </a:p>
          <a:p>
            <a:endParaRPr lang="en-US" dirty="0"/>
          </a:p>
        </p:txBody>
      </p:sp>
    </p:spTree>
    <p:extLst>
      <p:ext uri="{BB962C8B-B14F-4D97-AF65-F5344CB8AC3E}">
        <p14:creationId xmlns:p14="http://schemas.microsoft.com/office/powerpoint/2010/main" val="6880648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1926.503(a)</a:t>
            </a:r>
            <a:r>
              <a:rPr lang="en-US" b="1" i="1" dirty="0">
                <a:solidFill>
                  <a:srgbClr val="333333"/>
                </a:solidFill>
                <a:effectLst/>
                <a:latin typeface="Helvetica Neue"/>
              </a:rPr>
              <a:t>Training program</a:t>
            </a:r>
            <a:r>
              <a:rPr lang="en-US" b="0" i="0" dirty="0">
                <a:solidFill>
                  <a:srgbClr val="333333"/>
                </a:solidFill>
                <a:effectLst/>
                <a:latin typeface="Helvetica Neue"/>
              </a:rPr>
              <a:t>.</a:t>
            </a:r>
          </a:p>
          <a:p>
            <a:pPr algn="l"/>
            <a:r>
              <a:rPr lang="en-US" b="0" i="0" u="none" strike="noStrike" dirty="0">
                <a:solidFill>
                  <a:srgbClr val="003399"/>
                </a:solidFill>
                <a:effectLst/>
                <a:latin typeface="Helvetica Neue"/>
                <a:hlinkClick r:id="rId4"/>
              </a:rPr>
              <a:t>1926.503(a)(1)</a:t>
            </a:r>
            <a:r>
              <a:rPr lang="en-US" b="0" i="0" dirty="0">
                <a:solidFill>
                  <a:srgbClr val="333333"/>
                </a:solidFill>
                <a:effectLst/>
                <a:latin typeface="Helvetica Neue"/>
              </a:rPr>
              <a:t>The employer shall provide a training program for each employee who might be exposed to fall hazards. The program shall enable each employee to recognize the hazards of falling and shall train each employee in the procedures to be followed in order to minimize these hazards.</a:t>
            </a:r>
          </a:p>
          <a:p>
            <a:pPr algn="l"/>
            <a:r>
              <a:rPr lang="en-US" b="0" i="0" u="none" strike="noStrike" dirty="0">
                <a:solidFill>
                  <a:srgbClr val="003399"/>
                </a:solidFill>
                <a:effectLst/>
                <a:latin typeface="Helvetica Neue"/>
                <a:hlinkClick r:id="rId5"/>
              </a:rPr>
              <a:t>1926.503(a)(2)</a:t>
            </a:r>
            <a:r>
              <a:rPr lang="en-US" b="0" i="0" dirty="0">
                <a:solidFill>
                  <a:srgbClr val="333333"/>
                </a:solidFill>
                <a:effectLst/>
                <a:latin typeface="Helvetica Neue"/>
              </a:rPr>
              <a:t>The employer shall assure that each employee has been trained, as necessary, by a competent person qualified in the following areas:</a:t>
            </a:r>
          </a:p>
          <a:p>
            <a:pPr algn="l"/>
            <a:r>
              <a:rPr lang="en-US" b="0" i="0" dirty="0">
                <a:solidFill>
                  <a:srgbClr val="333333"/>
                </a:solidFill>
                <a:effectLst/>
                <a:latin typeface="Helvetica Neue"/>
              </a:rPr>
              <a:t>1926.503(a)(2)(</a:t>
            </a:r>
            <a:r>
              <a:rPr lang="en-US" b="0" i="0" dirty="0" err="1">
                <a:solidFill>
                  <a:srgbClr val="333333"/>
                </a:solidFill>
                <a:effectLst/>
                <a:latin typeface="Helvetica Neue"/>
              </a:rPr>
              <a:t>i</a:t>
            </a:r>
            <a:r>
              <a:rPr lang="en-US" b="0" i="0" dirty="0">
                <a:solidFill>
                  <a:srgbClr val="333333"/>
                </a:solidFill>
                <a:effectLst/>
                <a:latin typeface="Helvetica Neue"/>
              </a:rPr>
              <a:t>)The nature of fall hazards in the work area;</a:t>
            </a:r>
          </a:p>
          <a:p>
            <a:pPr algn="l"/>
            <a:r>
              <a:rPr lang="en-US" b="0" i="0" u="none" strike="noStrike" dirty="0">
                <a:solidFill>
                  <a:srgbClr val="003399"/>
                </a:solidFill>
                <a:effectLst/>
                <a:latin typeface="Helvetica Neue"/>
                <a:hlinkClick r:id="rId6"/>
              </a:rPr>
              <a:t>1926.503(a)(2)(ii)</a:t>
            </a:r>
            <a:r>
              <a:rPr lang="en-US" b="0" i="0" dirty="0">
                <a:solidFill>
                  <a:srgbClr val="333333"/>
                </a:solidFill>
                <a:effectLst/>
                <a:latin typeface="Helvetica Neue"/>
              </a:rPr>
              <a:t>The correct procedures for erecting, maintaining, disassembling, and inspecting the fall protection systems to be used;</a:t>
            </a:r>
          </a:p>
          <a:p>
            <a:pPr algn="l"/>
            <a:r>
              <a:rPr lang="en-US" b="0" i="0" dirty="0">
                <a:solidFill>
                  <a:srgbClr val="333333"/>
                </a:solidFill>
                <a:effectLst/>
                <a:latin typeface="Helvetica Neue"/>
              </a:rPr>
              <a:t>1926.503(a)(2)(iii)The use and operation of guardrail systems, personal fall arrest systems, safety net systems, warning line systems, safety monitoring systems, controlled access zones, and other protection to be used;</a:t>
            </a:r>
          </a:p>
          <a:p>
            <a:pPr algn="l"/>
            <a:r>
              <a:rPr lang="en-US" b="0" i="0" dirty="0">
                <a:solidFill>
                  <a:srgbClr val="333333"/>
                </a:solidFill>
                <a:effectLst/>
                <a:latin typeface="Helvetica Neue"/>
              </a:rPr>
              <a:t>1926.503(a)(2)(iv)The role of each employee in the safety monitoring system when this system is used;</a:t>
            </a:r>
          </a:p>
          <a:p>
            <a:pPr algn="l"/>
            <a:r>
              <a:rPr lang="en-US" b="0" i="0" dirty="0">
                <a:solidFill>
                  <a:srgbClr val="333333"/>
                </a:solidFill>
                <a:effectLst/>
                <a:latin typeface="Helvetica Neue"/>
              </a:rPr>
              <a:t>1926.503(a)(2)(v)The limitations on the use of mechanical equipment during the performance of roofing work on low-sloped roofs;</a:t>
            </a:r>
          </a:p>
          <a:p>
            <a:pPr algn="l"/>
            <a:r>
              <a:rPr lang="en-US" b="0" i="0" dirty="0">
                <a:solidFill>
                  <a:srgbClr val="333333"/>
                </a:solidFill>
                <a:effectLst/>
                <a:latin typeface="Helvetica Neue"/>
              </a:rPr>
              <a:t>1926.503(a)(2)(vi)The correct procedures for the handling and storage of equipment and materials and the erection of overhead protection; and</a:t>
            </a:r>
          </a:p>
          <a:p>
            <a:pPr algn="l"/>
            <a:r>
              <a:rPr lang="en-US" b="0" i="0" u="none" strike="noStrike" dirty="0">
                <a:solidFill>
                  <a:srgbClr val="003399"/>
                </a:solidFill>
                <a:effectLst/>
                <a:latin typeface="Helvetica Neue"/>
                <a:hlinkClick r:id="rId7"/>
              </a:rPr>
              <a:t>1926.503(a)(2)(vii)</a:t>
            </a:r>
            <a:r>
              <a:rPr lang="en-US" b="0" i="0" dirty="0">
                <a:solidFill>
                  <a:srgbClr val="333333"/>
                </a:solidFill>
                <a:effectLst/>
                <a:latin typeface="Helvetica Neue"/>
              </a:rPr>
              <a:t>The role of employees in fall protection plans;</a:t>
            </a:r>
          </a:p>
          <a:p>
            <a:pPr algn="l"/>
            <a:r>
              <a:rPr lang="en-US" b="0" i="0" dirty="0">
                <a:solidFill>
                  <a:srgbClr val="333333"/>
                </a:solidFill>
                <a:effectLst/>
                <a:latin typeface="Helvetica Neue"/>
              </a:rPr>
              <a:t>1926.503(a)(2)(viii)The standards contained in this subpart.</a:t>
            </a:r>
          </a:p>
          <a:p>
            <a:pPr algn="l"/>
            <a:r>
              <a:rPr lang="en-US" b="0" i="0" u="none" strike="noStrike" dirty="0">
                <a:solidFill>
                  <a:srgbClr val="003399"/>
                </a:solidFill>
                <a:effectLst/>
                <a:latin typeface="Helvetica Neue"/>
                <a:hlinkClick r:id="rId8"/>
              </a:rPr>
              <a:t>1926.503(b)</a:t>
            </a:r>
            <a:r>
              <a:rPr lang="en-US" b="1" i="1" dirty="0">
                <a:solidFill>
                  <a:srgbClr val="333333"/>
                </a:solidFill>
                <a:effectLst/>
                <a:latin typeface="Helvetica Neue"/>
              </a:rPr>
              <a:t>Certification of training</a:t>
            </a:r>
            <a:r>
              <a:rPr lang="en-US" b="0" i="0" dirty="0">
                <a:solidFill>
                  <a:srgbClr val="333333"/>
                </a:solidFill>
                <a:effectLst/>
                <a:latin typeface="Helvetica Neue"/>
              </a:rPr>
              <a:t>.</a:t>
            </a:r>
          </a:p>
          <a:p>
            <a:pPr algn="l"/>
            <a:r>
              <a:rPr lang="en-US" b="0" i="0" dirty="0">
                <a:solidFill>
                  <a:srgbClr val="333333"/>
                </a:solidFill>
                <a:effectLst/>
                <a:latin typeface="Helvetica Neue"/>
              </a:rPr>
              <a:t>1926.503(b)(1)The employer shall verify compliance with paragraph (a) of this section by preparing a written certification record. The written certification record shall contain the name or other identity of the employee trained, the date(s) of the training, and the signature of the person who conducted the training or the signature of the employer. If the employer relies on training conducted by another employer or completed prior to the effective date of this section, the certification record shall indicate the date the employer determined the prior training was adequate rather than the date of actual training.</a:t>
            </a:r>
          </a:p>
          <a:p>
            <a:pPr algn="l"/>
            <a:r>
              <a:rPr lang="en-US" b="0" i="0" dirty="0">
                <a:solidFill>
                  <a:srgbClr val="333333"/>
                </a:solidFill>
                <a:effectLst/>
                <a:latin typeface="Helvetica Neue"/>
              </a:rPr>
              <a:t>1926.503(b)(2)The latest training certification shall be maintained.</a:t>
            </a:r>
          </a:p>
          <a:p>
            <a:pPr algn="l"/>
            <a:r>
              <a:rPr lang="en-US" b="0" i="0" u="none" strike="noStrike" dirty="0">
                <a:solidFill>
                  <a:srgbClr val="003399"/>
                </a:solidFill>
                <a:effectLst/>
                <a:latin typeface="Helvetica Neue"/>
                <a:hlinkClick r:id="rId9"/>
              </a:rPr>
              <a:t>1926.503(c)</a:t>
            </a:r>
            <a:r>
              <a:rPr lang="en-US" b="1" i="1" dirty="0">
                <a:solidFill>
                  <a:srgbClr val="333333"/>
                </a:solidFill>
                <a:effectLst/>
                <a:latin typeface="Helvetica Neue"/>
              </a:rPr>
              <a:t>Retraining</a:t>
            </a:r>
            <a:r>
              <a:rPr lang="en-US" b="0" i="0" dirty="0">
                <a:solidFill>
                  <a:srgbClr val="333333"/>
                </a:solidFill>
                <a:effectLst/>
                <a:latin typeface="Helvetica Neue"/>
              </a:rPr>
              <a:t>. When the employer has reason to believe that any affected employee who has already been trained does not have the understanding and skill required by paragraph (a) of this section, the employer shall retrain each such employee. Circumstances where retraining is required include, but are not limited to, situations where:</a:t>
            </a:r>
          </a:p>
          <a:p>
            <a:pPr algn="l"/>
            <a:r>
              <a:rPr lang="en-US" b="0" i="0" dirty="0">
                <a:solidFill>
                  <a:srgbClr val="333333"/>
                </a:solidFill>
                <a:effectLst/>
                <a:latin typeface="Helvetica Neue"/>
              </a:rPr>
              <a:t>1926.503(c)(1)Changes in the workplace render previous training obsolete; or</a:t>
            </a:r>
          </a:p>
          <a:p>
            <a:pPr algn="l"/>
            <a:r>
              <a:rPr lang="en-US" b="0" i="0" dirty="0">
                <a:solidFill>
                  <a:srgbClr val="333333"/>
                </a:solidFill>
                <a:effectLst/>
                <a:latin typeface="Helvetica Neue"/>
              </a:rPr>
              <a:t>1926.503(c)(2)Changes in the types of fall protection systems or equipment to be used render previous training obsolete; or</a:t>
            </a:r>
          </a:p>
          <a:p>
            <a:pPr algn="l"/>
            <a:r>
              <a:rPr lang="en-US" b="0" i="0" dirty="0">
                <a:solidFill>
                  <a:srgbClr val="333333"/>
                </a:solidFill>
                <a:effectLst/>
                <a:latin typeface="Helvetica Neue"/>
              </a:rPr>
              <a:t>1926.503(c)(3)Inadequacies in an affected employee's knowledge or use of fall protection systems or equipment indicate that the employee has not retained the requisite understanding or skill.</a:t>
            </a:r>
          </a:p>
          <a:p>
            <a:pPr algn="l"/>
            <a:r>
              <a:rPr lang="en-US" b="0" i="0" dirty="0">
                <a:solidFill>
                  <a:srgbClr val="333333"/>
                </a:solidFill>
                <a:effectLst/>
                <a:latin typeface="Helvetica Neue"/>
              </a:rPr>
              <a:t>Note: The following appendices to subpart M of this part serve as non-mandatory guidelines to assist employers in complying with the appropriate requirements of subpart M of this part.</a:t>
            </a:r>
          </a:p>
          <a:p>
            <a:pPr algn="l"/>
            <a:r>
              <a:rPr lang="en-US" b="0" i="0" dirty="0">
                <a:solidFill>
                  <a:srgbClr val="333333"/>
                </a:solidFill>
                <a:effectLst/>
                <a:latin typeface="Helvetica Neue"/>
              </a:rPr>
              <a:t>[59 FR 40738, Aug. 9, 1994; 60 FR 5131, Jan. 26, 1995]</a:t>
            </a:r>
          </a:p>
          <a:p>
            <a:endParaRPr lang="en-US" dirty="0"/>
          </a:p>
        </p:txBody>
      </p:sp>
    </p:spTree>
    <p:extLst>
      <p:ext uri="{BB962C8B-B14F-4D97-AF65-F5344CB8AC3E}">
        <p14:creationId xmlns:p14="http://schemas.microsoft.com/office/powerpoint/2010/main" val="2615323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1926.503(a)</a:t>
            </a:r>
            <a:r>
              <a:rPr lang="en-US" b="1" i="1" dirty="0">
                <a:solidFill>
                  <a:srgbClr val="333333"/>
                </a:solidFill>
                <a:effectLst/>
                <a:latin typeface="Helvetica Neue"/>
              </a:rPr>
              <a:t>Training program</a:t>
            </a:r>
            <a:r>
              <a:rPr lang="en-US" b="0" i="0" dirty="0">
                <a:solidFill>
                  <a:srgbClr val="333333"/>
                </a:solidFill>
                <a:effectLst/>
                <a:latin typeface="Helvetica Neue"/>
              </a:rPr>
              <a:t>.</a:t>
            </a:r>
          </a:p>
          <a:p>
            <a:pPr algn="l"/>
            <a:r>
              <a:rPr lang="en-US" b="0" i="0" u="none" strike="noStrike" dirty="0">
                <a:solidFill>
                  <a:srgbClr val="003399"/>
                </a:solidFill>
                <a:effectLst/>
                <a:latin typeface="Helvetica Neue"/>
                <a:hlinkClick r:id="rId4"/>
              </a:rPr>
              <a:t>1926.503(a)(1)</a:t>
            </a:r>
            <a:r>
              <a:rPr lang="en-US" b="0" i="0" dirty="0">
                <a:solidFill>
                  <a:srgbClr val="333333"/>
                </a:solidFill>
                <a:effectLst/>
                <a:latin typeface="Helvetica Neue"/>
              </a:rPr>
              <a:t>The employer shall provide a training program for each employee who might be exposed to fall hazards. The program shall enable each employee to recognize the hazards of falling and shall train each employee in the procedures to be followed in order to minimize these hazards.</a:t>
            </a:r>
          </a:p>
          <a:p>
            <a:pPr algn="l"/>
            <a:r>
              <a:rPr lang="en-US" b="0" i="0" u="none" strike="noStrike" dirty="0">
                <a:solidFill>
                  <a:srgbClr val="003399"/>
                </a:solidFill>
                <a:effectLst/>
                <a:latin typeface="Helvetica Neue"/>
                <a:hlinkClick r:id="rId5"/>
              </a:rPr>
              <a:t>1926.503(a)(2)</a:t>
            </a:r>
            <a:r>
              <a:rPr lang="en-US" b="0" i="0" dirty="0">
                <a:solidFill>
                  <a:srgbClr val="333333"/>
                </a:solidFill>
                <a:effectLst/>
                <a:latin typeface="Helvetica Neue"/>
              </a:rPr>
              <a:t>The employer shall assure that each employee has been trained, as necessary, by a competent person qualified in the following areas:</a:t>
            </a:r>
          </a:p>
          <a:p>
            <a:pPr algn="l"/>
            <a:r>
              <a:rPr lang="en-US" b="0" i="0" dirty="0">
                <a:solidFill>
                  <a:srgbClr val="333333"/>
                </a:solidFill>
                <a:effectLst/>
                <a:latin typeface="Helvetica Neue"/>
              </a:rPr>
              <a:t>1926.503(a)(2)(</a:t>
            </a:r>
            <a:r>
              <a:rPr lang="en-US" b="0" i="0" dirty="0" err="1">
                <a:solidFill>
                  <a:srgbClr val="333333"/>
                </a:solidFill>
                <a:effectLst/>
                <a:latin typeface="Helvetica Neue"/>
              </a:rPr>
              <a:t>i</a:t>
            </a:r>
            <a:r>
              <a:rPr lang="en-US" b="0" i="0" dirty="0">
                <a:solidFill>
                  <a:srgbClr val="333333"/>
                </a:solidFill>
                <a:effectLst/>
                <a:latin typeface="Helvetica Neue"/>
              </a:rPr>
              <a:t>)The nature of fall hazards in the work area;</a:t>
            </a:r>
          </a:p>
          <a:p>
            <a:pPr algn="l"/>
            <a:r>
              <a:rPr lang="en-US" b="0" i="0" u="none" strike="noStrike" dirty="0">
                <a:solidFill>
                  <a:srgbClr val="003399"/>
                </a:solidFill>
                <a:effectLst/>
                <a:latin typeface="Helvetica Neue"/>
                <a:hlinkClick r:id="rId6"/>
              </a:rPr>
              <a:t>1926.503(a)(2)(ii)</a:t>
            </a:r>
            <a:r>
              <a:rPr lang="en-US" b="0" i="0" dirty="0">
                <a:solidFill>
                  <a:srgbClr val="333333"/>
                </a:solidFill>
                <a:effectLst/>
                <a:latin typeface="Helvetica Neue"/>
              </a:rPr>
              <a:t>The correct procedures for erecting, maintaining, disassembling, and inspecting the fall protection systems to be used;</a:t>
            </a:r>
          </a:p>
          <a:p>
            <a:pPr algn="l"/>
            <a:r>
              <a:rPr lang="en-US" b="0" i="0" dirty="0">
                <a:solidFill>
                  <a:srgbClr val="333333"/>
                </a:solidFill>
                <a:effectLst/>
                <a:latin typeface="Helvetica Neue"/>
              </a:rPr>
              <a:t>1926.503(a)(2)(iii)The use and operation of guardrail systems, personal fall arrest systems, safety net systems, warning line systems, safety monitoring systems, controlled access zones, and other protection to be used;</a:t>
            </a:r>
          </a:p>
          <a:p>
            <a:pPr algn="l"/>
            <a:r>
              <a:rPr lang="en-US" b="0" i="0" dirty="0">
                <a:solidFill>
                  <a:srgbClr val="333333"/>
                </a:solidFill>
                <a:effectLst/>
                <a:latin typeface="Helvetica Neue"/>
              </a:rPr>
              <a:t>1926.503(a)(2)(iv)The role of each employee in the safety monitoring system when this system is used;</a:t>
            </a:r>
          </a:p>
          <a:p>
            <a:pPr algn="l"/>
            <a:r>
              <a:rPr lang="en-US" b="0" i="0" dirty="0">
                <a:solidFill>
                  <a:srgbClr val="333333"/>
                </a:solidFill>
                <a:effectLst/>
                <a:latin typeface="Helvetica Neue"/>
              </a:rPr>
              <a:t>1926.503(a)(2)(v)The limitations on the use of mechanical equipment during the performance of roofing work on low-sloped roofs;</a:t>
            </a:r>
          </a:p>
          <a:p>
            <a:pPr algn="l"/>
            <a:r>
              <a:rPr lang="en-US" b="0" i="0" dirty="0">
                <a:solidFill>
                  <a:srgbClr val="333333"/>
                </a:solidFill>
                <a:effectLst/>
                <a:latin typeface="Helvetica Neue"/>
              </a:rPr>
              <a:t>1926.503(a)(2)(vi)The correct procedures for the handling and storage of equipment and materials and the erection of overhead protection; and</a:t>
            </a:r>
          </a:p>
          <a:p>
            <a:pPr algn="l"/>
            <a:r>
              <a:rPr lang="en-US" b="0" i="0" u="none" strike="noStrike" dirty="0">
                <a:solidFill>
                  <a:srgbClr val="003399"/>
                </a:solidFill>
                <a:effectLst/>
                <a:latin typeface="Helvetica Neue"/>
                <a:hlinkClick r:id="rId7"/>
              </a:rPr>
              <a:t>1926.503(a)(2)(vii)</a:t>
            </a:r>
            <a:r>
              <a:rPr lang="en-US" b="0" i="0" dirty="0">
                <a:solidFill>
                  <a:srgbClr val="333333"/>
                </a:solidFill>
                <a:effectLst/>
                <a:latin typeface="Helvetica Neue"/>
              </a:rPr>
              <a:t>The role of employees in fall protection plans;</a:t>
            </a:r>
          </a:p>
          <a:p>
            <a:pPr algn="l"/>
            <a:r>
              <a:rPr lang="en-US" b="0" i="0" dirty="0">
                <a:solidFill>
                  <a:srgbClr val="333333"/>
                </a:solidFill>
                <a:effectLst/>
                <a:latin typeface="Helvetica Neue"/>
              </a:rPr>
              <a:t>1926.503(a)(2)(viii)The standards contained in this subpart.</a:t>
            </a:r>
          </a:p>
          <a:p>
            <a:pPr algn="l"/>
            <a:r>
              <a:rPr lang="en-US" b="0" i="0" u="none" strike="noStrike" dirty="0">
                <a:solidFill>
                  <a:srgbClr val="003399"/>
                </a:solidFill>
                <a:effectLst/>
                <a:latin typeface="Helvetica Neue"/>
                <a:hlinkClick r:id="rId8"/>
              </a:rPr>
              <a:t>1926.503(b)</a:t>
            </a:r>
            <a:r>
              <a:rPr lang="en-US" b="1" i="1" dirty="0">
                <a:solidFill>
                  <a:srgbClr val="333333"/>
                </a:solidFill>
                <a:effectLst/>
                <a:latin typeface="Helvetica Neue"/>
              </a:rPr>
              <a:t>Certification of training</a:t>
            </a:r>
            <a:r>
              <a:rPr lang="en-US" b="0" i="0" dirty="0">
                <a:solidFill>
                  <a:srgbClr val="333333"/>
                </a:solidFill>
                <a:effectLst/>
                <a:latin typeface="Helvetica Neue"/>
              </a:rPr>
              <a:t>.</a:t>
            </a:r>
          </a:p>
          <a:p>
            <a:pPr algn="l"/>
            <a:r>
              <a:rPr lang="en-US" b="0" i="0" dirty="0">
                <a:solidFill>
                  <a:srgbClr val="333333"/>
                </a:solidFill>
                <a:effectLst/>
                <a:latin typeface="Helvetica Neue"/>
              </a:rPr>
              <a:t>1926.503(b)(1)The employer shall verify compliance with paragraph (a) of this section by preparing a written certification record. The written certification record shall contain the name or other identity of the employee trained, the date(s) of the training, and the signature of the person who conducted the training or the signature of the employer. If the employer relies on training conducted by another employer or completed prior to the effective date of this section, the certification record shall indicate the date the employer determined the prior training was adequate rather than the date of actual training.</a:t>
            </a:r>
          </a:p>
          <a:p>
            <a:pPr algn="l"/>
            <a:r>
              <a:rPr lang="en-US" b="0" i="0" dirty="0">
                <a:solidFill>
                  <a:srgbClr val="333333"/>
                </a:solidFill>
                <a:effectLst/>
                <a:latin typeface="Helvetica Neue"/>
              </a:rPr>
              <a:t>1926.503(b)(2)The latest training certification shall be maintained.</a:t>
            </a:r>
          </a:p>
          <a:p>
            <a:pPr algn="l"/>
            <a:r>
              <a:rPr lang="en-US" b="0" i="0" u="none" strike="noStrike" dirty="0">
                <a:solidFill>
                  <a:srgbClr val="003399"/>
                </a:solidFill>
                <a:effectLst/>
                <a:latin typeface="Helvetica Neue"/>
                <a:hlinkClick r:id="rId9"/>
              </a:rPr>
              <a:t>1926.503(c)</a:t>
            </a:r>
            <a:r>
              <a:rPr lang="en-US" b="1" i="1" dirty="0">
                <a:solidFill>
                  <a:srgbClr val="333333"/>
                </a:solidFill>
                <a:effectLst/>
                <a:latin typeface="Helvetica Neue"/>
              </a:rPr>
              <a:t>Retraining</a:t>
            </a:r>
            <a:r>
              <a:rPr lang="en-US" b="0" i="0" dirty="0">
                <a:solidFill>
                  <a:srgbClr val="333333"/>
                </a:solidFill>
                <a:effectLst/>
                <a:latin typeface="Helvetica Neue"/>
              </a:rPr>
              <a:t>. When the employer has reason to believe that any affected employee who has already been trained does not have the understanding and skill required by paragraph (a) of this section, the employer shall retrain each such employee. Circumstances where retraining is required include, but are not limited to, situations where:</a:t>
            </a:r>
          </a:p>
          <a:p>
            <a:pPr algn="l"/>
            <a:r>
              <a:rPr lang="en-US" b="0" i="0" dirty="0">
                <a:solidFill>
                  <a:srgbClr val="333333"/>
                </a:solidFill>
                <a:effectLst/>
                <a:latin typeface="Helvetica Neue"/>
              </a:rPr>
              <a:t>1926.503(c)(1)Changes in the workplace render previous training obsolete; or</a:t>
            </a:r>
          </a:p>
          <a:p>
            <a:pPr algn="l"/>
            <a:r>
              <a:rPr lang="en-US" b="0" i="0" dirty="0">
                <a:solidFill>
                  <a:srgbClr val="333333"/>
                </a:solidFill>
                <a:effectLst/>
                <a:latin typeface="Helvetica Neue"/>
              </a:rPr>
              <a:t>1926.503(c)(2)Changes in the types of fall protection systems or equipment to be used render previous training obsolete; or</a:t>
            </a:r>
          </a:p>
          <a:p>
            <a:pPr algn="l"/>
            <a:r>
              <a:rPr lang="en-US" b="0" i="0" dirty="0">
                <a:solidFill>
                  <a:srgbClr val="333333"/>
                </a:solidFill>
                <a:effectLst/>
                <a:latin typeface="Helvetica Neue"/>
              </a:rPr>
              <a:t>1926.503(c)(3)Inadequacies in an affected employee's knowledge or use of fall protection systems or equipment indicate that the employee has not retained the requisite understanding or skill.</a:t>
            </a:r>
          </a:p>
          <a:p>
            <a:pPr algn="l"/>
            <a:r>
              <a:rPr lang="en-US" b="0" i="0" dirty="0">
                <a:solidFill>
                  <a:srgbClr val="333333"/>
                </a:solidFill>
                <a:effectLst/>
                <a:latin typeface="Helvetica Neue"/>
              </a:rPr>
              <a:t>Note: The following appendices to subpart M of this part serve as non-mandatory guidelines to assist employers in complying with the appropriate requirements of subpart M of this part.</a:t>
            </a:r>
          </a:p>
          <a:p>
            <a:pPr algn="l"/>
            <a:r>
              <a:rPr lang="en-US" b="0" i="0" dirty="0">
                <a:solidFill>
                  <a:srgbClr val="333333"/>
                </a:solidFill>
                <a:effectLst/>
                <a:latin typeface="Helvetica Neue"/>
              </a:rPr>
              <a:t>[59 FR 40738, Aug. 9, 1994; 60 FR 5131, Jan. 26, 1995]</a:t>
            </a:r>
          </a:p>
          <a:p>
            <a:endParaRPr lang="en-US" dirty="0"/>
          </a:p>
        </p:txBody>
      </p:sp>
    </p:spTree>
    <p:extLst>
      <p:ext uri="{BB962C8B-B14F-4D97-AF65-F5344CB8AC3E}">
        <p14:creationId xmlns:p14="http://schemas.microsoft.com/office/powerpoint/2010/main" val="5329767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38221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dirty="0">
                <a:solidFill>
                  <a:srgbClr val="003399"/>
                </a:solidFill>
                <a:effectLst/>
                <a:latin typeface="Helvetica Neue"/>
                <a:hlinkClick r:id="rId3"/>
              </a:rPr>
              <a:t>1926.502(d)</a:t>
            </a:r>
            <a:r>
              <a:rPr lang="en-US" b="0" i="0" dirty="0">
                <a:solidFill>
                  <a:srgbClr val="333333"/>
                </a:solidFill>
                <a:effectLst/>
                <a:latin typeface="Helvetica Neue"/>
              </a:rPr>
              <a:t>"Personal fall arrest systems." Personal fall arrest systems and their use shall comply with the provisions set forth below. Effective January 1, 1998, body belts are not acceptable as part of a personal fall arrest system. Note: The use of a body belt in a positioning device system is acceptable and is regulated under paragraph (e) of this section.</a:t>
            </a:r>
          </a:p>
          <a:p>
            <a:endParaRPr lang="en-US" dirty="0"/>
          </a:p>
        </p:txBody>
      </p:sp>
    </p:spTree>
    <p:extLst>
      <p:ext uri="{BB962C8B-B14F-4D97-AF65-F5344CB8AC3E}">
        <p14:creationId xmlns:p14="http://schemas.microsoft.com/office/powerpoint/2010/main" val="1221155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1926.502(f)</a:t>
            </a:r>
            <a:r>
              <a:rPr lang="en-US" b="0" i="0" dirty="0">
                <a:solidFill>
                  <a:srgbClr val="333333"/>
                </a:solidFill>
                <a:effectLst/>
                <a:latin typeface="Helvetica Neue"/>
              </a:rPr>
              <a:t>"Warning line systems." Warning line systems [See 1926.501(b)(10)] and their use shall comply with the following provisions:</a:t>
            </a:r>
          </a:p>
          <a:p>
            <a:pPr algn="l"/>
            <a:r>
              <a:rPr lang="en-US" b="0" i="0" u="none" strike="noStrike" dirty="0">
                <a:solidFill>
                  <a:srgbClr val="003399"/>
                </a:solidFill>
                <a:effectLst/>
                <a:latin typeface="Helvetica Neue"/>
                <a:hlinkClick r:id="rId4"/>
              </a:rPr>
              <a:t>1926.502(f)(1)</a:t>
            </a:r>
            <a:r>
              <a:rPr lang="en-US" b="0" i="0" dirty="0">
                <a:solidFill>
                  <a:srgbClr val="333333"/>
                </a:solidFill>
                <a:effectLst/>
                <a:latin typeface="Helvetica Neue"/>
              </a:rPr>
              <a:t>The warning line shall be erected around all sides of the roof work area.</a:t>
            </a:r>
          </a:p>
          <a:p>
            <a:pPr algn="l"/>
            <a:r>
              <a:rPr lang="en-US" b="0" i="0" dirty="0">
                <a:solidFill>
                  <a:srgbClr val="333333"/>
                </a:solidFill>
                <a:effectLst/>
                <a:latin typeface="Helvetica Neue"/>
              </a:rPr>
              <a:t>1926.502(f)(1)(</a:t>
            </a:r>
            <a:r>
              <a:rPr lang="en-US" b="0" i="0" dirty="0" err="1">
                <a:solidFill>
                  <a:srgbClr val="333333"/>
                </a:solidFill>
                <a:effectLst/>
                <a:latin typeface="Helvetica Neue"/>
              </a:rPr>
              <a:t>i</a:t>
            </a:r>
            <a:r>
              <a:rPr lang="en-US" b="0" i="0" dirty="0">
                <a:solidFill>
                  <a:srgbClr val="333333"/>
                </a:solidFill>
                <a:effectLst/>
                <a:latin typeface="Helvetica Neue"/>
              </a:rPr>
              <a:t>)When mechanical equipment is not being used, the warning line shall be erected not less than 6 feet (1.8 m) from the roof edge.</a:t>
            </a:r>
          </a:p>
          <a:p>
            <a:pPr algn="l"/>
            <a:r>
              <a:rPr lang="en-US" b="0" i="0" dirty="0">
                <a:solidFill>
                  <a:srgbClr val="333333"/>
                </a:solidFill>
                <a:effectLst/>
                <a:latin typeface="Helvetica Neue"/>
              </a:rPr>
              <a:t>1926.502(f)(1)(ii)When mechanical equipment is being used, the warning line shall be erected not less than 6 feet (1.8 m) from the roof edge which is parallel to the direction of mechanical equipment operation, and not less than 10 feet (3.1 m) from the roof edge which is perpendicular to the direction of mechanical equipment operation.</a:t>
            </a:r>
          </a:p>
          <a:p>
            <a:pPr algn="l"/>
            <a:r>
              <a:rPr lang="en-US" b="0" i="0" dirty="0">
                <a:solidFill>
                  <a:srgbClr val="333333"/>
                </a:solidFill>
                <a:effectLst/>
                <a:latin typeface="Helvetica Neue"/>
              </a:rPr>
              <a:t>1926.502(f)(1)(iii)Points of access, materials handling areas, storage areas, and hoisting areas shall be connected to the work area by an access path formed by two warning lines.</a:t>
            </a:r>
          </a:p>
          <a:p>
            <a:pPr algn="l"/>
            <a:r>
              <a:rPr lang="en-US" b="0" i="0" dirty="0">
                <a:solidFill>
                  <a:srgbClr val="333333"/>
                </a:solidFill>
                <a:effectLst/>
                <a:latin typeface="Helvetica Neue"/>
              </a:rPr>
              <a:t>1926.502(f)(1)(iv)When the path to a point of access is not in use, a rope, wire, chain, or other barricade, equivalent in strength and height to the warning line, shall be placed across the path at the point where the path intersects the warning line erected around the work area, or the path shall be offset such that a person cannot walk directly into the work area.</a:t>
            </a:r>
          </a:p>
          <a:p>
            <a:pPr algn="l"/>
            <a:r>
              <a:rPr lang="en-US" b="0" i="0" u="none" strike="noStrike" dirty="0">
                <a:solidFill>
                  <a:srgbClr val="003399"/>
                </a:solidFill>
                <a:effectLst/>
                <a:latin typeface="Helvetica Neue"/>
                <a:hlinkClick r:id="rId5"/>
              </a:rPr>
              <a:t>1926.502(f)(2)</a:t>
            </a:r>
            <a:r>
              <a:rPr lang="en-US" b="0" i="0" dirty="0">
                <a:solidFill>
                  <a:srgbClr val="333333"/>
                </a:solidFill>
                <a:effectLst/>
                <a:latin typeface="Helvetica Neue"/>
              </a:rPr>
              <a:t>Warning lines shall consist of ropes, wires, or chains, and supporting stanchions erected as follows:</a:t>
            </a:r>
          </a:p>
          <a:p>
            <a:pPr algn="l"/>
            <a:r>
              <a:rPr lang="en-US" b="0" i="0" dirty="0">
                <a:solidFill>
                  <a:srgbClr val="333333"/>
                </a:solidFill>
                <a:effectLst/>
                <a:latin typeface="Helvetica Neue"/>
              </a:rPr>
              <a:t>1926.502(f)(2)(</a:t>
            </a:r>
            <a:r>
              <a:rPr lang="en-US" b="0" i="0" dirty="0" err="1">
                <a:solidFill>
                  <a:srgbClr val="333333"/>
                </a:solidFill>
                <a:effectLst/>
                <a:latin typeface="Helvetica Neue"/>
              </a:rPr>
              <a:t>i</a:t>
            </a:r>
            <a:r>
              <a:rPr lang="en-US" b="0" i="0" dirty="0">
                <a:solidFill>
                  <a:srgbClr val="333333"/>
                </a:solidFill>
                <a:effectLst/>
                <a:latin typeface="Helvetica Neue"/>
              </a:rPr>
              <a:t>)The rope, wire, or chain shall be flagged at not more than 6-foot (1.8 m) intervals with high-visibility material;</a:t>
            </a:r>
          </a:p>
          <a:p>
            <a:pPr algn="l"/>
            <a:r>
              <a:rPr lang="en-US" b="0" i="0" dirty="0">
                <a:solidFill>
                  <a:srgbClr val="333333"/>
                </a:solidFill>
                <a:effectLst/>
                <a:latin typeface="Helvetica Neue"/>
              </a:rPr>
              <a:t>1926.502(f)(2)(ii)The rope, wire, or chain shall be rigged and supported in such a way that its lowest point (including sag) is no less than 34 inches (.9 m) from the walking/working surface and its highest point is no more than 39 inches (1.0 m) from the walking/working surface;</a:t>
            </a:r>
          </a:p>
          <a:p>
            <a:pPr algn="l"/>
            <a:r>
              <a:rPr lang="en-US" b="0" i="0" dirty="0">
                <a:solidFill>
                  <a:srgbClr val="333333"/>
                </a:solidFill>
                <a:effectLst/>
                <a:latin typeface="Helvetica Neue"/>
              </a:rPr>
              <a:t>1926.502(f)(2)(iii)After being erected, with the rope, wire, or chain attached, stanchions shall be capable of resisting, without tipping over, a force of at least 16 pounds (71 N) applied horizontally against the stanchion, 30 inches (.8 m) above the walking/working surface, perpendicular to the warning line, and in the direction of the floor, roof, or platform edge;</a:t>
            </a:r>
          </a:p>
          <a:p>
            <a:pPr algn="l"/>
            <a:r>
              <a:rPr lang="en-US" b="0" i="0" u="none" strike="noStrike" dirty="0">
                <a:solidFill>
                  <a:srgbClr val="003399"/>
                </a:solidFill>
                <a:effectLst/>
                <a:latin typeface="Helvetica Neue"/>
                <a:hlinkClick r:id="rId6"/>
              </a:rPr>
              <a:t>1926.502(f)(2)(iv)</a:t>
            </a:r>
            <a:r>
              <a:rPr lang="en-US" b="0" i="0" dirty="0">
                <a:solidFill>
                  <a:srgbClr val="333333"/>
                </a:solidFill>
                <a:effectLst/>
                <a:latin typeface="Helvetica Neue"/>
              </a:rPr>
              <a:t>The rope, wire, or chain shall have a minimum tensile strength of 500 pounds (2.22 </a:t>
            </a:r>
            <a:r>
              <a:rPr lang="en-US" b="0" i="0" dirty="0" err="1">
                <a:solidFill>
                  <a:srgbClr val="333333"/>
                </a:solidFill>
                <a:effectLst/>
                <a:latin typeface="Helvetica Neue"/>
              </a:rPr>
              <a:t>kN</a:t>
            </a:r>
            <a:r>
              <a:rPr lang="en-US" b="0" i="0" dirty="0">
                <a:solidFill>
                  <a:srgbClr val="333333"/>
                </a:solidFill>
                <a:effectLst/>
                <a:latin typeface="Helvetica Neue"/>
              </a:rPr>
              <a:t>), and after being attached to the stanchions, shall be capable of supporting, without breaking, the loads applied to the stanchions as prescribed in paragraph (f)(2)(iii) of this section; and</a:t>
            </a:r>
          </a:p>
          <a:p>
            <a:pPr algn="l"/>
            <a:r>
              <a:rPr lang="en-US" b="0" i="0" dirty="0">
                <a:solidFill>
                  <a:srgbClr val="333333"/>
                </a:solidFill>
                <a:effectLst/>
                <a:latin typeface="Helvetica Neue"/>
              </a:rPr>
              <a:t>1926.502(f)(2)(v)The line shall be attached at each stanchion in such a way that pulling on one section of the line between stanchions will not result in slack being taken up in adjacent sections before the stanchion tips over.</a:t>
            </a:r>
          </a:p>
          <a:p>
            <a:endParaRPr lang="en-US" dirty="0"/>
          </a:p>
        </p:txBody>
      </p:sp>
    </p:spTree>
    <p:extLst>
      <p:ext uri="{BB962C8B-B14F-4D97-AF65-F5344CB8AC3E}">
        <p14:creationId xmlns:p14="http://schemas.microsoft.com/office/powerpoint/2010/main" val="42802080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1926.502(f)</a:t>
            </a:r>
            <a:r>
              <a:rPr lang="en-US" b="0" i="0" dirty="0">
                <a:solidFill>
                  <a:srgbClr val="333333"/>
                </a:solidFill>
                <a:effectLst/>
                <a:latin typeface="Helvetica Neue"/>
              </a:rPr>
              <a:t>"Warning line systems." Warning line systems [See 1926.501(b)(10)] and their use shall comply with the following provisions:</a:t>
            </a:r>
          </a:p>
          <a:p>
            <a:pPr algn="l"/>
            <a:r>
              <a:rPr lang="en-US" b="0" i="0" u="none" strike="noStrike" dirty="0">
                <a:solidFill>
                  <a:srgbClr val="003399"/>
                </a:solidFill>
                <a:effectLst/>
                <a:latin typeface="Helvetica Neue"/>
                <a:hlinkClick r:id="rId4"/>
              </a:rPr>
              <a:t>1926.502(f)(1)</a:t>
            </a:r>
            <a:r>
              <a:rPr lang="en-US" b="0" i="0" dirty="0">
                <a:solidFill>
                  <a:srgbClr val="333333"/>
                </a:solidFill>
                <a:effectLst/>
                <a:latin typeface="Helvetica Neue"/>
              </a:rPr>
              <a:t>The warning line shall be erected around all sides of the roof work area.</a:t>
            </a:r>
          </a:p>
          <a:p>
            <a:pPr algn="l"/>
            <a:r>
              <a:rPr lang="en-US" b="0" i="0" dirty="0">
                <a:solidFill>
                  <a:srgbClr val="333333"/>
                </a:solidFill>
                <a:effectLst/>
                <a:latin typeface="Helvetica Neue"/>
              </a:rPr>
              <a:t>1926.502(f)(1)(</a:t>
            </a:r>
            <a:r>
              <a:rPr lang="en-US" b="0" i="0" dirty="0" err="1">
                <a:solidFill>
                  <a:srgbClr val="333333"/>
                </a:solidFill>
                <a:effectLst/>
                <a:latin typeface="Helvetica Neue"/>
              </a:rPr>
              <a:t>i</a:t>
            </a:r>
            <a:r>
              <a:rPr lang="en-US" b="0" i="0" dirty="0">
                <a:solidFill>
                  <a:srgbClr val="333333"/>
                </a:solidFill>
                <a:effectLst/>
                <a:latin typeface="Helvetica Neue"/>
              </a:rPr>
              <a:t>)When mechanical equipment is not being used, the warning line shall be erected not less than 6 feet (1.8 m) from the roof edge.</a:t>
            </a:r>
          </a:p>
          <a:p>
            <a:pPr algn="l"/>
            <a:r>
              <a:rPr lang="en-US" b="0" i="0" dirty="0">
                <a:solidFill>
                  <a:srgbClr val="333333"/>
                </a:solidFill>
                <a:effectLst/>
                <a:latin typeface="Helvetica Neue"/>
              </a:rPr>
              <a:t>1926.502(f)(1)(ii)When mechanical equipment is being used, the warning line shall be erected not less than 6 feet (1.8 m) from the roof edge which is parallel to the direction of mechanical equipment operation, and not less than 10 feet (3.1 m) from the roof edge which is perpendicular to the direction of mechanical equipment operation.</a:t>
            </a:r>
          </a:p>
          <a:p>
            <a:pPr algn="l"/>
            <a:r>
              <a:rPr lang="en-US" b="0" i="0" dirty="0">
                <a:solidFill>
                  <a:srgbClr val="333333"/>
                </a:solidFill>
                <a:effectLst/>
                <a:latin typeface="Helvetica Neue"/>
              </a:rPr>
              <a:t>1926.502(f)(1)(iii)Points of access, materials handling areas, storage areas, and hoisting areas shall be connected to the work area by an access path formed by two warning lines.</a:t>
            </a:r>
          </a:p>
          <a:p>
            <a:pPr algn="l"/>
            <a:r>
              <a:rPr lang="en-US" b="0" i="0" dirty="0">
                <a:solidFill>
                  <a:srgbClr val="333333"/>
                </a:solidFill>
                <a:effectLst/>
                <a:latin typeface="Helvetica Neue"/>
              </a:rPr>
              <a:t>1926.502(f)(1)(iv)When the path to a point of access is not in use, a rope, wire, chain, or other barricade, equivalent in strength and height to the warning line, shall be placed across the path at the point where the path intersects the warning line erected around the work area, or the path shall be offset such that a person cannot walk directly into the work area.</a:t>
            </a:r>
          </a:p>
          <a:p>
            <a:pPr algn="l"/>
            <a:r>
              <a:rPr lang="en-US" b="0" i="0" u="none" strike="noStrike" dirty="0">
                <a:solidFill>
                  <a:srgbClr val="003399"/>
                </a:solidFill>
                <a:effectLst/>
                <a:latin typeface="Helvetica Neue"/>
                <a:hlinkClick r:id="rId5"/>
              </a:rPr>
              <a:t>1926.502(f)(2)</a:t>
            </a:r>
            <a:r>
              <a:rPr lang="en-US" b="0" i="0" dirty="0">
                <a:solidFill>
                  <a:srgbClr val="333333"/>
                </a:solidFill>
                <a:effectLst/>
                <a:latin typeface="Helvetica Neue"/>
              </a:rPr>
              <a:t>Warning lines shall consist of ropes, wires, or chains, and supporting stanchions erected as follows:</a:t>
            </a:r>
          </a:p>
          <a:p>
            <a:pPr algn="l"/>
            <a:r>
              <a:rPr lang="en-US" b="0" i="0" dirty="0">
                <a:solidFill>
                  <a:srgbClr val="333333"/>
                </a:solidFill>
                <a:effectLst/>
                <a:latin typeface="Helvetica Neue"/>
              </a:rPr>
              <a:t>1926.502(f)(2)(</a:t>
            </a:r>
            <a:r>
              <a:rPr lang="en-US" b="0" i="0" dirty="0" err="1">
                <a:solidFill>
                  <a:srgbClr val="333333"/>
                </a:solidFill>
                <a:effectLst/>
                <a:latin typeface="Helvetica Neue"/>
              </a:rPr>
              <a:t>i</a:t>
            </a:r>
            <a:r>
              <a:rPr lang="en-US" b="0" i="0" dirty="0">
                <a:solidFill>
                  <a:srgbClr val="333333"/>
                </a:solidFill>
                <a:effectLst/>
                <a:latin typeface="Helvetica Neue"/>
              </a:rPr>
              <a:t>)The rope, wire, or chain shall be flagged at not more than 6-foot (1.8 m) intervals with high-visibility material;</a:t>
            </a:r>
          </a:p>
          <a:p>
            <a:pPr algn="l"/>
            <a:r>
              <a:rPr lang="en-US" b="0" i="0" dirty="0">
                <a:solidFill>
                  <a:srgbClr val="333333"/>
                </a:solidFill>
                <a:effectLst/>
                <a:latin typeface="Helvetica Neue"/>
              </a:rPr>
              <a:t>1926.502(f)(2)(ii)The rope, wire, or chain shall be rigged and supported in such a way that its lowest point (including sag) is no less than 34 inches (.9 m) from the walking/working surface and its highest point is no more than 39 inches (1.0 m) from the walking/working surface;</a:t>
            </a:r>
          </a:p>
          <a:p>
            <a:pPr algn="l"/>
            <a:r>
              <a:rPr lang="en-US" b="0" i="0" dirty="0">
                <a:solidFill>
                  <a:srgbClr val="333333"/>
                </a:solidFill>
                <a:effectLst/>
                <a:latin typeface="Helvetica Neue"/>
              </a:rPr>
              <a:t>1926.502(f)(2)(iii)After being erected, with the rope, wire, or chain attached, stanchions shall be capable of resisting, without tipping over, a force of at least 16 pounds (71 N) applied horizontally against the stanchion, 30 inches (.8 m) above the walking/working surface, perpendicular to the warning line, and in the direction of the floor, roof, or platform edge;</a:t>
            </a:r>
          </a:p>
          <a:p>
            <a:pPr algn="l"/>
            <a:r>
              <a:rPr lang="en-US" b="0" i="0" u="none" strike="noStrike" dirty="0">
                <a:solidFill>
                  <a:srgbClr val="003399"/>
                </a:solidFill>
                <a:effectLst/>
                <a:latin typeface="Helvetica Neue"/>
                <a:hlinkClick r:id="rId6"/>
              </a:rPr>
              <a:t>1926.502(f)(2)(iv)</a:t>
            </a:r>
            <a:r>
              <a:rPr lang="en-US" b="0" i="0" dirty="0">
                <a:solidFill>
                  <a:srgbClr val="333333"/>
                </a:solidFill>
                <a:effectLst/>
                <a:latin typeface="Helvetica Neue"/>
              </a:rPr>
              <a:t>The rope, wire, or chain shall have a minimum tensile strength of 500 pounds (2.22 </a:t>
            </a:r>
            <a:r>
              <a:rPr lang="en-US" b="0" i="0" dirty="0" err="1">
                <a:solidFill>
                  <a:srgbClr val="333333"/>
                </a:solidFill>
                <a:effectLst/>
                <a:latin typeface="Helvetica Neue"/>
              </a:rPr>
              <a:t>kN</a:t>
            </a:r>
            <a:r>
              <a:rPr lang="en-US" b="0" i="0" dirty="0">
                <a:solidFill>
                  <a:srgbClr val="333333"/>
                </a:solidFill>
                <a:effectLst/>
                <a:latin typeface="Helvetica Neue"/>
              </a:rPr>
              <a:t>), and after being attached to the stanchions, shall be capable of supporting, without breaking, the loads applied to the stanchions as prescribed in paragraph (f)(2)(iii) of this section; and</a:t>
            </a:r>
          </a:p>
          <a:p>
            <a:pPr algn="l"/>
            <a:r>
              <a:rPr lang="en-US" b="0" i="0" dirty="0">
                <a:solidFill>
                  <a:srgbClr val="333333"/>
                </a:solidFill>
                <a:effectLst/>
                <a:latin typeface="Helvetica Neue"/>
              </a:rPr>
              <a:t>1926.502(f)(2)(v)The line shall be attached at each stanchion in such a way that pulling on one section of the line between stanchions will not result in slack being taken up in adjacent sections before the stanchion tips over.</a:t>
            </a:r>
          </a:p>
          <a:p>
            <a:endParaRPr lang="en-US" dirty="0"/>
          </a:p>
        </p:txBody>
      </p:sp>
    </p:spTree>
    <p:extLst>
      <p:ext uri="{BB962C8B-B14F-4D97-AF65-F5344CB8AC3E}">
        <p14:creationId xmlns:p14="http://schemas.microsoft.com/office/powerpoint/2010/main" val="32107595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1926.502(f)</a:t>
            </a:r>
            <a:r>
              <a:rPr lang="en-US" b="0" i="0" dirty="0">
                <a:solidFill>
                  <a:srgbClr val="333333"/>
                </a:solidFill>
                <a:effectLst/>
                <a:latin typeface="Helvetica Neue"/>
              </a:rPr>
              <a:t>"Warning line systems." Warning line systems [See 1926.501(b)(10)] and their use shall comply with the following provisions:</a:t>
            </a:r>
          </a:p>
          <a:p>
            <a:pPr algn="l"/>
            <a:r>
              <a:rPr lang="en-US" b="0" i="0" u="none" strike="noStrike" dirty="0">
                <a:solidFill>
                  <a:srgbClr val="003399"/>
                </a:solidFill>
                <a:effectLst/>
                <a:latin typeface="Helvetica Neue"/>
                <a:hlinkClick r:id="rId4"/>
              </a:rPr>
              <a:t>1926.502(f)(1)</a:t>
            </a:r>
            <a:r>
              <a:rPr lang="en-US" b="0" i="0" dirty="0">
                <a:solidFill>
                  <a:srgbClr val="333333"/>
                </a:solidFill>
                <a:effectLst/>
                <a:latin typeface="Helvetica Neue"/>
              </a:rPr>
              <a:t>The warning line shall be erected around all sides of the roof work area.</a:t>
            </a:r>
          </a:p>
          <a:p>
            <a:pPr algn="l"/>
            <a:r>
              <a:rPr lang="en-US" b="0" i="0" dirty="0">
                <a:solidFill>
                  <a:srgbClr val="333333"/>
                </a:solidFill>
                <a:effectLst/>
                <a:latin typeface="Helvetica Neue"/>
              </a:rPr>
              <a:t>1926.502(f)(1)(</a:t>
            </a:r>
            <a:r>
              <a:rPr lang="en-US" b="0" i="0" dirty="0" err="1">
                <a:solidFill>
                  <a:srgbClr val="333333"/>
                </a:solidFill>
                <a:effectLst/>
                <a:latin typeface="Helvetica Neue"/>
              </a:rPr>
              <a:t>i</a:t>
            </a:r>
            <a:r>
              <a:rPr lang="en-US" b="0" i="0" dirty="0">
                <a:solidFill>
                  <a:srgbClr val="333333"/>
                </a:solidFill>
                <a:effectLst/>
                <a:latin typeface="Helvetica Neue"/>
              </a:rPr>
              <a:t>)When mechanical equipment is not being used, the warning line shall be erected not less than 6 feet (1.8 m) from the roof edge.</a:t>
            </a:r>
          </a:p>
          <a:p>
            <a:pPr algn="l"/>
            <a:r>
              <a:rPr lang="en-US" b="0" i="0" dirty="0">
                <a:solidFill>
                  <a:srgbClr val="333333"/>
                </a:solidFill>
                <a:effectLst/>
                <a:latin typeface="Helvetica Neue"/>
              </a:rPr>
              <a:t>1926.502(f)(1)(ii)When mechanical equipment is being used, the warning line shall be erected not less than 6 feet (1.8 m) from the roof edge which is parallel to the direction of mechanical equipment operation, and not less than 10 feet (3.1 m) from the roof edge which is perpendicular to the direction of mechanical equipment operation.</a:t>
            </a:r>
          </a:p>
          <a:p>
            <a:pPr algn="l"/>
            <a:r>
              <a:rPr lang="en-US" b="0" i="0" dirty="0">
                <a:solidFill>
                  <a:srgbClr val="333333"/>
                </a:solidFill>
                <a:effectLst/>
                <a:latin typeface="Helvetica Neue"/>
              </a:rPr>
              <a:t>1926.502(f)(1)(iii)Points of access, materials handling areas, storage areas, and hoisting areas shall be connected to the work area by an access path formed by two warning lines.</a:t>
            </a:r>
          </a:p>
          <a:p>
            <a:pPr algn="l"/>
            <a:r>
              <a:rPr lang="en-US" b="0" i="0" dirty="0">
                <a:solidFill>
                  <a:srgbClr val="333333"/>
                </a:solidFill>
                <a:effectLst/>
                <a:latin typeface="Helvetica Neue"/>
              </a:rPr>
              <a:t>1926.502(f)(1)(iv)When the path to a point of access is not in use, a rope, wire, chain, or other barricade, equivalent in strength and height to the warning line, shall be placed across the path at the point where the path intersects the warning line erected around the work area, or the path shall be offset such that a person cannot walk directly into the work area.</a:t>
            </a:r>
          </a:p>
          <a:p>
            <a:pPr algn="l"/>
            <a:r>
              <a:rPr lang="en-US" b="0" i="0" u="none" strike="noStrike" dirty="0">
                <a:solidFill>
                  <a:srgbClr val="003399"/>
                </a:solidFill>
                <a:effectLst/>
                <a:latin typeface="Helvetica Neue"/>
                <a:hlinkClick r:id="rId5"/>
              </a:rPr>
              <a:t>1926.502(f)(2)</a:t>
            </a:r>
            <a:r>
              <a:rPr lang="en-US" b="0" i="0" dirty="0">
                <a:solidFill>
                  <a:srgbClr val="333333"/>
                </a:solidFill>
                <a:effectLst/>
                <a:latin typeface="Helvetica Neue"/>
              </a:rPr>
              <a:t>Warning lines shall consist of ropes, wires, or chains, and supporting stanchions erected as follows:</a:t>
            </a:r>
          </a:p>
          <a:p>
            <a:pPr algn="l"/>
            <a:r>
              <a:rPr lang="en-US" b="0" i="0" dirty="0">
                <a:solidFill>
                  <a:srgbClr val="333333"/>
                </a:solidFill>
                <a:effectLst/>
                <a:latin typeface="Helvetica Neue"/>
              </a:rPr>
              <a:t>1926.502(f)(2)(</a:t>
            </a:r>
            <a:r>
              <a:rPr lang="en-US" b="0" i="0" dirty="0" err="1">
                <a:solidFill>
                  <a:srgbClr val="333333"/>
                </a:solidFill>
                <a:effectLst/>
                <a:latin typeface="Helvetica Neue"/>
              </a:rPr>
              <a:t>i</a:t>
            </a:r>
            <a:r>
              <a:rPr lang="en-US" b="0" i="0" dirty="0">
                <a:solidFill>
                  <a:srgbClr val="333333"/>
                </a:solidFill>
                <a:effectLst/>
                <a:latin typeface="Helvetica Neue"/>
              </a:rPr>
              <a:t>)The rope, wire, or chain shall be flagged at not more than 6-foot (1.8 m) intervals with high-visibility material;</a:t>
            </a:r>
          </a:p>
          <a:p>
            <a:pPr algn="l"/>
            <a:r>
              <a:rPr lang="en-US" b="0" i="0" dirty="0">
                <a:solidFill>
                  <a:srgbClr val="333333"/>
                </a:solidFill>
                <a:effectLst/>
                <a:latin typeface="Helvetica Neue"/>
              </a:rPr>
              <a:t>1926.502(f)(2)(ii)The rope, wire, or chain shall be rigged and supported in such a way that its lowest point (including sag) is no less than 34 inches (.9 m) from the walking/working surface and its highest point is no more than 39 inches (1.0 m) from the walking/working surface;</a:t>
            </a:r>
          </a:p>
          <a:p>
            <a:pPr algn="l"/>
            <a:r>
              <a:rPr lang="en-US" b="0" i="0" dirty="0">
                <a:solidFill>
                  <a:srgbClr val="333333"/>
                </a:solidFill>
                <a:effectLst/>
                <a:latin typeface="Helvetica Neue"/>
              </a:rPr>
              <a:t>1926.502(f)(2)(iii)After being erected, with the rope, wire, or chain attached, stanchions shall be capable of resisting, without tipping over, a force of at least 16 pounds (71 N) applied horizontally against the stanchion, 30 inches (.8 m) above the walking/working surface, perpendicular to the warning line, and in the direction of the floor, roof, or platform edge;</a:t>
            </a:r>
          </a:p>
          <a:p>
            <a:pPr algn="l"/>
            <a:r>
              <a:rPr lang="en-US" b="0" i="0" u="none" strike="noStrike" dirty="0">
                <a:solidFill>
                  <a:srgbClr val="003399"/>
                </a:solidFill>
                <a:effectLst/>
                <a:latin typeface="Helvetica Neue"/>
                <a:hlinkClick r:id="rId6"/>
              </a:rPr>
              <a:t>1926.502(f)(2)(iv)</a:t>
            </a:r>
            <a:r>
              <a:rPr lang="en-US" b="0" i="0" dirty="0">
                <a:solidFill>
                  <a:srgbClr val="333333"/>
                </a:solidFill>
                <a:effectLst/>
                <a:latin typeface="Helvetica Neue"/>
              </a:rPr>
              <a:t>The rope, wire, or chain shall have a minimum tensile strength of 500 pounds (2.22 </a:t>
            </a:r>
            <a:r>
              <a:rPr lang="en-US" b="0" i="0" dirty="0" err="1">
                <a:solidFill>
                  <a:srgbClr val="333333"/>
                </a:solidFill>
                <a:effectLst/>
                <a:latin typeface="Helvetica Neue"/>
              </a:rPr>
              <a:t>kN</a:t>
            </a:r>
            <a:r>
              <a:rPr lang="en-US" b="0" i="0" dirty="0">
                <a:solidFill>
                  <a:srgbClr val="333333"/>
                </a:solidFill>
                <a:effectLst/>
                <a:latin typeface="Helvetica Neue"/>
              </a:rPr>
              <a:t>), and after being attached to the stanchions, shall be capable of supporting, without breaking, the loads applied to the stanchions as prescribed in paragraph (f)(2)(iii) of this section; and</a:t>
            </a:r>
          </a:p>
          <a:p>
            <a:pPr algn="l"/>
            <a:r>
              <a:rPr lang="en-US" b="0" i="0" dirty="0">
                <a:solidFill>
                  <a:srgbClr val="333333"/>
                </a:solidFill>
                <a:effectLst/>
                <a:latin typeface="Helvetica Neue"/>
              </a:rPr>
              <a:t>1926.502(f)(2)(v)The line shall be attached at each stanchion in such a way that pulling on one section of the line between stanchions will not result in slack being taken up in adjacent sections before the stanchion tips over.</a:t>
            </a:r>
          </a:p>
          <a:p>
            <a:endParaRPr lang="en-US" dirty="0"/>
          </a:p>
        </p:txBody>
      </p:sp>
    </p:spTree>
    <p:extLst>
      <p:ext uri="{BB962C8B-B14F-4D97-AF65-F5344CB8AC3E}">
        <p14:creationId xmlns:p14="http://schemas.microsoft.com/office/powerpoint/2010/main" val="37004916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1926.502(f)</a:t>
            </a:r>
            <a:r>
              <a:rPr lang="en-US" b="0" i="0" dirty="0">
                <a:solidFill>
                  <a:srgbClr val="333333"/>
                </a:solidFill>
                <a:effectLst/>
                <a:latin typeface="Helvetica Neue"/>
              </a:rPr>
              <a:t>"Warning line systems." Warning line systems [See 1926.501(b)(10)] and their use shall comply with the following provisions:</a:t>
            </a:r>
          </a:p>
          <a:p>
            <a:pPr algn="l"/>
            <a:r>
              <a:rPr lang="en-US" b="0" i="0" u="none" strike="noStrike" dirty="0">
                <a:solidFill>
                  <a:srgbClr val="003399"/>
                </a:solidFill>
                <a:effectLst/>
                <a:latin typeface="Helvetica Neue"/>
                <a:hlinkClick r:id="rId4"/>
              </a:rPr>
              <a:t>1926.502(f)(1)</a:t>
            </a:r>
            <a:r>
              <a:rPr lang="en-US" b="0" i="0" dirty="0">
                <a:solidFill>
                  <a:srgbClr val="333333"/>
                </a:solidFill>
                <a:effectLst/>
                <a:latin typeface="Helvetica Neue"/>
              </a:rPr>
              <a:t>The warning line shall be erected around all sides of the roof work area.</a:t>
            </a:r>
          </a:p>
          <a:p>
            <a:pPr algn="l"/>
            <a:r>
              <a:rPr lang="en-US" b="0" i="0" dirty="0">
                <a:solidFill>
                  <a:srgbClr val="333333"/>
                </a:solidFill>
                <a:effectLst/>
                <a:latin typeface="Helvetica Neue"/>
              </a:rPr>
              <a:t>1926.502(f)(1)(</a:t>
            </a:r>
            <a:r>
              <a:rPr lang="en-US" b="0" i="0" dirty="0" err="1">
                <a:solidFill>
                  <a:srgbClr val="333333"/>
                </a:solidFill>
                <a:effectLst/>
                <a:latin typeface="Helvetica Neue"/>
              </a:rPr>
              <a:t>i</a:t>
            </a:r>
            <a:r>
              <a:rPr lang="en-US" b="0" i="0" dirty="0">
                <a:solidFill>
                  <a:srgbClr val="333333"/>
                </a:solidFill>
                <a:effectLst/>
                <a:latin typeface="Helvetica Neue"/>
              </a:rPr>
              <a:t>)When mechanical equipment is not being used, the warning line shall be erected not less than 6 feet (1.8 m) from the roof edge.</a:t>
            </a:r>
          </a:p>
          <a:p>
            <a:pPr algn="l"/>
            <a:r>
              <a:rPr lang="en-US" b="0" i="0" dirty="0">
                <a:solidFill>
                  <a:srgbClr val="333333"/>
                </a:solidFill>
                <a:effectLst/>
                <a:latin typeface="Helvetica Neue"/>
              </a:rPr>
              <a:t>1926.502(f)(1)(ii)When mechanical equipment is being used, the warning line shall be erected not less than 6 feet (1.8 m) from the roof edge which is parallel to the direction of mechanical equipment operation, and not less than 10 feet (3.1 m) from the roof edge which is perpendicular to the direction of mechanical equipment operation.</a:t>
            </a:r>
          </a:p>
          <a:p>
            <a:pPr algn="l"/>
            <a:r>
              <a:rPr lang="en-US" b="0" i="0" dirty="0">
                <a:solidFill>
                  <a:srgbClr val="333333"/>
                </a:solidFill>
                <a:effectLst/>
                <a:latin typeface="Helvetica Neue"/>
              </a:rPr>
              <a:t>1926.502(f)(1)(iii)Points of access, materials handling areas, storage areas, and hoisting areas shall be connected to the work area by an access path formed by two warning lines.</a:t>
            </a:r>
          </a:p>
          <a:p>
            <a:pPr algn="l"/>
            <a:r>
              <a:rPr lang="en-US" b="0" i="0" dirty="0">
                <a:solidFill>
                  <a:srgbClr val="333333"/>
                </a:solidFill>
                <a:effectLst/>
                <a:latin typeface="Helvetica Neue"/>
              </a:rPr>
              <a:t>1926.502(f)(1)(iv)When the path to a point of access is not in use, a rope, wire, chain, or other barricade, equivalent in strength and height to the warning line, shall be placed across the path at the point where the path intersects the warning line erected around the work area, or the path shall be offset such that a person cannot walk directly into the work area.</a:t>
            </a:r>
          </a:p>
          <a:p>
            <a:pPr algn="l"/>
            <a:r>
              <a:rPr lang="en-US" b="0" i="0" u="none" strike="noStrike" dirty="0">
                <a:solidFill>
                  <a:srgbClr val="003399"/>
                </a:solidFill>
                <a:effectLst/>
                <a:latin typeface="Helvetica Neue"/>
                <a:hlinkClick r:id="rId5"/>
              </a:rPr>
              <a:t>1926.502(f)(2)</a:t>
            </a:r>
            <a:r>
              <a:rPr lang="en-US" b="0" i="0" dirty="0">
                <a:solidFill>
                  <a:srgbClr val="333333"/>
                </a:solidFill>
                <a:effectLst/>
                <a:latin typeface="Helvetica Neue"/>
              </a:rPr>
              <a:t>Warning lines shall consist of ropes, wires, or chains, and supporting stanchions erected as follows:</a:t>
            </a:r>
          </a:p>
          <a:p>
            <a:pPr algn="l"/>
            <a:r>
              <a:rPr lang="en-US" b="0" i="0" dirty="0">
                <a:solidFill>
                  <a:srgbClr val="333333"/>
                </a:solidFill>
                <a:effectLst/>
                <a:latin typeface="Helvetica Neue"/>
              </a:rPr>
              <a:t>1926.502(f)(2)(</a:t>
            </a:r>
            <a:r>
              <a:rPr lang="en-US" b="0" i="0" dirty="0" err="1">
                <a:solidFill>
                  <a:srgbClr val="333333"/>
                </a:solidFill>
                <a:effectLst/>
                <a:latin typeface="Helvetica Neue"/>
              </a:rPr>
              <a:t>i</a:t>
            </a:r>
            <a:r>
              <a:rPr lang="en-US" b="0" i="0" dirty="0">
                <a:solidFill>
                  <a:srgbClr val="333333"/>
                </a:solidFill>
                <a:effectLst/>
                <a:latin typeface="Helvetica Neue"/>
              </a:rPr>
              <a:t>)The rope, wire, or chain shall be flagged at not more than 6-foot (1.8 m) intervals with high-visibility material;</a:t>
            </a:r>
          </a:p>
          <a:p>
            <a:pPr algn="l"/>
            <a:r>
              <a:rPr lang="en-US" b="0" i="0" dirty="0">
                <a:solidFill>
                  <a:srgbClr val="333333"/>
                </a:solidFill>
                <a:effectLst/>
                <a:latin typeface="Helvetica Neue"/>
              </a:rPr>
              <a:t>1926.502(f)(2)(ii)The rope, wire, or chain shall be rigged and supported in such a way that its lowest point (including sag) is no less than 34 inches (.9 m) from the walking/working surface and its highest point is no more than 39 inches (1.0 m) from the walking/working surface;</a:t>
            </a:r>
          </a:p>
          <a:p>
            <a:pPr algn="l"/>
            <a:r>
              <a:rPr lang="en-US" b="0" i="0" dirty="0">
                <a:solidFill>
                  <a:srgbClr val="333333"/>
                </a:solidFill>
                <a:effectLst/>
                <a:latin typeface="Helvetica Neue"/>
              </a:rPr>
              <a:t>1926.502(f)(2)(iii)After being erected, with the rope, wire, or chain attached, stanchions shall be capable of resisting, without tipping over, a force of at least 16 pounds (71 N) applied horizontally against the stanchion, 30 inches (.8 m) above the walking/working surface, perpendicular to the warning line, and in the direction of the floor, roof, or platform edge;</a:t>
            </a:r>
          </a:p>
          <a:p>
            <a:pPr algn="l"/>
            <a:r>
              <a:rPr lang="en-US" b="0" i="0" u="none" strike="noStrike" dirty="0">
                <a:solidFill>
                  <a:srgbClr val="003399"/>
                </a:solidFill>
                <a:effectLst/>
                <a:latin typeface="Helvetica Neue"/>
                <a:hlinkClick r:id="rId6"/>
              </a:rPr>
              <a:t>1926.502(f)(2)(iv)</a:t>
            </a:r>
            <a:r>
              <a:rPr lang="en-US" b="0" i="0" dirty="0">
                <a:solidFill>
                  <a:srgbClr val="333333"/>
                </a:solidFill>
                <a:effectLst/>
                <a:latin typeface="Helvetica Neue"/>
              </a:rPr>
              <a:t>The rope, wire, or chain shall have a minimum tensile strength of 500 pounds (2.22 </a:t>
            </a:r>
            <a:r>
              <a:rPr lang="en-US" b="0" i="0" dirty="0" err="1">
                <a:solidFill>
                  <a:srgbClr val="333333"/>
                </a:solidFill>
                <a:effectLst/>
                <a:latin typeface="Helvetica Neue"/>
              </a:rPr>
              <a:t>kN</a:t>
            </a:r>
            <a:r>
              <a:rPr lang="en-US" b="0" i="0" dirty="0">
                <a:solidFill>
                  <a:srgbClr val="333333"/>
                </a:solidFill>
                <a:effectLst/>
                <a:latin typeface="Helvetica Neue"/>
              </a:rPr>
              <a:t>), and after being attached to the stanchions, shall be capable of supporting, without breaking, the loads applied to the stanchions as prescribed in paragraph (f)(2)(iii) of this section; and</a:t>
            </a:r>
          </a:p>
          <a:p>
            <a:pPr algn="l"/>
            <a:r>
              <a:rPr lang="en-US" b="0" i="0" dirty="0">
                <a:solidFill>
                  <a:srgbClr val="333333"/>
                </a:solidFill>
                <a:effectLst/>
                <a:latin typeface="Helvetica Neue"/>
              </a:rPr>
              <a:t>1926.502(f)(2)(v)The line shall be attached at each stanchion in such a way that pulling on one section of the line between stanchions will not result in slack being taken up in adjacent sections before the stanchion tips over.</a:t>
            </a:r>
          </a:p>
          <a:p>
            <a:endParaRPr lang="en-US" dirty="0"/>
          </a:p>
        </p:txBody>
      </p:sp>
    </p:spTree>
    <p:extLst>
      <p:ext uri="{BB962C8B-B14F-4D97-AF65-F5344CB8AC3E}">
        <p14:creationId xmlns:p14="http://schemas.microsoft.com/office/powerpoint/2010/main" val="153468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1926.502(h)(1)</a:t>
            </a:r>
            <a:r>
              <a:rPr lang="en-US" b="0" i="0" dirty="0">
                <a:solidFill>
                  <a:srgbClr val="333333"/>
                </a:solidFill>
                <a:effectLst/>
                <a:latin typeface="Helvetica Neue"/>
              </a:rPr>
              <a:t>The employer shall designate a competent person to monitor the safety of other employees and the employer shall ensure that the safety monitor complies with the following requirements:</a:t>
            </a:r>
          </a:p>
          <a:p>
            <a:pPr algn="l"/>
            <a:r>
              <a:rPr lang="en-US" b="0" i="0" u="none" strike="noStrike" dirty="0">
                <a:solidFill>
                  <a:srgbClr val="003399"/>
                </a:solidFill>
                <a:effectLst/>
                <a:latin typeface="Helvetica Neue"/>
                <a:hlinkClick r:id="rId4"/>
              </a:rPr>
              <a:t>1926.502(h)(1)(</a:t>
            </a:r>
            <a:r>
              <a:rPr lang="en-US" b="0" i="0" u="none" strike="noStrike" dirty="0" err="1">
                <a:solidFill>
                  <a:srgbClr val="003399"/>
                </a:solidFill>
                <a:effectLst/>
                <a:latin typeface="Helvetica Neue"/>
                <a:hlinkClick r:id="rId4"/>
              </a:rPr>
              <a:t>i</a:t>
            </a:r>
            <a:r>
              <a:rPr lang="en-US" b="0" i="0" u="none" strike="noStrike" dirty="0">
                <a:solidFill>
                  <a:srgbClr val="003399"/>
                </a:solidFill>
                <a:effectLst/>
                <a:latin typeface="Helvetica Neue"/>
                <a:hlinkClick r:id="rId4"/>
              </a:rPr>
              <a:t>)</a:t>
            </a:r>
            <a:r>
              <a:rPr lang="en-US" b="0" i="0" dirty="0">
                <a:solidFill>
                  <a:srgbClr val="333333"/>
                </a:solidFill>
                <a:effectLst/>
                <a:latin typeface="Helvetica Neue"/>
              </a:rPr>
              <a:t>The safety monitor shall be competent to recognize fall hazards;</a:t>
            </a:r>
          </a:p>
          <a:p>
            <a:pPr algn="l"/>
            <a:r>
              <a:rPr lang="en-US" b="0" i="0" u="none" strike="noStrike" dirty="0">
                <a:solidFill>
                  <a:srgbClr val="003399"/>
                </a:solidFill>
                <a:effectLst/>
                <a:latin typeface="Helvetica Neue"/>
                <a:hlinkClick r:id="rId5"/>
              </a:rPr>
              <a:t>1926.502(h)(1)(ii)</a:t>
            </a:r>
            <a:r>
              <a:rPr lang="en-US" b="0" i="0" dirty="0">
                <a:solidFill>
                  <a:srgbClr val="333333"/>
                </a:solidFill>
                <a:effectLst/>
                <a:latin typeface="Helvetica Neue"/>
              </a:rPr>
              <a:t>The safety monitor shall warn the employee when it appears that the employee is unaware of a fall hazard or is acting in an unsafe manner;</a:t>
            </a:r>
          </a:p>
          <a:p>
            <a:pPr algn="l"/>
            <a:r>
              <a:rPr lang="en-US" b="0" i="0" u="none" strike="noStrike" dirty="0">
                <a:solidFill>
                  <a:srgbClr val="003399"/>
                </a:solidFill>
                <a:effectLst/>
                <a:latin typeface="Helvetica Neue"/>
                <a:hlinkClick r:id="rId6"/>
              </a:rPr>
              <a:t>1926.502(h)(1)(iii)</a:t>
            </a:r>
            <a:r>
              <a:rPr lang="en-US" b="0" i="0" dirty="0">
                <a:solidFill>
                  <a:srgbClr val="333333"/>
                </a:solidFill>
                <a:effectLst/>
                <a:latin typeface="Helvetica Neue"/>
              </a:rPr>
              <a:t>The safety monitor shall be on the same walking/working surface and within visual sighting distance of the employee being monitored;</a:t>
            </a:r>
          </a:p>
          <a:p>
            <a:pPr algn="l"/>
            <a:r>
              <a:rPr lang="en-US" b="0" i="0" u="none" strike="noStrike" dirty="0">
                <a:solidFill>
                  <a:srgbClr val="003399"/>
                </a:solidFill>
                <a:effectLst/>
                <a:latin typeface="Helvetica Neue"/>
                <a:hlinkClick r:id="rId7"/>
              </a:rPr>
              <a:t>1926.502(h)(1)(iv)</a:t>
            </a:r>
            <a:r>
              <a:rPr lang="en-US" b="0" i="0" dirty="0">
                <a:solidFill>
                  <a:srgbClr val="333333"/>
                </a:solidFill>
                <a:effectLst/>
                <a:latin typeface="Helvetica Neue"/>
              </a:rPr>
              <a:t>The safety monitor shall be close enough to communicate orally with the employee; and</a:t>
            </a:r>
          </a:p>
          <a:p>
            <a:pPr algn="l"/>
            <a:r>
              <a:rPr lang="en-US" b="0" i="0" u="none" strike="noStrike" dirty="0">
                <a:solidFill>
                  <a:srgbClr val="003399"/>
                </a:solidFill>
                <a:effectLst/>
                <a:latin typeface="Helvetica Neue"/>
                <a:hlinkClick r:id="rId8"/>
              </a:rPr>
              <a:t>1926.502(h)(1)(v)</a:t>
            </a:r>
            <a:r>
              <a:rPr lang="en-US" b="0" i="0" dirty="0">
                <a:solidFill>
                  <a:srgbClr val="333333"/>
                </a:solidFill>
                <a:effectLst/>
                <a:latin typeface="Helvetica Neue"/>
              </a:rPr>
              <a:t>The safety monitor shall not have other responsibilities which could take the monitor's attention from the monitoring function.</a:t>
            </a:r>
          </a:p>
          <a:p>
            <a:pPr algn="l"/>
            <a:r>
              <a:rPr lang="en-US" b="0" i="0" u="none" strike="noStrike" dirty="0">
                <a:solidFill>
                  <a:srgbClr val="003399"/>
                </a:solidFill>
                <a:effectLst/>
                <a:latin typeface="Helvetica Neue"/>
                <a:hlinkClick r:id="rId9"/>
              </a:rPr>
              <a:t>1926.502(h)(2)</a:t>
            </a:r>
            <a:r>
              <a:rPr lang="en-US" b="0" i="0" dirty="0">
                <a:solidFill>
                  <a:srgbClr val="333333"/>
                </a:solidFill>
                <a:effectLst/>
                <a:latin typeface="Helvetica Neue"/>
              </a:rPr>
              <a:t>Mechanical equipment shall not be used or stored in areas where safety monitoring systems are being used to monitor employees engaged in roofing operations on low-slope roofs.</a:t>
            </a:r>
          </a:p>
          <a:p>
            <a:pPr algn="l"/>
            <a:r>
              <a:rPr lang="en-US" b="0" i="0" dirty="0">
                <a:solidFill>
                  <a:srgbClr val="333333"/>
                </a:solidFill>
                <a:effectLst/>
                <a:latin typeface="Helvetica Neue"/>
              </a:rPr>
              <a:t>1926.502(h)(3)No employee, other than an employee engaged in roofing work [on low-sloped roofs] or an employee covered by a fall protection plan, shall be allowed in an area where an employee is being protected by a safety monitoring system.</a:t>
            </a:r>
          </a:p>
          <a:p>
            <a:pPr algn="l"/>
            <a:r>
              <a:rPr lang="en-US" b="0" i="0" dirty="0">
                <a:solidFill>
                  <a:srgbClr val="333333"/>
                </a:solidFill>
                <a:effectLst/>
                <a:latin typeface="Helvetica Neue"/>
              </a:rPr>
              <a:t>1926.502(h)(4)Each employee working in a controlled access zone shall be directed to comply promptly with fall hazard warnings from safety monitors.</a:t>
            </a:r>
          </a:p>
          <a:p>
            <a:endParaRPr lang="en-US" dirty="0"/>
          </a:p>
        </p:txBody>
      </p:sp>
    </p:spTree>
    <p:extLst>
      <p:ext uri="{BB962C8B-B14F-4D97-AF65-F5344CB8AC3E}">
        <p14:creationId xmlns:p14="http://schemas.microsoft.com/office/powerpoint/2010/main" val="11215866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1926.502(h)(1)</a:t>
            </a:r>
            <a:r>
              <a:rPr lang="en-US" b="0" i="0" dirty="0">
                <a:solidFill>
                  <a:srgbClr val="333333"/>
                </a:solidFill>
                <a:effectLst/>
                <a:latin typeface="Helvetica Neue"/>
              </a:rPr>
              <a:t>The employer shall designate a competent person to monitor the safety of other employees and the employer shall ensure that the safety monitor complies with the following requirements:</a:t>
            </a:r>
          </a:p>
          <a:p>
            <a:pPr algn="l"/>
            <a:r>
              <a:rPr lang="en-US" b="0" i="0" u="none" strike="noStrike" dirty="0">
                <a:solidFill>
                  <a:srgbClr val="003399"/>
                </a:solidFill>
                <a:effectLst/>
                <a:latin typeface="Helvetica Neue"/>
                <a:hlinkClick r:id="rId4"/>
              </a:rPr>
              <a:t>1926.502(h)(1)(</a:t>
            </a:r>
            <a:r>
              <a:rPr lang="en-US" b="0" i="0" u="none" strike="noStrike" dirty="0" err="1">
                <a:solidFill>
                  <a:srgbClr val="003399"/>
                </a:solidFill>
                <a:effectLst/>
                <a:latin typeface="Helvetica Neue"/>
                <a:hlinkClick r:id="rId4"/>
              </a:rPr>
              <a:t>i</a:t>
            </a:r>
            <a:r>
              <a:rPr lang="en-US" b="0" i="0" u="none" strike="noStrike" dirty="0">
                <a:solidFill>
                  <a:srgbClr val="003399"/>
                </a:solidFill>
                <a:effectLst/>
                <a:latin typeface="Helvetica Neue"/>
                <a:hlinkClick r:id="rId4"/>
              </a:rPr>
              <a:t>)</a:t>
            </a:r>
            <a:r>
              <a:rPr lang="en-US" b="0" i="0" dirty="0">
                <a:solidFill>
                  <a:srgbClr val="333333"/>
                </a:solidFill>
                <a:effectLst/>
                <a:latin typeface="Helvetica Neue"/>
              </a:rPr>
              <a:t>The safety monitor shall be competent to recognize fall hazards;</a:t>
            </a:r>
          </a:p>
          <a:p>
            <a:pPr algn="l"/>
            <a:r>
              <a:rPr lang="en-US" b="0" i="0" u="none" strike="noStrike" dirty="0">
                <a:solidFill>
                  <a:srgbClr val="003399"/>
                </a:solidFill>
                <a:effectLst/>
                <a:latin typeface="Helvetica Neue"/>
                <a:hlinkClick r:id="rId5"/>
              </a:rPr>
              <a:t>1926.502(h)(1)(ii)</a:t>
            </a:r>
            <a:r>
              <a:rPr lang="en-US" b="0" i="0" dirty="0">
                <a:solidFill>
                  <a:srgbClr val="333333"/>
                </a:solidFill>
                <a:effectLst/>
                <a:latin typeface="Helvetica Neue"/>
              </a:rPr>
              <a:t>The safety monitor shall warn the employee when it appears that the employee is unaware of a fall hazard or is acting in an unsafe manner;</a:t>
            </a:r>
          </a:p>
          <a:p>
            <a:pPr algn="l"/>
            <a:r>
              <a:rPr lang="en-US" b="0" i="0" u="none" strike="noStrike" dirty="0">
                <a:solidFill>
                  <a:srgbClr val="003399"/>
                </a:solidFill>
                <a:effectLst/>
                <a:latin typeface="Helvetica Neue"/>
                <a:hlinkClick r:id="rId6"/>
              </a:rPr>
              <a:t>1926.502(h)(1)(iii)</a:t>
            </a:r>
            <a:r>
              <a:rPr lang="en-US" b="0" i="0" dirty="0">
                <a:solidFill>
                  <a:srgbClr val="333333"/>
                </a:solidFill>
                <a:effectLst/>
                <a:latin typeface="Helvetica Neue"/>
              </a:rPr>
              <a:t>The safety monitor shall be on the same walking/working surface and within visual sighting distance of the employee being monitored;</a:t>
            </a:r>
          </a:p>
          <a:p>
            <a:pPr algn="l"/>
            <a:r>
              <a:rPr lang="en-US" b="0" i="0" u="none" strike="noStrike" dirty="0">
                <a:solidFill>
                  <a:srgbClr val="003399"/>
                </a:solidFill>
                <a:effectLst/>
                <a:latin typeface="Helvetica Neue"/>
                <a:hlinkClick r:id="rId7"/>
              </a:rPr>
              <a:t>1926.502(h)(1)(iv)</a:t>
            </a:r>
            <a:r>
              <a:rPr lang="en-US" b="0" i="0" dirty="0">
                <a:solidFill>
                  <a:srgbClr val="333333"/>
                </a:solidFill>
                <a:effectLst/>
                <a:latin typeface="Helvetica Neue"/>
              </a:rPr>
              <a:t>The safety monitor shall be close enough to communicate orally with the employee; and</a:t>
            </a:r>
          </a:p>
          <a:p>
            <a:pPr algn="l"/>
            <a:r>
              <a:rPr lang="en-US" b="0" i="0" u="none" strike="noStrike" dirty="0">
                <a:solidFill>
                  <a:srgbClr val="003399"/>
                </a:solidFill>
                <a:effectLst/>
                <a:latin typeface="Helvetica Neue"/>
                <a:hlinkClick r:id="rId8"/>
              </a:rPr>
              <a:t>1926.502(h)(1)(v)</a:t>
            </a:r>
            <a:r>
              <a:rPr lang="en-US" b="0" i="0" dirty="0">
                <a:solidFill>
                  <a:srgbClr val="333333"/>
                </a:solidFill>
                <a:effectLst/>
                <a:latin typeface="Helvetica Neue"/>
              </a:rPr>
              <a:t>The safety monitor shall not have other responsibilities which could take the monitor's attention from the monitoring function.</a:t>
            </a:r>
          </a:p>
          <a:p>
            <a:pPr algn="l"/>
            <a:r>
              <a:rPr lang="en-US" b="0" i="0" u="none" strike="noStrike" dirty="0">
                <a:solidFill>
                  <a:srgbClr val="003399"/>
                </a:solidFill>
                <a:effectLst/>
                <a:latin typeface="Helvetica Neue"/>
                <a:hlinkClick r:id="rId9"/>
              </a:rPr>
              <a:t>1926.502(h)(2)</a:t>
            </a:r>
            <a:r>
              <a:rPr lang="en-US" b="0" i="0" dirty="0">
                <a:solidFill>
                  <a:srgbClr val="333333"/>
                </a:solidFill>
                <a:effectLst/>
                <a:latin typeface="Helvetica Neue"/>
              </a:rPr>
              <a:t>Mechanical equipment shall not be used or stored in areas where safety monitoring systems are being used to monitor employees engaged in roofing operations on low-slope roofs.</a:t>
            </a:r>
          </a:p>
          <a:p>
            <a:pPr algn="l"/>
            <a:r>
              <a:rPr lang="en-US" b="0" i="0" dirty="0">
                <a:solidFill>
                  <a:srgbClr val="333333"/>
                </a:solidFill>
                <a:effectLst/>
                <a:latin typeface="Helvetica Neue"/>
              </a:rPr>
              <a:t>1926.502(h)(3)No employee, other than an employee engaged in roofing work [on low-sloped roofs] or an employee covered by a fall protection plan, shall be allowed in an area where an employee is being protected by a safety monitoring system.</a:t>
            </a:r>
          </a:p>
          <a:p>
            <a:pPr algn="l"/>
            <a:r>
              <a:rPr lang="en-US" b="0" i="0" dirty="0">
                <a:solidFill>
                  <a:srgbClr val="333333"/>
                </a:solidFill>
                <a:effectLst/>
                <a:latin typeface="Helvetica Neue"/>
              </a:rPr>
              <a:t>1926.502(h)(4)Each employee working in a controlled access zone shall be directed to comply promptly with fall hazard warnings from safety monitors.</a:t>
            </a:r>
          </a:p>
          <a:p>
            <a:endParaRPr lang="en-US" dirty="0"/>
          </a:p>
        </p:txBody>
      </p:sp>
    </p:spTree>
    <p:extLst>
      <p:ext uri="{BB962C8B-B14F-4D97-AF65-F5344CB8AC3E}">
        <p14:creationId xmlns:p14="http://schemas.microsoft.com/office/powerpoint/2010/main" val="15749441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1926.502(h)(1)</a:t>
            </a:r>
            <a:r>
              <a:rPr lang="en-US" b="0" i="0" dirty="0">
                <a:solidFill>
                  <a:srgbClr val="333333"/>
                </a:solidFill>
                <a:effectLst/>
                <a:latin typeface="Helvetica Neue"/>
              </a:rPr>
              <a:t>The employer shall designate a competent person to monitor the safety of other employees and the employer shall ensure that the safety monitor complies with the following requirements:</a:t>
            </a:r>
          </a:p>
          <a:p>
            <a:pPr algn="l"/>
            <a:r>
              <a:rPr lang="en-US" b="0" i="0" u="none" strike="noStrike" dirty="0">
                <a:solidFill>
                  <a:srgbClr val="003399"/>
                </a:solidFill>
                <a:effectLst/>
                <a:latin typeface="Helvetica Neue"/>
                <a:hlinkClick r:id="rId4"/>
              </a:rPr>
              <a:t>1926.502(h)(1)(</a:t>
            </a:r>
            <a:r>
              <a:rPr lang="en-US" b="0" i="0" u="none" strike="noStrike" dirty="0" err="1">
                <a:solidFill>
                  <a:srgbClr val="003399"/>
                </a:solidFill>
                <a:effectLst/>
                <a:latin typeface="Helvetica Neue"/>
                <a:hlinkClick r:id="rId4"/>
              </a:rPr>
              <a:t>i</a:t>
            </a:r>
            <a:r>
              <a:rPr lang="en-US" b="0" i="0" u="none" strike="noStrike" dirty="0">
                <a:solidFill>
                  <a:srgbClr val="003399"/>
                </a:solidFill>
                <a:effectLst/>
                <a:latin typeface="Helvetica Neue"/>
                <a:hlinkClick r:id="rId4"/>
              </a:rPr>
              <a:t>)</a:t>
            </a:r>
            <a:r>
              <a:rPr lang="en-US" b="0" i="0" dirty="0">
                <a:solidFill>
                  <a:srgbClr val="333333"/>
                </a:solidFill>
                <a:effectLst/>
                <a:latin typeface="Helvetica Neue"/>
              </a:rPr>
              <a:t>The safety monitor shall be competent to recognize fall hazards;</a:t>
            </a:r>
          </a:p>
          <a:p>
            <a:pPr algn="l"/>
            <a:r>
              <a:rPr lang="en-US" b="0" i="0" u="none" strike="noStrike" dirty="0">
                <a:solidFill>
                  <a:srgbClr val="003399"/>
                </a:solidFill>
                <a:effectLst/>
                <a:latin typeface="Helvetica Neue"/>
                <a:hlinkClick r:id="rId5"/>
              </a:rPr>
              <a:t>1926.502(h)(1)(ii)</a:t>
            </a:r>
            <a:r>
              <a:rPr lang="en-US" b="0" i="0" dirty="0">
                <a:solidFill>
                  <a:srgbClr val="333333"/>
                </a:solidFill>
                <a:effectLst/>
                <a:latin typeface="Helvetica Neue"/>
              </a:rPr>
              <a:t>The safety monitor shall warn the employee when it appears that the employee is unaware of a fall hazard or is acting in an unsafe manner;</a:t>
            </a:r>
          </a:p>
          <a:p>
            <a:pPr algn="l"/>
            <a:r>
              <a:rPr lang="en-US" b="0" i="0" u="none" strike="noStrike" dirty="0">
                <a:solidFill>
                  <a:srgbClr val="003399"/>
                </a:solidFill>
                <a:effectLst/>
                <a:latin typeface="Helvetica Neue"/>
                <a:hlinkClick r:id="rId6"/>
              </a:rPr>
              <a:t>1926.502(h)(1)(iii)</a:t>
            </a:r>
            <a:r>
              <a:rPr lang="en-US" b="0" i="0" dirty="0">
                <a:solidFill>
                  <a:srgbClr val="333333"/>
                </a:solidFill>
                <a:effectLst/>
                <a:latin typeface="Helvetica Neue"/>
              </a:rPr>
              <a:t>The safety monitor shall be on the same walking/working surface and within visual sighting distance of the employee being monitored;</a:t>
            </a:r>
          </a:p>
          <a:p>
            <a:pPr algn="l"/>
            <a:r>
              <a:rPr lang="en-US" b="0" i="0" u="none" strike="noStrike" dirty="0">
                <a:solidFill>
                  <a:srgbClr val="003399"/>
                </a:solidFill>
                <a:effectLst/>
                <a:latin typeface="Helvetica Neue"/>
                <a:hlinkClick r:id="rId7"/>
              </a:rPr>
              <a:t>1926.502(h)(1)(iv)</a:t>
            </a:r>
            <a:r>
              <a:rPr lang="en-US" b="0" i="0" dirty="0">
                <a:solidFill>
                  <a:srgbClr val="333333"/>
                </a:solidFill>
                <a:effectLst/>
                <a:latin typeface="Helvetica Neue"/>
              </a:rPr>
              <a:t>The safety monitor shall be close enough to communicate orally with the employee; and</a:t>
            </a:r>
          </a:p>
          <a:p>
            <a:pPr algn="l"/>
            <a:r>
              <a:rPr lang="en-US" b="0" i="0" u="none" strike="noStrike" dirty="0">
                <a:solidFill>
                  <a:srgbClr val="003399"/>
                </a:solidFill>
                <a:effectLst/>
                <a:latin typeface="Helvetica Neue"/>
                <a:hlinkClick r:id="rId8"/>
              </a:rPr>
              <a:t>1926.502(h)(1)(v)</a:t>
            </a:r>
            <a:r>
              <a:rPr lang="en-US" b="0" i="0" dirty="0">
                <a:solidFill>
                  <a:srgbClr val="333333"/>
                </a:solidFill>
                <a:effectLst/>
                <a:latin typeface="Helvetica Neue"/>
              </a:rPr>
              <a:t>The safety monitor shall not have other responsibilities which could take the monitor's attention from the monitoring function.</a:t>
            </a:r>
          </a:p>
          <a:p>
            <a:pPr algn="l"/>
            <a:r>
              <a:rPr lang="en-US" b="0" i="0" u="none" strike="noStrike" dirty="0">
                <a:solidFill>
                  <a:srgbClr val="003399"/>
                </a:solidFill>
                <a:effectLst/>
                <a:latin typeface="Helvetica Neue"/>
                <a:hlinkClick r:id="rId9"/>
              </a:rPr>
              <a:t>1926.502(h)(2)</a:t>
            </a:r>
            <a:r>
              <a:rPr lang="en-US" b="0" i="0" dirty="0">
                <a:solidFill>
                  <a:srgbClr val="333333"/>
                </a:solidFill>
                <a:effectLst/>
                <a:latin typeface="Helvetica Neue"/>
              </a:rPr>
              <a:t>Mechanical equipment shall not be used or stored in areas where safety monitoring systems are being used to monitor employees engaged in roofing operations on low-slope roofs.</a:t>
            </a:r>
          </a:p>
          <a:p>
            <a:pPr algn="l"/>
            <a:r>
              <a:rPr lang="en-US" b="0" i="0" dirty="0">
                <a:solidFill>
                  <a:srgbClr val="333333"/>
                </a:solidFill>
                <a:effectLst/>
                <a:latin typeface="Helvetica Neue"/>
              </a:rPr>
              <a:t>1926.502(h)(3)No employee, other than an employee engaged in roofing work [on low-sloped roofs] or an employee covered by a fall protection plan, shall be allowed in an area where an employee is being protected by a safety monitoring system.</a:t>
            </a:r>
          </a:p>
          <a:p>
            <a:pPr algn="l"/>
            <a:r>
              <a:rPr lang="en-US" b="0" i="0" dirty="0">
                <a:solidFill>
                  <a:srgbClr val="333333"/>
                </a:solidFill>
                <a:effectLst/>
                <a:latin typeface="Helvetica Neue"/>
              </a:rPr>
              <a:t>1926.502(h)(4)Each employee working in a controlled access zone shall be directed to comply promptly with fall hazard warnings from safety monitors.</a:t>
            </a:r>
          </a:p>
          <a:p>
            <a:endParaRPr lang="en-US" dirty="0"/>
          </a:p>
        </p:txBody>
      </p:sp>
    </p:spTree>
    <p:extLst>
      <p:ext uri="{BB962C8B-B14F-4D97-AF65-F5344CB8AC3E}">
        <p14:creationId xmlns:p14="http://schemas.microsoft.com/office/powerpoint/2010/main" val="32644856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0145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3" name="Text Placeholder 2">
            <a:extLst>
              <a:ext uri="{FF2B5EF4-FFF2-40B4-BE49-F238E27FC236}">
                <a16:creationId xmlns:a16="http://schemas.microsoft.com/office/drawing/2014/main" id="{ACAF6830-647C-114A-9A01-294B865140D0}"/>
              </a:ext>
            </a:extLst>
          </p:cNvPr>
          <p:cNvSpPr>
            <a:spLocks noGrp="1"/>
          </p:cNvSpPr>
          <p:nvPr>
            <p:ph type="body" sz="quarter" idx="15"/>
          </p:nvPr>
        </p:nvSpPr>
        <p:spPr>
          <a:xfrm>
            <a:off x="954088" y="1828800"/>
            <a:ext cx="9764712" cy="3403600"/>
          </a:xfrm>
          <a:prstGeom prst="rect">
            <a:avLst/>
          </a:prstGeom>
        </p:spPr>
        <p:txBody>
          <a:bodyPr/>
          <a:lstStyle>
            <a:lvl1pPr>
              <a:buClr>
                <a:srgbClr val="FF0000"/>
              </a:buClr>
              <a:defRPr/>
            </a:lvl1pPr>
            <a:lvl2pPr>
              <a:buClr>
                <a:srgbClr val="FF0000"/>
              </a:buClr>
              <a:defRPr/>
            </a:lvl2pPr>
            <a:lvl3pPr>
              <a:buClr>
                <a:srgbClr val="FF0000"/>
              </a:buClr>
              <a:defRPr/>
            </a:lvl3pPr>
            <a:lvl4pPr>
              <a:buClr>
                <a:srgbClr val="FF0000"/>
              </a:buClr>
              <a:defRPr/>
            </a:lvl4pPr>
            <a:lvl5pPr>
              <a:buClr>
                <a:srgbClr val="FF000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39846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3689609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8905305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13725879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22687171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3249266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No Logo">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875682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0" i="0">
                <a:latin typeface="Nunito" pitchFamily="2" charset="0"/>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74166" y="1557325"/>
            <a:ext cx="6463943"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24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endParaRPr lang="en-US" dirty="0"/>
          </a:p>
          <a:p>
            <a:r>
              <a:rPr lang="en-US" dirty="0"/>
              <a:t>Point Two</a:t>
            </a:r>
          </a:p>
          <a:p>
            <a:endParaRPr lang="en-US" dirty="0"/>
          </a:p>
          <a:p>
            <a:r>
              <a:rPr lang="en-US" dirty="0"/>
              <a:t>Point Three</a:t>
            </a:r>
          </a:p>
          <a:p>
            <a:endParaRPr lang="en-US" dirty="0"/>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7529147" y="1557324"/>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kumimoji="0" lang="en-US" sz="1000" b="0" i="0" u="none" strike="noStrike" kern="1200" cap="none" spc="0" normalizeH="0" baseline="0" noProof="0" smtClean="0">
                <a:ln>
                  <a:noFill/>
                </a:ln>
                <a:solidFill>
                  <a:srgbClr val="221F1F"/>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a:ln>
                  <a:noFill/>
                </a:ln>
                <a:solidFill>
                  <a:srgbClr val="221F1F"/>
                </a:solidFill>
                <a:effectLst/>
                <a:uLnTx/>
                <a:uFillTx/>
                <a:latin typeface="Arial" panose="020B0604020202020204" pitchFamily="34" charset="0"/>
                <a:ea typeface="+mn-ea"/>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Tree>
    <p:extLst>
      <p:ext uri="{BB962C8B-B14F-4D97-AF65-F5344CB8AC3E}">
        <p14:creationId xmlns:p14="http://schemas.microsoft.com/office/powerpoint/2010/main" val="4250307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1539686"/>
            <a:ext cx="4914677"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539686"/>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kumimoji="0" lang="en-US" sz="1000" b="0" i="0" u="none" strike="noStrike" kern="1200" cap="none" spc="0" normalizeH="0" baseline="0" noProof="0" smtClean="0">
                <a:ln>
                  <a:noFill/>
                </a:ln>
                <a:solidFill>
                  <a:srgbClr val="221F1F"/>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a:ln>
                  <a:noFill/>
                </a:ln>
                <a:solidFill>
                  <a:srgbClr val="221F1F"/>
                </a:solidFill>
                <a:effectLst/>
                <a:uLnTx/>
                <a:uFillTx/>
                <a:latin typeface="Arial" panose="020B0604020202020204" pitchFamily="34" charset="0"/>
                <a:ea typeface="+mn-ea"/>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Tree>
    <p:extLst>
      <p:ext uri="{BB962C8B-B14F-4D97-AF65-F5344CB8AC3E}">
        <p14:creationId xmlns:p14="http://schemas.microsoft.com/office/powerpoint/2010/main" val="427506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985186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684161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Tree>
    <p:extLst>
      <p:ext uri="{BB962C8B-B14F-4D97-AF65-F5344CB8AC3E}">
        <p14:creationId xmlns:p14="http://schemas.microsoft.com/office/powerpoint/2010/main" val="4054253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60" r:id="rId5"/>
    <p:sldLayoutId id="2147483659"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653206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5464C09-28DB-654A-9CBE-A18E47989EE6}"/>
              </a:ext>
            </a:extLst>
          </p:cNvPr>
          <p:cNvSpPr>
            <a:spLocks noGrp="1"/>
          </p:cNvSpPr>
          <p:nvPr>
            <p:ph type="title" idx="4294967295"/>
          </p:nvPr>
        </p:nvSpPr>
        <p:spPr>
          <a:xfrm>
            <a:off x="476471" y="2474843"/>
            <a:ext cx="10686829" cy="240045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7200" b="1" i="0" u="none" strike="noStrike" kern="1200" cap="none" spc="0" normalizeH="0" baseline="0" noProof="0" dirty="0">
                <a:ln>
                  <a:noFill/>
                </a:ln>
                <a:solidFill>
                  <a:srgbClr val="221F1F"/>
                </a:solidFill>
                <a:effectLst/>
                <a:uLnTx/>
                <a:uFillTx/>
                <a:latin typeface="Poppins" pitchFamily="2" charset="77"/>
                <a:ea typeface="+mn-ea"/>
                <a:cs typeface="Poppins" pitchFamily="2" charset="77"/>
              </a:rPr>
              <a:t>Fall Protection Systems II</a:t>
            </a:r>
          </a:p>
        </p:txBody>
      </p:sp>
      <p:sp>
        <p:nvSpPr>
          <p:cNvPr id="5" name="Text Placeholder 4">
            <a:extLst>
              <a:ext uri="{FF2B5EF4-FFF2-40B4-BE49-F238E27FC236}">
                <a16:creationId xmlns:a16="http://schemas.microsoft.com/office/drawing/2014/main" id="{BD2F0370-A462-EA47-A926-2777BBA4F2A5}"/>
              </a:ext>
              <a:ext uri="{C183D7F6-B498-43B3-948B-1728B52AA6E4}">
                <adec:decorative xmlns:adec="http://schemas.microsoft.com/office/drawing/2017/decorative" val="1"/>
              </a:ext>
            </a:extLst>
          </p:cNvPr>
          <p:cNvSpPr>
            <a:spLocks noGrp="1"/>
          </p:cNvSpPr>
          <p:nvPr>
            <p:ph type="body" sz="quarter" idx="12"/>
          </p:nvPr>
        </p:nvSpPr>
        <p:spPr/>
        <p:txBody>
          <a:bodyPr/>
          <a:lstStyle/>
          <a:p>
            <a:r>
              <a:rPr lang="en-US" sz="1800" b="1" dirty="0">
                <a:latin typeface="Arial" panose="020B0604020202020204" pitchFamily="34" charset="0"/>
                <a:cs typeface="Arial" panose="020B0604020202020204" pitchFamily="34" charset="0"/>
              </a:rPr>
              <a:t>Fall Prevention in Construction</a:t>
            </a:r>
            <a:endParaRPr lang="en-US" dirty="0"/>
          </a:p>
        </p:txBody>
      </p:sp>
      <p:pic>
        <p:nvPicPr>
          <p:cNvPr id="8" name="Picture 7">
            <a:extLst>
              <a:ext uri="{FF2B5EF4-FFF2-40B4-BE49-F238E27FC236}">
                <a16:creationId xmlns:a16="http://schemas.microsoft.com/office/drawing/2014/main" id="{50F00BB5-F8F4-D49F-DFA3-A3A141761EF6}"/>
              </a:ext>
              <a:ext uri="{C183D7F6-B498-43B3-948B-1728B52AA6E4}">
                <adec:decorative xmlns:adec="http://schemas.microsoft.com/office/drawing/2017/decorative" val="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9775828" y="1481038"/>
            <a:ext cx="1717675" cy="1957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14">
            <a:extLst>
              <a:ext uri="{FF2B5EF4-FFF2-40B4-BE49-F238E27FC236}">
                <a16:creationId xmlns:a16="http://schemas.microsoft.com/office/drawing/2014/main" id="{374BBE0C-CE66-6FE7-4FC5-47663EC86D9E}"/>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2650" t="9808" r="11253" b="19379"/>
          <a:stretch>
            <a:fillRect/>
          </a:stretch>
        </p:blipFill>
        <p:spPr bwMode="auto">
          <a:xfrm>
            <a:off x="9775828" y="3640360"/>
            <a:ext cx="179228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a:extLst>
              <a:ext uri="{FF2B5EF4-FFF2-40B4-BE49-F238E27FC236}">
                <a16:creationId xmlns:a16="http://schemas.microsoft.com/office/drawing/2014/main" id="{2B3229FB-622D-13BC-54F2-E84FE9D143B9}"/>
              </a:ext>
              <a:ext uri="{C183D7F6-B498-43B3-948B-1728B52AA6E4}">
                <adec:decorative xmlns:adec="http://schemas.microsoft.com/office/drawing/2017/decorative" val="1"/>
              </a:ext>
            </a:extLst>
          </p:cNvPr>
          <p:cNvSpPr>
            <a:spLocks noGrp="1"/>
          </p:cNvSpPr>
          <p:nvPr>
            <p:ph type="body" sz="quarter" idx="13"/>
          </p:nvPr>
        </p:nvSpPr>
        <p:spPr>
          <a:xfrm>
            <a:off x="476471" y="4825400"/>
            <a:ext cx="10187410" cy="1065465"/>
          </a:xfrm>
        </p:spPr>
        <p:txBody>
          <a:bodyPr/>
          <a:lstStyle/>
          <a:p>
            <a:r>
              <a:rPr lang="en-US" sz="4800" dirty="0">
                <a:latin typeface="Arial" panose="020B0604020202020204" pitchFamily="34" charset="0"/>
                <a:cs typeface="Arial" panose="020B0604020202020204" pitchFamily="34" charset="0"/>
              </a:rPr>
              <a:t>Criteria and Practices</a:t>
            </a:r>
            <a:endParaRPr lang="en-US" sz="11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01438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Warning Line Systems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2</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7411" name="Rectangle 3"/>
          <p:cNvSpPr>
            <a:spLocks noGrp="1" noChangeArrowheads="1"/>
          </p:cNvSpPr>
          <p:nvPr>
            <p:ph type="body" sz="quarter" idx="10"/>
          </p:nvPr>
        </p:nvSpPr>
        <p:spPr>
          <a:xfrm>
            <a:off x="336342" y="1375515"/>
            <a:ext cx="7727794" cy="4537606"/>
          </a:xfrm>
        </p:spPr>
        <p:txBody>
          <a:bodyPr>
            <a:normAutofit/>
          </a:bodyPr>
          <a:lstStyle/>
          <a:p>
            <a:pPr>
              <a:lnSpc>
                <a:spcPct val="100000"/>
              </a:lnSpc>
              <a:spcBef>
                <a:spcPts val="0"/>
              </a:spcBef>
            </a:pPr>
            <a:r>
              <a:rPr lang="en-US" sz="2200" dirty="0">
                <a:latin typeface="Arial" panose="020B0604020202020204" pitchFamily="34" charset="0"/>
                <a:cs typeface="Arial" panose="020B0604020202020204" pitchFamily="34" charset="0"/>
              </a:rPr>
              <a:t>The warning line must be erected around all sides of roof work areas. </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n-US" sz="2200" dirty="0">
                <a:latin typeface="Arial" panose="020B0604020202020204" pitchFamily="34" charset="0"/>
                <a:cs typeface="Arial" panose="020B0604020202020204" pitchFamily="34" charset="0"/>
              </a:rPr>
              <a:t>When mechanical equipment is not being used, the warning line must be erected at least 6 feet from the roof edge. </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n-US" sz="2200" dirty="0">
                <a:latin typeface="Arial" panose="020B0604020202020204" pitchFamily="34" charset="0"/>
                <a:cs typeface="Arial" panose="020B0604020202020204" pitchFamily="34" charset="0"/>
              </a:rPr>
              <a:t>When mechanical equipment is being used the warning line must be erected:</a:t>
            </a:r>
          </a:p>
          <a:p>
            <a:pPr lvl="2">
              <a:lnSpc>
                <a:spcPct val="100000"/>
              </a:lnSpc>
              <a:spcBef>
                <a:spcPts val="0"/>
              </a:spcBef>
            </a:pPr>
            <a:r>
              <a:rPr lang="en-US" sz="2200" dirty="0">
                <a:latin typeface="Arial" panose="020B0604020202020204" pitchFamily="34" charset="0"/>
                <a:cs typeface="Arial" panose="020B0604020202020204" pitchFamily="34" charset="0"/>
              </a:rPr>
              <a:t>At least 6 feet from the roof edge parallel to the direction of mechanical equipment operation; and </a:t>
            </a:r>
          </a:p>
          <a:p>
            <a:pPr lvl="2">
              <a:lnSpc>
                <a:spcPct val="100000"/>
              </a:lnSpc>
              <a:spcBef>
                <a:spcPts val="0"/>
              </a:spcBef>
            </a:pPr>
            <a:r>
              <a:rPr lang="en-US" sz="2200" dirty="0">
                <a:latin typeface="Arial" panose="020B0604020202020204" pitchFamily="34" charset="0"/>
                <a:cs typeface="Arial" panose="020B0604020202020204" pitchFamily="34" charset="0"/>
              </a:rPr>
              <a:t>At least 10 feet from the roof edge perpendicular to the direction of mechanical equipment operation.</a:t>
            </a:r>
          </a:p>
        </p:txBody>
      </p:sp>
      <p:pic>
        <p:nvPicPr>
          <p:cNvPr id="4" name="Picture 3" descr="Three employees working to install insulation on a roof without fall protection.  ">
            <a:extLst>
              <a:ext uri="{FF2B5EF4-FFF2-40B4-BE49-F238E27FC236}">
                <a16:creationId xmlns:a16="http://schemas.microsoft.com/office/drawing/2014/main" id="{3609BE92-4E4C-003C-33EA-17CD5CE04D16}"/>
              </a:ext>
            </a:extLst>
          </p:cNvPr>
          <p:cNvPicPr>
            <a:picLocks noChangeAspect="1"/>
          </p:cNvPicPr>
          <p:nvPr/>
        </p:nvPicPr>
        <p:blipFill rotWithShape="1">
          <a:blip r:embed="rId3"/>
          <a:srcRect l="6390" t="11415" r="5646" b="7956"/>
          <a:stretch/>
        </p:blipFill>
        <p:spPr>
          <a:xfrm>
            <a:off x="8064136" y="2417134"/>
            <a:ext cx="3979818" cy="2525487"/>
          </a:xfrm>
          <a:prstGeom prst="rect">
            <a:avLst/>
          </a:prstGeom>
        </p:spPr>
      </p:pic>
      <p:sp>
        <p:nvSpPr>
          <p:cNvPr id="5" name="Content Placeholder 3">
            <a:extLst>
              <a:ext uri="{FF2B5EF4-FFF2-40B4-BE49-F238E27FC236}">
                <a16:creationId xmlns:a16="http://schemas.microsoft.com/office/drawing/2014/main" id="{41DA3F34-5116-4DAA-D225-9C32B63D361D}"/>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387072259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4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Warning Line Systems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3</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7411" name="Rectangle 3"/>
          <p:cNvSpPr>
            <a:spLocks noGrp="1" noChangeArrowheads="1"/>
          </p:cNvSpPr>
          <p:nvPr>
            <p:ph type="body" sz="quarter" idx="10"/>
          </p:nvPr>
        </p:nvSpPr>
        <p:spPr>
          <a:xfrm>
            <a:off x="215900" y="1565753"/>
            <a:ext cx="7848235" cy="4347367"/>
          </a:xfrm>
        </p:spPr>
        <p:txBody>
          <a:bodyPr>
            <a:normAutofit/>
          </a:bodyPr>
          <a:lstStyle/>
          <a:p>
            <a:pPr>
              <a:lnSpc>
                <a:spcPct val="100000"/>
              </a:lnSpc>
              <a:spcBef>
                <a:spcPts val="600"/>
              </a:spcBef>
            </a:pPr>
            <a:r>
              <a:rPr lang="en-US" sz="2400" dirty="0">
                <a:latin typeface="Arial" panose="020B0604020202020204" pitchFamily="34" charset="0"/>
                <a:cs typeface="Arial" panose="020B0604020202020204" pitchFamily="34" charset="0"/>
              </a:rPr>
              <a:t>Warning lines must be established before work begins.</a:t>
            </a:r>
          </a:p>
          <a:p>
            <a:pPr>
              <a:lnSpc>
                <a:spcPct val="100000"/>
              </a:lnSpc>
              <a:spcBef>
                <a:spcPts val="600"/>
              </a:spcBef>
            </a:pPr>
            <a:r>
              <a:rPr lang="en-US" sz="2400" dirty="0">
                <a:latin typeface="Arial" panose="020B0604020202020204" pitchFamily="34" charset="0"/>
                <a:cs typeface="Arial" panose="020B0604020202020204" pitchFamily="34" charset="0"/>
              </a:rPr>
              <a:t>All workers must be trained. 1926.503(a)(2)</a:t>
            </a:r>
          </a:p>
          <a:p>
            <a:pPr>
              <a:lnSpc>
                <a:spcPct val="100000"/>
              </a:lnSpc>
              <a:spcBef>
                <a:spcPts val="600"/>
              </a:spcBef>
            </a:pPr>
            <a:r>
              <a:rPr lang="en-US" sz="2400" dirty="0">
                <a:latin typeface="Arial" panose="020B0604020202020204" pitchFamily="34" charset="0"/>
                <a:cs typeface="Arial" panose="020B0604020202020204" pitchFamily="34" charset="0"/>
              </a:rPr>
              <a:t>No work outside warning lines without fall protection. 1926.502(f)(3)</a:t>
            </a:r>
          </a:p>
          <a:p>
            <a:pPr>
              <a:lnSpc>
                <a:spcPct val="100000"/>
              </a:lnSpc>
              <a:spcBef>
                <a:spcPts val="600"/>
              </a:spcBef>
            </a:pPr>
            <a:r>
              <a:rPr lang="en-US" sz="2400" dirty="0">
                <a:latin typeface="Arial" panose="020B0604020202020204" pitchFamily="34" charset="0"/>
                <a:cs typeface="Arial" panose="020B0604020202020204" pitchFamily="34" charset="0"/>
              </a:rPr>
              <a:t>May be used on flat and low slope roofs. 1926.501(b)(10)</a:t>
            </a:r>
          </a:p>
          <a:p>
            <a:pPr>
              <a:lnSpc>
                <a:spcPct val="100000"/>
              </a:lnSpc>
              <a:spcBef>
                <a:spcPts val="600"/>
              </a:spcBef>
            </a:pPr>
            <a:r>
              <a:rPr lang="en-US" sz="2400" dirty="0">
                <a:latin typeface="Arial" panose="020B0604020202020204" pitchFamily="34" charset="0"/>
                <a:cs typeface="Arial" panose="020B0604020202020204" pitchFamily="34" charset="0"/>
              </a:rPr>
              <a:t>Safety monitoring should be used sparingly. </a:t>
            </a:r>
          </a:p>
          <a:p>
            <a:pPr>
              <a:lnSpc>
                <a:spcPct val="100000"/>
              </a:lnSpc>
              <a:spcBef>
                <a:spcPts val="600"/>
              </a:spcBef>
            </a:pPr>
            <a:r>
              <a:rPr lang="en-US" sz="2400" dirty="0">
                <a:latin typeface="Arial" panose="020B0604020202020204" pitchFamily="34" charset="0"/>
                <a:cs typeface="Arial" panose="020B0604020202020204" pitchFamily="34" charset="0"/>
              </a:rPr>
              <a:t>Employees must comply promptly with warnings and directions. 1926.502(h)(4)</a:t>
            </a:r>
          </a:p>
        </p:txBody>
      </p:sp>
      <p:grpSp>
        <p:nvGrpSpPr>
          <p:cNvPr id="8" name="Group 7" descr="Three employees working within the warning line system.  Warning line is connected to temporary guardrails in some locations.">
            <a:extLst>
              <a:ext uri="{FF2B5EF4-FFF2-40B4-BE49-F238E27FC236}">
                <a16:creationId xmlns:a16="http://schemas.microsoft.com/office/drawing/2014/main" id="{C4303C23-C276-68C1-6C1B-415F1C89C993}"/>
              </a:ext>
            </a:extLst>
          </p:cNvPr>
          <p:cNvGrpSpPr/>
          <p:nvPr/>
        </p:nvGrpSpPr>
        <p:grpSpPr>
          <a:xfrm>
            <a:off x="8473401" y="1271328"/>
            <a:ext cx="3196851" cy="4936215"/>
            <a:chOff x="8473401" y="1257257"/>
            <a:chExt cx="3196851" cy="4936215"/>
          </a:xfrm>
        </p:grpSpPr>
        <p:pic>
          <p:nvPicPr>
            <p:cNvPr id="6" name="Picture 5" descr="Warning lines installed correctly.">
              <a:extLst>
                <a:ext uri="{FF2B5EF4-FFF2-40B4-BE49-F238E27FC236}">
                  <a16:creationId xmlns:a16="http://schemas.microsoft.com/office/drawing/2014/main" id="{BC3F22C2-0940-D080-42B9-4FB664D955E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73401" y="3283131"/>
              <a:ext cx="3196851" cy="2910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descr="DSC00019">
              <a:extLst>
                <a:ext uri="{FF2B5EF4-FFF2-40B4-BE49-F238E27FC236}">
                  <a16:creationId xmlns:a16="http://schemas.microsoft.com/office/drawing/2014/main" id="{B2A2F34A-5B83-9B43-CF1E-B127CFAE125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8499564" y="1257257"/>
              <a:ext cx="3144523" cy="235839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4" name="Content Placeholder 3">
            <a:extLst>
              <a:ext uri="{FF2B5EF4-FFF2-40B4-BE49-F238E27FC236}">
                <a16:creationId xmlns:a16="http://schemas.microsoft.com/office/drawing/2014/main" id="{4D63024E-C888-6535-010F-6214773188EC}"/>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11193636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Warning Line Systems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4</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7411" name="Rectangle 3"/>
          <p:cNvSpPr>
            <a:spLocks noGrp="1" noChangeArrowheads="1"/>
          </p:cNvSpPr>
          <p:nvPr>
            <p:ph type="body" sz="quarter" idx="10"/>
          </p:nvPr>
        </p:nvSpPr>
        <p:spPr>
          <a:xfrm>
            <a:off x="1024319" y="1524000"/>
            <a:ext cx="10361839" cy="4698999"/>
          </a:xfrm>
        </p:spPr>
        <p:txBody>
          <a:bodyPr>
            <a:normAutofit lnSpcReduction="10000"/>
          </a:bodyPr>
          <a:lstStyle/>
          <a:p>
            <a:pPr>
              <a:lnSpc>
                <a:spcPct val="100000"/>
              </a:lnSpc>
              <a:spcBef>
                <a:spcPts val="0"/>
              </a:spcBef>
            </a:pPr>
            <a:r>
              <a:rPr lang="en-US" sz="2000" dirty="0">
                <a:latin typeface="Arial" panose="020B0604020202020204" pitchFamily="34" charset="0"/>
                <a:cs typeface="Arial" panose="020B0604020202020204" pitchFamily="34" charset="0"/>
              </a:rPr>
              <a:t>The rope, wire, or chain must be flagged at not more than 6-foot intervals with high-visibility material and have a minimum tensile strength of 500 pounds.</a:t>
            </a:r>
          </a:p>
          <a:p>
            <a:pPr>
              <a:lnSpc>
                <a:spcPct val="100000"/>
              </a:lnSpc>
              <a:spcBef>
                <a:spcPts val="0"/>
              </a:spcBef>
            </a:pPr>
            <a:endParaRPr lang="en-US" sz="2000" dirty="0">
              <a:latin typeface="Arial" panose="020B0604020202020204" pitchFamily="34" charset="0"/>
              <a:cs typeface="Arial" panose="020B0604020202020204" pitchFamily="34" charset="0"/>
            </a:endParaRPr>
          </a:p>
          <a:p>
            <a:pPr>
              <a:lnSpc>
                <a:spcPct val="100000"/>
              </a:lnSpc>
              <a:spcBef>
                <a:spcPts val="0"/>
              </a:spcBef>
            </a:pPr>
            <a:r>
              <a:rPr lang="en-US" sz="2000" dirty="0">
                <a:latin typeface="Arial" panose="020B0604020202020204" pitchFamily="34" charset="0"/>
                <a:cs typeface="Arial" panose="020B0604020202020204" pitchFamily="34" charset="0"/>
              </a:rPr>
              <a:t>The rope, wire, or chain must be rigged and supported so that:</a:t>
            </a:r>
          </a:p>
          <a:p>
            <a:pPr marL="914400" lvl="2">
              <a:lnSpc>
                <a:spcPct val="100000"/>
              </a:lnSpc>
              <a:spcBef>
                <a:spcPts val="0"/>
              </a:spcBef>
            </a:pPr>
            <a:r>
              <a:rPr lang="en-US" dirty="0">
                <a:latin typeface="Arial" panose="020B0604020202020204" pitchFamily="34" charset="0"/>
                <a:cs typeface="Arial" panose="020B0604020202020204" pitchFamily="34" charset="0"/>
              </a:rPr>
              <a:t>The lowest point (including sag) is at least 34 inches from the walking or working surface; and</a:t>
            </a:r>
          </a:p>
          <a:p>
            <a:pPr marL="914400" lvl="2">
              <a:lnSpc>
                <a:spcPct val="100000"/>
              </a:lnSpc>
              <a:spcBef>
                <a:spcPts val="0"/>
              </a:spcBef>
            </a:pPr>
            <a:r>
              <a:rPr lang="en-US" dirty="0">
                <a:latin typeface="Arial" panose="020B0604020202020204" pitchFamily="34" charset="0"/>
                <a:cs typeface="Arial" panose="020B0604020202020204" pitchFamily="34" charset="0"/>
              </a:rPr>
              <a:t>Its highest point is no more than 39 inches from the walking or working surface.</a:t>
            </a:r>
          </a:p>
          <a:p>
            <a:pPr marL="914400" lvl="2">
              <a:lnSpc>
                <a:spcPct val="100000"/>
              </a:lnSpc>
              <a:spcBef>
                <a:spcPts val="0"/>
              </a:spcBef>
            </a:pPr>
            <a:r>
              <a:rPr lang="en-US" dirty="0">
                <a:latin typeface="Arial" panose="020B0604020202020204" pitchFamily="34" charset="0"/>
                <a:cs typeface="Arial" panose="020B0604020202020204" pitchFamily="34" charset="0"/>
              </a:rPr>
              <a:t>Pulling on one section of the line between stanchions will not result in slack being taken up in the adjacent section before the stanchion tips over.</a:t>
            </a:r>
          </a:p>
          <a:p>
            <a:pPr>
              <a:lnSpc>
                <a:spcPct val="100000"/>
              </a:lnSpc>
              <a:spcBef>
                <a:spcPts val="0"/>
              </a:spcBef>
            </a:pPr>
            <a:endParaRPr lang="en-US" sz="2000" dirty="0">
              <a:latin typeface="Arial" panose="020B0604020202020204" pitchFamily="34" charset="0"/>
              <a:cs typeface="Arial" panose="020B0604020202020204" pitchFamily="34" charset="0"/>
            </a:endParaRPr>
          </a:p>
          <a:p>
            <a:pPr>
              <a:lnSpc>
                <a:spcPct val="100000"/>
              </a:lnSpc>
              <a:spcBef>
                <a:spcPts val="0"/>
              </a:spcBef>
            </a:pPr>
            <a:r>
              <a:rPr lang="en-US" sz="2000" dirty="0">
                <a:latin typeface="Arial" panose="020B0604020202020204" pitchFamily="34" charset="0"/>
                <a:cs typeface="Arial" panose="020B0604020202020204" pitchFamily="34" charset="0"/>
              </a:rPr>
              <a:t>Stanchions, after being rigged with warning lines, must be capable of resisting, without tipping over, a force of at least 16 pounds applied horizontally against the stanchion, 30 inches above the walking or working surface, perpendicular to the warning line and in the direction of the floor, roof, or platform edge. </a:t>
            </a:r>
          </a:p>
          <a:p>
            <a:pPr marL="0" indent="0">
              <a:lnSpc>
                <a:spcPct val="100000"/>
              </a:lnSpc>
              <a:spcBef>
                <a:spcPts val="0"/>
              </a:spcBef>
              <a:buNone/>
            </a:pPr>
            <a:endParaRPr lang="en-US" sz="2000" dirty="0">
              <a:latin typeface="Arial" panose="020B0604020202020204" pitchFamily="34" charset="0"/>
              <a:cs typeface="Arial" panose="020B0604020202020204" pitchFamily="34" charset="0"/>
            </a:endParaRPr>
          </a:p>
          <a:p>
            <a:pPr marL="0" indent="0">
              <a:lnSpc>
                <a:spcPct val="100000"/>
              </a:lnSpc>
              <a:spcBef>
                <a:spcPts val="0"/>
              </a:spcBef>
              <a:buNone/>
            </a:pPr>
            <a:r>
              <a:rPr lang="en-US" sz="2000" dirty="0">
                <a:latin typeface="Arial" panose="020B0604020202020204" pitchFamily="34" charset="0"/>
                <a:cs typeface="Arial" panose="020B0604020202020204" pitchFamily="34" charset="0"/>
              </a:rPr>
              <a:t>1926.502(f)(2)</a:t>
            </a:r>
          </a:p>
        </p:txBody>
      </p:sp>
      <p:sp>
        <p:nvSpPr>
          <p:cNvPr id="4" name="Content Placeholder 3">
            <a:extLst>
              <a:ext uri="{FF2B5EF4-FFF2-40B4-BE49-F238E27FC236}">
                <a16:creationId xmlns:a16="http://schemas.microsoft.com/office/drawing/2014/main" id="{2B325158-4A1A-0F5D-128E-9DB6BCCB6E8A}"/>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34391539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7411">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411">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Controlled Access Zones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a:xfrm>
            <a:off x="1024319" y="1454331"/>
            <a:ext cx="10361839" cy="4528458"/>
          </a:xfrm>
        </p:spPr>
        <p:txBody>
          <a:bodyPr>
            <a:noAutofit/>
          </a:bodyPr>
          <a:lstStyle/>
          <a:p>
            <a:pPr>
              <a:lnSpc>
                <a:spcPct val="100000"/>
              </a:lnSpc>
              <a:spcBef>
                <a:spcPts val="0"/>
              </a:spcBef>
            </a:pPr>
            <a:r>
              <a:rPr lang="en-US" sz="2000" dirty="0">
                <a:latin typeface="Arial" panose="020B0604020202020204" pitchFamily="34" charset="0"/>
                <a:cs typeface="Arial" panose="020B0604020202020204" pitchFamily="34" charset="0"/>
              </a:rPr>
              <a:t>A controlled access zone is a work area in which certain types of work may take place without using conventional fall protection systems. 1926.502(g)</a:t>
            </a:r>
          </a:p>
          <a:p>
            <a:pPr lvl="2">
              <a:lnSpc>
                <a:spcPct val="100000"/>
              </a:lnSpc>
              <a:spcBef>
                <a:spcPts val="0"/>
              </a:spcBef>
            </a:pPr>
            <a:r>
              <a:rPr lang="en-US" dirty="0">
                <a:latin typeface="Arial" panose="020B0604020202020204" pitchFamily="34" charset="0"/>
                <a:cs typeface="Arial" panose="020B0604020202020204" pitchFamily="34" charset="0"/>
              </a:rPr>
              <a:t>Overhand bricklaying and related work;</a:t>
            </a:r>
          </a:p>
          <a:p>
            <a:pPr lvl="2">
              <a:lnSpc>
                <a:spcPct val="100000"/>
              </a:lnSpc>
              <a:spcBef>
                <a:spcPts val="0"/>
              </a:spcBef>
            </a:pPr>
            <a:r>
              <a:rPr lang="en-US" dirty="0">
                <a:latin typeface="Arial" panose="020B0604020202020204" pitchFamily="34" charset="0"/>
                <a:cs typeface="Arial" panose="020B0604020202020204" pitchFamily="34" charset="0"/>
              </a:rPr>
              <a:t>Leading edge work;</a:t>
            </a:r>
          </a:p>
          <a:p>
            <a:pPr lvl="2">
              <a:lnSpc>
                <a:spcPct val="100000"/>
              </a:lnSpc>
              <a:spcBef>
                <a:spcPts val="0"/>
              </a:spcBef>
            </a:pPr>
            <a:r>
              <a:rPr lang="en-US" dirty="0">
                <a:latin typeface="Arial" panose="020B0604020202020204" pitchFamily="34" charset="0"/>
                <a:cs typeface="Arial" panose="020B0604020202020204" pitchFamily="34" charset="0"/>
              </a:rPr>
              <a:t>Residential construction; and</a:t>
            </a:r>
          </a:p>
          <a:p>
            <a:pPr lvl="2">
              <a:lnSpc>
                <a:spcPct val="100000"/>
              </a:lnSpc>
              <a:spcBef>
                <a:spcPts val="0"/>
              </a:spcBef>
            </a:pPr>
            <a:r>
              <a:rPr lang="en-US" dirty="0">
                <a:latin typeface="Arial" panose="020B0604020202020204" pitchFamily="34" charset="0"/>
                <a:cs typeface="Arial" panose="020B0604020202020204" pitchFamily="34" charset="0"/>
              </a:rPr>
              <a:t>Precast concrete erection.</a:t>
            </a:r>
          </a:p>
          <a:p>
            <a:pPr>
              <a:lnSpc>
                <a:spcPct val="100000"/>
              </a:lnSpc>
              <a:spcBef>
                <a:spcPts val="0"/>
              </a:spcBef>
            </a:pPr>
            <a:endParaRPr lang="en-US" sz="2000" dirty="0">
              <a:latin typeface="Arial" panose="020B0604020202020204" pitchFamily="34" charset="0"/>
              <a:cs typeface="Arial" panose="020B0604020202020204" pitchFamily="34" charset="0"/>
            </a:endParaRPr>
          </a:p>
          <a:p>
            <a:pPr>
              <a:lnSpc>
                <a:spcPct val="100000"/>
              </a:lnSpc>
              <a:spcBef>
                <a:spcPts val="0"/>
              </a:spcBef>
            </a:pPr>
            <a:r>
              <a:rPr lang="en-US" sz="2000" dirty="0">
                <a:latin typeface="Arial" panose="020B0604020202020204" pitchFamily="34" charset="0"/>
                <a:cs typeface="Arial" panose="020B0604020202020204" pitchFamily="34" charset="0"/>
              </a:rPr>
              <a:t>Worker access to these areas must be carefully controlled. </a:t>
            </a:r>
          </a:p>
          <a:p>
            <a:pPr marL="854075" lvl="2">
              <a:lnSpc>
                <a:spcPct val="100000"/>
              </a:lnSpc>
              <a:spcBef>
                <a:spcPts val="0"/>
              </a:spcBef>
            </a:pPr>
            <a:r>
              <a:rPr lang="en-US" dirty="0">
                <a:latin typeface="Arial" panose="020B0604020202020204" pitchFamily="34" charset="0"/>
                <a:cs typeface="Arial" panose="020B0604020202020204" pitchFamily="34" charset="0"/>
              </a:rPr>
              <a:t>For example, a controlled access zone would be designated where overhand bricklaying was occurring without the protection of guardrails. In this example, only masons and other workers actually engaged in the bricklaying would be allowed in the controlled access zone.</a:t>
            </a:r>
          </a:p>
          <a:p>
            <a:pPr marL="854075" lvl="2">
              <a:lnSpc>
                <a:spcPct val="100000"/>
              </a:lnSpc>
              <a:spcBef>
                <a:spcPts val="0"/>
              </a:spcBef>
            </a:pPr>
            <a:r>
              <a:rPr lang="en-US" dirty="0">
                <a:latin typeface="Arial" panose="020B0604020202020204" pitchFamily="34" charset="0"/>
                <a:cs typeface="Arial" panose="020B0604020202020204" pitchFamily="34" charset="0"/>
              </a:rPr>
              <a:t>When used to control access to areas where leading edge and other operations are taking place, the controlled access zones must be defined by a control line or by any other means that restricts access. </a:t>
            </a:r>
          </a:p>
        </p:txBody>
      </p:sp>
      <p:sp>
        <p:nvSpPr>
          <p:cNvPr id="4" name="Content Placeholder 3">
            <a:extLst>
              <a:ext uri="{FF2B5EF4-FFF2-40B4-BE49-F238E27FC236}">
                <a16:creationId xmlns:a16="http://schemas.microsoft.com/office/drawing/2014/main" id="{6B31F685-7ED3-7019-ED05-BC9E26CE8436}"/>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3432693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411">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41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Controlled Access Zones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2</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7411" name="Rectangle 3"/>
          <p:cNvSpPr>
            <a:spLocks noGrp="1" noChangeArrowheads="1"/>
          </p:cNvSpPr>
          <p:nvPr>
            <p:ph type="body" sz="quarter" idx="10"/>
          </p:nvPr>
        </p:nvSpPr>
        <p:spPr>
          <a:xfrm>
            <a:off x="1024319" y="1640910"/>
            <a:ext cx="10386891" cy="4498633"/>
          </a:xfrm>
        </p:spPr>
        <p:txBody>
          <a:bodyPr>
            <a:noAutofit/>
          </a:bodyPr>
          <a:lstStyle/>
          <a:p>
            <a:pPr>
              <a:lnSpc>
                <a:spcPct val="100000"/>
              </a:lnSpc>
              <a:spcBef>
                <a:spcPts val="0"/>
              </a:spcBef>
            </a:pPr>
            <a:r>
              <a:rPr lang="en-US" sz="2200" dirty="0">
                <a:latin typeface="Arial" panose="020B0604020202020204" pitchFamily="34" charset="0"/>
                <a:cs typeface="Arial" panose="020B0604020202020204" pitchFamily="34" charset="0"/>
              </a:rPr>
              <a:t>When control lines are used to define a controlled access zone, they must be erected at least 6 feet and no more than 25 feet from the unprotected or leading edge, except:</a:t>
            </a:r>
          </a:p>
          <a:p>
            <a:pPr lvl="2">
              <a:lnSpc>
                <a:spcPct val="100000"/>
              </a:lnSpc>
              <a:spcBef>
                <a:spcPts val="0"/>
              </a:spcBef>
            </a:pPr>
            <a:r>
              <a:rPr lang="en-US" sz="2200" dirty="0">
                <a:latin typeface="Arial" panose="020B0604020202020204" pitchFamily="34" charset="0"/>
                <a:cs typeface="Arial" panose="020B0604020202020204" pitchFamily="34" charset="0"/>
              </a:rPr>
              <a:t>When precast concrete members are being erected, the control line is to be erected at least 6 feet and no more than 60 feet or half the length of the member being erected, whichever is less, from the leading edge. </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n-US" sz="2200" dirty="0">
                <a:latin typeface="Arial" panose="020B0604020202020204" pitchFamily="34" charset="0"/>
                <a:cs typeface="Arial" panose="020B0604020202020204" pitchFamily="34" charset="0"/>
              </a:rPr>
              <a:t>The control line must extend along the entire length of and approximately parallel to the unprotected side or leading edge and be connected on each side to a guardrail system or wall. </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marL="0" indent="0">
              <a:lnSpc>
                <a:spcPct val="100000"/>
              </a:lnSpc>
              <a:spcBef>
                <a:spcPts val="0"/>
              </a:spcBef>
              <a:buNone/>
            </a:pPr>
            <a:r>
              <a:rPr lang="en-US" sz="2200" dirty="0">
                <a:latin typeface="Arial" panose="020B0604020202020204" pitchFamily="34" charset="0"/>
                <a:cs typeface="Arial" panose="020B0604020202020204" pitchFamily="34" charset="0"/>
              </a:rPr>
              <a:t>1926.502(g)(1)</a:t>
            </a:r>
          </a:p>
        </p:txBody>
      </p:sp>
      <p:sp>
        <p:nvSpPr>
          <p:cNvPr id="4" name="Content Placeholder 3">
            <a:extLst>
              <a:ext uri="{FF2B5EF4-FFF2-40B4-BE49-F238E27FC236}">
                <a16:creationId xmlns:a16="http://schemas.microsoft.com/office/drawing/2014/main" id="{6698500E-699D-77CF-118A-BD3A918F4BB9}"/>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215257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Controlled Access Zones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3</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7411" name="Rectangle 3"/>
          <p:cNvSpPr>
            <a:spLocks noGrp="1" noChangeArrowheads="1"/>
          </p:cNvSpPr>
          <p:nvPr>
            <p:ph type="body" sz="quarter" idx="10"/>
          </p:nvPr>
        </p:nvSpPr>
        <p:spPr>
          <a:xfrm>
            <a:off x="1024320" y="1587501"/>
            <a:ext cx="9999280" cy="4508500"/>
          </a:xfrm>
        </p:spPr>
        <p:txBody>
          <a:bodyPr>
            <a:normAutofit/>
          </a:bodyPr>
          <a:lstStyle/>
          <a:p>
            <a:pPr>
              <a:lnSpc>
                <a:spcPct val="100000"/>
              </a:lnSpc>
              <a:spcBef>
                <a:spcPts val="0"/>
              </a:spcBef>
            </a:pPr>
            <a:r>
              <a:rPr lang="en-US" sz="2000" dirty="0">
                <a:latin typeface="Arial" panose="020B0604020202020204" pitchFamily="34" charset="0"/>
                <a:cs typeface="Arial" panose="020B0604020202020204" pitchFamily="34" charset="0"/>
              </a:rPr>
              <a:t>When controlled access zones are used to limit access to areas where overhand bricklaying and related work are taking place:  </a:t>
            </a:r>
          </a:p>
          <a:p>
            <a:pPr lvl="2">
              <a:lnSpc>
                <a:spcPct val="100000"/>
              </a:lnSpc>
              <a:spcBef>
                <a:spcPts val="0"/>
              </a:spcBef>
            </a:pPr>
            <a:r>
              <a:rPr lang="en-US" dirty="0">
                <a:latin typeface="Arial" panose="020B0604020202020204" pitchFamily="34" charset="0"/>
                <a:cs typeface="Arial" panose="020B0604020202020204" pitchFamily="34" charset="0"/>
              </a:rPr>
              <a:t>A control line must be erected to define the work zone and must be erected at least 10 feet and no more than 15 feet from the working edge.</a:t>
            </a:r>
          </a:p>
          <a:p>
            <a:pPr lvl="2">
              <a:lnSpc>
                <a:spcPct val="100000"/>
              </a:lnSpc>
              <a:spcBef>
                <a:spcPts val="0"/>
              </a:spcBef>
            </a:pPr>
            <a:r>
              <a:rPr lang="en-US" dirty="0">
                <a:latin typeface="Arial" panose="020B0604020202020204" pitchFamily="34" charset="0"/>
                <a:cs typeface="Arial" panose="020B0604020202020204" pitchFamily="34" charset="0"/>
              </a:rPr>
              <a:t>The control lines must be erected approximately parallel to the working edge and must extend for a distance sufficient to enclose all workers performing overhand bricklaying and related work at the working edge. </a:t>
            </a:r>
          </a:p>
          <a:p>
            <a:pPr lvl="2">
              <a:lnSpc>
                <a:spcPct val="100000"/>
              </a:lnSpc>
              <a:spcBef>
                <a:spcPts val="0"/>
              </a:spcBef>
            </a:pPr>
            <a:r>
              <a:rPr lang="en-US" dirty="0">
                <a:latin typeface="Arial" panose="020B0604020202020204" pitchFamily="34" charset="0"/>
                <a:cs typeface="Arial" panose="020B0604020202020204" pitchFamily="34" charset="0"/>
              </a:rPr>
              <a:t>Additional control lines must be erected at each end of the controlled access zone to enclose the work area.</a:t>
            </a:r>
          </a:p>
          <a:p>
            <a:pPr lvl="2">
              <a:lnSpc>
                <a:spcPct val="100000"/>
              </a:lnSpc>
              <a:spcBef>
                <a:spcPts val="0"/>
              </a:spcBef>
            </a:pPr>
            <a:r>
              <a:rPr lang="en-US" dirty="0">
                <a:latin typeface="Arial" panose="020B0604020202020204" pitchFamily="34" charset="0"/>
                <a:cs typeface="Arial" panose="020B0604020202020204" pitchFamily="34" charset="0"/>
              </a:rPr>
              <a:t>Only workers engaged in overhand bricklaying or related work are permitted in the controlled access zone.</a:t>
            </a:r>
          </a:p>
          <a:p>
            <a:pPr lvl="2">
              <a:lnSpc>
                <a:spcPct val="100000"/>
              </a:lnSpc>
              <a:spcBef>
                <a:spcPts val="0"/>
              </a:spcBef>
            </a:pPr>
            <a:endParaRPr lang="en-US" dirty="0">
              <a:latin typeface="Arial" panose="020B0604020202020204" pitchFamily="34" charset="0"/>
              <a:cs typeface="Arial" panose="020B0604020202020204" pitchFamily="34" charset="0"/>
            </a:endParaRPr>
          </a:p>
          <a:p>
            <a:pPr marL="914400" lvl="2" indent="0">
              <a:lnSpc>
                <a:spcPct val="100000"/>
              </a:lnSpc>
              <a:spcBef>
                <a:spcPts val="0"/>
              </a:spcBef>
              <a:buNone/>
            </a:pPr>
            <a:r>
              <a:rPr lang="en-US" dirty="0">
                <a:latin typeface="Arial" panose="020B0604020202020204" pitchFamily="34" charset="0"/>
                <a:cs typeface="Arial" panose="020B0604020202020204" pitchFamily="34" charset="0"/>
              </a:rPr>
              <a:t>1926.502(g)(2)</a:t>
            </a:r>
          </a:p>
        </p:txBody>
      </p:sp>
      <p:sp>
        <p:nvSpPr>
          <p:cNvPr id="4" name="Content Placeholder 3">
            <a:extLst>
              <a:ext uri="{FF2B5EF4-FFF2-40B4-BE49-F238E27FC236}">
                <a16:creationId xmlns:a16="http://schemas.microsoft.com/office/drawing/2014/main" id="{336192F0-3B05-4048-8CF2-392431A790EC}"/>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2570757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Controlled Access Zones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4</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7411" name="Rectangle 3"/>
          <p:cNvSpPr>
            <a:spLocks noGrp="1" noChangeArrowheads="1"/>
          </p:cNvSpPr>
          <p:nvPr>
            <p:ph type="body" sz="quarter" idx="10"/>
          </p:nvPr>
        </p:nvSpPr>
        <p:spPr>
          <a:xfrm>
            <a:off x="1024320" y="1871831"/>
            <a:ext cx="9660804" cy="4206752"/>
          </a:xfrm>
        </p:spPr>
        <p:txBody>
          <a:bodyPr>
            <a:noAutofit/>
          </a:bodyPr>
          <a:lstStyle/>
          <a:p>
            <a:pPr>
              <a:lnSpc>
                <a:spcPct val="100000"/>
              </a:lnSpc>
              <a:spcBef>
                <a:spcPts val="0"/>
              </a:spcBef>
            </a:pPr>
            <a:r>
              <a:rPr lang="en-US" sz="2200" dirty="0">
                <a:latin typeface="Arial" panose="020B0604020202020204" pitchFamily="34" charset="0"/>
                <a:cs typeface="Arial" panose="020B0604020202020204" pitchFamily="34" charset="0"/>
              </a:rPr>
              <a:t>Control lines must consist of ropes, wires, tapes, or equivalent materials, and supporting stanchions. When used, each control line must:</a:t>
            </a:r>
          </a:p>
          <a:p>
            <a:pPr lvl="2">
              <a:lnSpc>
                <a:spcPct val="100000"/>
              </a:lnSpc>
              <a:spcBef>
                <a:spcPts val="0"/>
              </a:spcBef>
            </a:pPr>
            <a:r>
              <a:rPr lang="en-US" sz="2200" dirty="0">
                <a:latin typeface="Arial" panose="020B0604020202020204" pitchFamily="34" charset="0"/>
                <a:cs typeface="Arial" panose="020B0604020202020204" pitchFamily="34" charset="0"/>
              </a:rPr>
              <a:t>Be flagged or otherwise clearly marked at not more than 6-foot intervals with high-visibility material. </a:t>
            </a:r>
          </a:p>
          <a:p>
            <a:pPr lvl="2">
              <a:lnSpc>
                <a:spcPct val="100000"/>
              </a:lnSpc>
              <a:spcBef>
                <a:spcPts val="0"/>
              </a:spcBef>
            </a:pPr>
            <a:r>
              <a:rPr lang="en-US" sz="2200" dirty="0">
                <a:latin typeface="Arial" panose="020B0604020202020204" pitchFamily="34" charset="0"/>
                <a:cs typeface="Arial" panose="020B0604020202020204" pitchFamily="34" charset="0"/>
              </a:rPr>
              <a:t>Be rigged and supported in such a way that the lowest point (including sag) is not less than 39 inches from the walking or working surface; and the highest point is not more than 45 inches, or more than 50 inches when overhand bricklaying operations are being performed, from the walking or working surface. </a:t>
            </a:r>
          </a:p>
          <a:p>
            <a:pPr lvl="2">
              <a:lnSpc>
                <a:spcPct val="100000"/>
              </a:lnSpc>
              <a:spcBef>
                <a:spcPts val="0"/>
              </a:spcBef>
            </a:pPr>
            <a:r>
              <a:rPr lang="en-US" sz="2200" dirty="0">
                <a:latin typeface="Arial" panose="020B0604020202020204" pitchFamily="34" charset="0"/>
                <a:cs typeface="Arial" panose="020B0604020202020204" pitchFamily="34" charset="0"/>
              </a:rPr>
              <a:t>Have a breaking strength of at least 200 pounds.</a:t>
            </a:r>
          </a:p>
        </p:txBody>
      </p:sp>
      <p:sp>
        <p:nvSpPr>
          <p:cNvPr id="4" name="Content Placeholder 3">
            <a:extLst>
              <a:ext uri="{FF2B5EF4-FFF2-40B4-BE49-F238E27FC236}">
                <a16:creationId xmlns:a16="http://schemas.microsoft.com/office/drawing/2014/main" id="{D2FC3863-FF45-5802-DDE1-2D4753AC9E2E}"/>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3785259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Safety Monitoring Systems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p:txBody>
          <a:bodyPr>
            <a:noAutofit/>
          </a:bodyPr>
          <a:lstStyle/>
          <a:p>
            <a:r>
              <a:rPr lang="en-US" sz="2400" dirty="0">
                <a:latin typeface="Arial" panose="020B0604020202020204" pitchFamily="34" charset="0"/>
                <a:cs typeface="Arial" panose="020B0604020202020204" pitchFamily="34" charset="0"/>
              </a:rPr>
              <a:t>A safety monitoring system uses a competent person as a safety monitor who can recognize and warn workers of fall hazards.</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Safety monitoring systems are typically used as part of fall protection plans during precast concrete erection work, leading edge work, and residential construction work when conventional fall protection is infeasible or would create a greater hazard and alternative measures (such as scaffolds, ladders, or vehicle mounted work platforms) are not used.</a:t>
            </a:r>
          </a:p>
        </p:txBody>
      </p:sp>
      <p:sp>
        <p:nvSpPr>
          <p:cNvPr id="4" name="Content Placeholder 3">
            <a:extLst>
              <a:ext uri="{FF2B5EF4-FFF2-40B4-BE49-F238E27FC236}">
                <a16:creationId xmlns:a16="http://schemas.microsoft.com/office/drawing/2014/main" id="{33D02B20-0A0E-6217-1A03-06AA8CBE3F22}"/>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4006923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Safety Monitoring Systems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7411" name="Rectangle 3"/>
          <p:cNvSpPr>
            <a:spLocks noGrp="1" noChangeArrowheads="1"/>
          </p:cNvSpPr>
          <p:nvPr>
            <p:ph type="body" sz="quarter" idx="10"/>
          </p:nvPr>
        </p:nvSpPr>
        <p:spPr>
          <a:xfrm>
            <a:off x="649848" y="1841325"/>
            <a:ext cx="6909189" cy="4324343"/>
          </a:xfrm>
        </p:spPr>
        <p:txBody>
          <a:bodyPr>
            <a:noAutofit/>
          </a:bodyPr>
          <a:lstStyle/>
          <a:p>
            <a:r>
              <a:rPr lang="en-US" sz="2400" dirty="0">
                <a:latin typeface="Arial" panose="020B0604020202020204" pitchFamily="34" charset="0"/>
                <a:cs typeface="Arial" panose="020B0604020202020204" pitchFamily="34" charset="0"/>
              </a:rPr>
              <a:t>When conducting roofing work on a flat or low sloped roof that is 50 feet or less in width, a safety monitoring system may be used as a stand alone fall protection technique.</a:t>
            </a:r>
            <a:br>
              <a:rPr lang="en-US" sz="2400" dirty="0">
                <a:latin typeface="Arial" panose="020B0604020202020204" pitchFamily="34" charset="0"/>
                <a:cs typeface="Arial" panose="020B0604020202020204" pitchFamily="34" charset="0"/>
              </a:rPr>
            </a:b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Only workers engaged in low-sloped roofing work and workers performing the specific job tasks covered by a fall protection plan are allowed in an area where workers are being protected by a safety monitoring system.</a:t>
            </a:r>
          </a:p>
        </p:txBody>
      </p:sp>
      <p:grpSp>
        <p:nvGrpSpPr>
          <p:cNvPr id="7" name="Group 6" descr="Four employees are working on the roof within the warning lines, but one employee is working outside the warning lines without fall protection. There is no designated safety monitor, and none of the existing monitors are performing additional duties">
            <a:extLst>
              <a:ext uri="{FF2B5EF4-FFF2-40B4-BE49-F238E27FC236}">
                <a16:creationId xmlns:a16="http://schemas.microsoft.com/office/drawing/2014/main" id="{841476E8-64DE-0204-C61C-1B6E470B4CFA}"/>
              </a:ext>
            </a:extLst>
          </p:cNvPr>
          <p:cNvGrpSpPr/>
          <p:nvPr/>
        </p:nvGrpSpPr>
        <p:grpSpPr>
          <a:xfrm>
            <a:off x="7620000" y="2109652"/>
            <a:ext cx="4267201" cy="3857978"/>
            <a:chOff x="7620000" y="2109652"/>
            <a:chExt cx="4267201" cy="3857978"/>
          </a:xfrm>
        </p:grpSpPr>
        <p:pic>
          <p:nvPicPr>
            <p:cNvPr id="4" name="Picture 4" descr="Langer 2">
              <a:extLst>
                <a:ext uri="{FF2B5EF4-FFF2-40B4-BE49-F238E27FC236}">
                  <a16:creationId xmlns:a16="http://schemas.microsoft.com/office/drawing/2014/main" id="{471FEF6D-8A65-B181-C680-2DF7FDD6E8B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5790" t="8772"/>
            <a:stretch>
              <a:fillRect/>
            </a:stretch>
          </p:blipFill>
          <p:spPr>
            <a:xfrm>
              <a:off x="7620000" y="2109652"/>
              <a:ext cx="4267200" cy="3200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Box 5">
              <a:extLst>
                <a:ext uri="{FF2B5EF4-FFF2-40B4-BE49-F238E27FC236}">
                  <a16:creationId xmlns:a16="http://schemas.microsoft.com/office/drawing/2014/main" id="{769BA346-A8EA-665A-5CD0-FC0ECC29D065}"/>
                </a:ext>
              </a:extLst>
            </p:cNvPr>
            <p:cNvSpPr txBox="1"/>
            <p:nvPr/>
          </p:nvSpPr>
          <p:spPr>
            <a:xfrm>
              <a:off x="7721601" y="5321299"/>
              <a:ext cx="4165600" cy="646331"/>
            </a:xfrm>
            <a:prstGeom prst="rect">
              <a:avLst/>
            </a:prstGeom>
            <a:noFill/>
          </p:spPr>
          <p:txBody>
            <a:bodyPr wrap="square" rtlCol="0">
              <a:spAutoFit/>
            </a:bodyPr>
            <a:lstStyle/>
            <a:p>
              <a:r>
                <a:rPr lang="en-US" dirty="0"/>
                <a:t>Safety Monitor cannot be performing other tasks while being the safety monitor.</a:t>
              </a:r>
            </a:p>
          </p:txBody>
        </p:sp>
      </p:grpSp>
      <p:sp>
        <p:nvSpPr>
          <p:cNvPr id="5" name="AutoShape 7">
            <a:extLst>
              <a:ext uri="{FF2B5EF4-FFF2-40B4-BE49-F238E27FC236}">
                <a16:creationId xmlns:a16="http://schemas.microsoft.com/office/drawing/2014/main" id="{F1569A43-0FBE-E4B4-B612-63B8D4749238}"/>
              </a:ext>
              <a:ext uri="{C183D7F6-B498-43B3-948B-1728B52AA6E4}">
                <adec:decorative xmlns:adec="http://schemas.microsoft.com/office/drawing/2017/decorative" val="1"/>
              </a:ext>
            </a:extLst>
          </p:cNvPr>
          <p:cNvSpPr>
            <a:spLocks noChangeArrowheads="1"/>
          </p:cNvSpPr>
          <p:nvPr/>
        </p:nvSpPr>
        <p:spPr bwMode="auto">
          <a:xfrm>
            <a:off x="9932126" y="1547948"/>
            <a:ext cx="1828800" cy="1828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solidFill>
            <a:srgbClr val="FF0000"/>
          </a:solidFill>
          <a:ln w="15875">
            <a:solidFill>
              <a:srgbClr val="FF0066"/>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8" name="Content Placeholder 3">
            <a:extLst>
              <a:ext uri="{FF2B5EF4-FFF2-40B4-BE49-F238E27FC236}">
                <a16:creationId xmlns:a16="http://schemas.microsoft.com/office/drawing/2014/main" id="{4EB5E39F-BD40-3A0C-44CE-C9C8C40EB0CB}"/>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2218915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par>
                          <p:cTn id="11" fill="hold">
                            <p:stCondLst>
                              <p:cond delay="0"/>
                            </p:stCondLst>
                            <p:childTnLst>
                              <p:par>
                                <p:cTn id="12" presetID="23" presetClass="entr" presetSubtype="32" fill="hold" grpId="0" nodeType="afterEffect">
                                  <p:stCondLst>
                                    <p:cond delay="400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strVal val="4*#ppt_w"/>
                                          </p:val>
                                        </p:tav>
                                        <p:tav tm="100000">
                                          <p:val>
                                            <p:strVal val="#ppt_w"/>
                                          </p:val>
                                        </p:tav>
                                      </p:tavLst>
                                    </p:anim>
                                    <p:anim calcmode="lin" valueType="num">
                                      <p:cBhvr>
                                        <p:cTn id="15"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Safety Monitoring Systems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3</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7411" name="Rectangle 3"/>
          <p:cNvSpPr>
            <a:spLocks noGrp="1" noChangeArrowheads="1"/>
          </p:cNvSpPr>
          <p:nvPr>
            <p:ph type="body" sz="quarter" idx="10"/>
          </p:nvPr>
        </p:nvSpPr>
        <p:spPr>
          <a:xfrm>
            <a:off x="649848" y="2109651"/>
            <a:ext cx="6909189" cy="4056017"/>
          </a:xfrm>
        </p:spPr>
        <p:txBody>
          <a:bodyPr>
            <a:normAutofit/>
          </a:bodyPr>
          <a:lstStyle/>
          <a:p>
            <a:r>
              <a:rPr lang="en-US" sz="2400" dirty="0">
                <a:latin typeface="Arial" panose="020B0604020202020204" pitchFamily="34" charset="0"/>
                <a:cs typeface="Arial" panose="020B0604020202020204" pitchFamily="34" charset="0"/>
              </a:rPr>
              <a:t>The worker designated as the safety monitor:</a:t>
            </a:r>
          </a:p>
          <a:p>
            <a:pPr marL="574675" lvl="2"/>
            <a:r>
              <a:rPr lang="en-US" sz="2400" dirty="0">
                <a:latin typeface="Arial" panose="020B0604020202020204" pitchFamily="34" charset="0"/>
                <a:cs typeface="Arial" panose="020B0604020202020204" pitchFamily="34" charset="0"/>
              </a:rPr>
              <a:t>May not perform other job tasks that could take attention away from the monitoring function. </a:t>
            </a:r>
          </a:p>
          <a:p>
            <a:pPr marL="574675" lvl="2"/>
            <a:r>
              <a:rPr lang="en-US" sz="2400" dirty="0">
                <a:latin typeface="Arial" panose="020B0604020202020204" pitchFamily="34" charset="0"/>
                <a:cs typeface="Arial" panose="020B0604020202020204" pitchFamily="34" charset="0"/>
              </a:rPr>
              <a:t>Must be on the same surface and within sight of the employees.</a:t>
            </a:r>
          </a:p>
          <a:p>
            <a:pPr marL="574675" lvl="2"/>
            <a:r>
              <a:rPr lang="en-US" sz="2400" dirty="0">
                <a:latin typeface="Arial" panose="020B0604020202020204" pitchFamily="34" charset="0"/>
                <a:cs typeface="Arial" panose="020B0604020202020204" pitchFamily="34" charset="0"/>
              </a:rPr>
              <a:t>Close enough to communicate orally with the employees.</a:t>
            </a:r>
          </a:p>
        </p:txBody>
      </p:sp>
      <p:grpSp>
        <p:nvGrpSpPr>
          <p:cNvPr id="7" name="Group 6" descr="Four employees are working on the roof within the warning lines, but one employee is working outside the warning lines without fall protection. There is no designated safety monitor, and none of the existing monitors are performing additional duties">
            <a:extLst>
              <a:ext uri="{FF2B5EF4-FFF2-40B4-BE49-F238E27FC236}">
                <a16:creationId xmlns:a16="http://schemas.microsoft.com/office/drawing/2014/main" id="{841476E8-64DE-0204-C61C-1B6E470B4CFA}"/>
              </a:ext>
            </a:extLst>
          </p:cNvPr>
          <p:cNvGrpSpPr/>
          <p:nvPr/>
        </p:nvGrpSpPr>
        <p:grpSpPr>
          <a:xfrm>
            <a:off x="7620000" y="2109652"/>
            <a:ext cx="4267201" cy="3857978"/>
            <a:chOff x="7620000" y="2109652"/>
            <a:chExt cx="4267201" cy="3857978"/>
          </a:xfrm>
        </p:grpSpPr>
        <p:pic>
          <p:nvPicPr>
            <p:cNvPr id="4" name="Picture 4" descr="Langer 2">
              <a:extLst>
                <a:ext uri="{FF2B5EF4-FFF2-40B4-BE49-F238E27FC236}">
                  <a16:creationId xmlns:a16="http://schemas.microsoft.com/office/drawing/2014/main" id="{471FEF6D-8A65-B181-C680-2DF7FDD6E8B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5790" t="8772"/>
            <a:stretch>
              <a:fillRect/>
            </a:stretch>
          </p:blipFill>
          <p:spPr>
            <a:xfrm>
              <a:off x="7620000" y="2109652"/>
              <a:ext cx="4267200" cy="32004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Box 5">
              <a:extLst>
                <a:ext uri="{FF2B5EF4-FFF2-40B4-BE49-F238E27FC236}">
                  <a16:creationId xmlns:a16="http://schemas.microsoft.com/office/drawing/2014/main" id="{769BA346-A8EA-665A-5CD0-FC0ECC29D065}"/>
                </a:ext>
              </a:extLst>
            </p:cNvPr>
            <p:cNvSpPr txBox="1"/>
            <p:nvPr/>
          </p:nvSpPr>
          <p:spPr>
            <a:xfrm>
              <a:off x="7721601" y="5321299"/>
              <a:ext cx="4165600" cy="646331"/>
            </a:xfrm>
            <a:prstGeom prst="rect">
              <a:avLst/>
            </a:prstGeom>
            <a:noFill/>
          </p:spPr>
          <p:txBody>
            <a:bodyPr wrap="square" rtlCol="0">
              <a:spAutoFit/>
            </a:bodyPr>
            <a:lstStyle/>
            <a:p>
              <a:r>
                <a:rPr lang="en-US" dirty="0"/>
                <a:t>Safety Monitor cannot be performing other tasks while being the safety monitor.</a:t>
              </a:r>
            </a:p>
          </p:txBody>
        </p:sp>
      </p:grpSp>
      <p:sp>
        <p:nvSpPr>
          <p:cNvPr id="5" name="AutoShape 7">
            <a:extLst>
              <a:ext uri="{FF2B5EF4-FFF2-40B4-BE49-F238E27FC236}">
                <a16:creationId xmlns:a16="http://schemas.microsoft.com/office/drawing/2014/main" id="{F1569A43-0FBE-E4B4-B612-63B8D4749238}"/>
              </a:ext>
              <a:ext uri="{C183D7F6-B498-43B3-948B-1728B52AA6E4}">
                <adec:decorative xmlns:adec="http://schemas.microsoft.com/office/drawing/2017/decorative" val="1"/>
              </a:ext>
            </a:extLst>
          </p:cNvPr>
          <p:cNvSpPr>
            <a:spLocks noChangeArrowheads="1"/>
          </p:cNvSpPr>
          <p:nvPr/>
        </p:nvSpPr>
        <p:spPr bwMode="auto">
          <a:xfrm>
            <a:off x="9932126" y="1547948"/>
            <a:ext cx="1828800" cy="1828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solidFill>
            <a:srgbClr val="FF0000"/>
          </a:solidFill>
          <a:ln w="15875">
            <a:solidFill>
              <a:srgbClr val="FF0066"/>
            </a:solidFill>
            <a:miter lim="800000"/>
            <a:headEnd/>
            <a:tailEnd/>
          </a:ln>
        </p:spPr>
        <p:txBody>
          <a:bodyPr wrap="none" anchor="ctr"/>
          <a:lstStyle/>
          <a:p>
            <a:endParaRPr lang="en-US" dirty="0">
              <a:latin typeface="Arial" panose="020B0604020202020204" pitchFamily="34" charset="0"/>
              <a:cs typeface="Arial" panose="020B0604020202020204" pitchFamily="34" charset="0"/>
            </a:endParaRPr>
          </a:p>
        </p:txBody>
      </p:sp>
      <p:sp>
        <p:nvSpPr>
          <p:cNvPr id="8" name="Content Placeholder 3">
            <a:extLst>
              <a:ext uri="{FF2B5EF4-FFF2-40B4-BE49-F238E27FC236}">
                <a16:creationId xmlns:a16="http://schemas.microsoft.com/office/drawing/2014/main" id="{A8BB749E-738A-5B84-8C71-D8B34E5A8357}"/>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292417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childTnLst>
                          </p:cTn>
                        </p:par>
                        <p:par>
                          <p:cTn id="13" fill="hold">
                            <p:stCondLst>
                              <p:cond delay="0"/>
                            </p:stCondLst>
                            <p:childTnLst>
                              <p:par>
                                <p:cTn id="14" presetID="23" presetClass="entr" presetSubtype="32" fill="hold" grpId="0" nodeType="afterEffect">
                                  <p:stCondLst>
                                    <p:cond delay="400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strVal val="4*#ppt_w"/>
                                          </p:val>
                                        </p:tav>
                                        <p:tav tm="100000">
                                          <p:val>
                                            <p:strVal val="#ppt_w"/>
                                          </p:val>
                                        </p:tav>
                                      </p:tavLst>
                                    </p:anim>
                                    <p:anim calcmode="lin" valueType="num">
                                      <p:cBhvr>
                                        <p:cTn id="17" dur="500" fill="hold"/>
                                        <p:tgtEl>
                                          <p:spTgt spid="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A9EF77-1B61-F7A4-2D65-B42BC6C87A3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alt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Learning Objectives </a:t>
            </a:r>
            <a:r>
              <a:rPr kumimoji="0" lang="en-US" alt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1</a:t>
            </a:r>
            <a:endParaRPr kumimoji="0" lang="en-US" altLang="en-US" sz="4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2" name="Text Placeholder 1">
            <a:extLst>
              <a:ext uri="{FF2B5EF4-FFF2-40B4-BE49-F238E27FC236}">
                <a16:creationId xmlns:a16="http://schemas.microsoft.com/office/drawing/2014/main" id="{9D645700-6E6E-B1AB-4CDB-2527118E1C2A}"/>
              </a:ext>
            </a:extLst>
          </p:cNvPr>
          <p:cNvSpPr>
            <a:spLocks noGrp="1"/>
          </p:cNvSpPr>
          <p:nvPr>
            <p:ph type="body" sz="quarter" idx="10"/>
          </p:nvPr>
        </p:nvSpPr>
        <p:spPr/>
        <p:txBody>
          <a:bodyPr>
            <a:normAutofit/>
          </a:bodyPr>
          <a:lstStyle/>
          <a:p>
            <a:pPr>
              <a:lnSpc>
                <a:spcPct val="100000"/>
              </a:lnSpc>
              <a:spcBef>
                <a:spcPts val="0"/>
              </a:spcBef>
            </a:pPr>
            <a:r>
              <a:rPr lang="en-US" sz="2800" dirty="0">
                <a:latin typeface="Arial" panose="020B0604020202020204" pitchFamily="34" charset="0"/>
                <a:cs typeface="Arial" panose="020B0604020202020204" pitchFamily="34" charset="0"/>
              </a:rPr>
              <a:t>Understanding the basic and best practices associated with the following Fall Protection Systems:</a:t>
            </a:r>
          </a:p>
          <a:p>
            <a:pPr lvl="2">
              <a:lnSpc>
                <a:spcPct val="100000"/>
              </a:lnSpc>
              <a:spcBef>
                <a:spcPts val="0"/>
              </a:spcBef>
            </a:pPr>
            <a:r>
              <a:rPr lang="en-US" sz="2800" dirty="0">
                <a:latin typeface="Arial" panose="020B0604020202020204" pitchFamily="34" charset="0"/>
                <a:cs typeface="Arial" panose="020B0604020202020204" pitchFamily="34" charset="0"/>
              </a:rPr>
              <a:t>Positioning Devices</a:t>
            </a:r>
          </a:p>
          <a:p>
            <a:pPr lvl="2">
              <a:lnSpc>
                <a:spcPct val="100000"/>
              </a:lnSpc>
              <a:spcBef>
                <a:spcPts val="0"/>
              </a:spcBef>
            </a:pPr>
            <a:r>
              <a:rPr lang="en-US" sz="2800" dirty="0">
                <a:latin typeface="Arial" panose="020B0604020202020204" pitchFamily="34" charset="0"/>
                <a:cs typeface="Arial" panose="020B0604020202020204" pitchFamily="34" charset="0"/>
              </a:rPr>
              <a:t>Fall Restraint</a:t>
            </a:r>
          </a:p>
          <a:p>
            <a:pPr lvl="2">
              <a:lnSpc>
                <a:spcPct val="100000"/>
              </a:lnSpc>
              <a:spcBef>
                <a:spcPts val="0"/>
              </a:spcBef>
            </a:pPr>
            <a:r>
              <a:rPr lang="en-US" sz="2800" dirty="0">
                <a:latin typeface="Arial" panose="020B0604020202020204" pitchFamily="34" charset="0"/>
                <a:cs typeface="Arial" panose="020B0604020202020204" pitchFamily="34" charset="0"/>
              </a:rPr>
              <a:t>Warning Lines</a:t>
            </a:r>
          </a:p>
          <a:p>
            <a:pPr lvl="2">
              <a:lnSpc>
                <a:spcPct val="100000"/>
              </a:lnSpc>
              <a:spcBef>
                <a:spcPts val="0"/>
              </a:spcBef>
            </a:pPr>
            <a:r>
              <a:rPr lang="en-US" sz="2800" dirty="0">
                <a:latin typeface="Arial" panose="020B0604020202020204" pitchFamily="34" charset="0"/>
                <a:cs typeface="Arial" panose="020B0604020202020204" pitchFamily="34" charset="0"/>
              </a:rPr>
              <a:t>Controlled Access Zones</a:t>
            </a:r>
          </a:p>
          <a:p>
            <a:pPr lvl="2"/>
            <a:endParaRPr lang="en-US" sz="2600" dirty="0">
              <a:latin typeface="Arial" panose="020B0604020202020204" pitchFamily="34" charset="0"/>
              <a:cs typeface="Arial" panose="020B0604020202020204" pitchFamily="34" charset="0"/>
            </a:endParaRPr>
          </a:p>
        </p:txBody>
      </p:sp>
      <p:sp>
        <p:nvSpPr>
          <p:cNvPr id="5" name="Content Placeholder 3">
            <a:extLst>
              <a:ext uri="{FF2B5EF4-FFF2-40B4-BE49-F238E27FC236}">
                <a16:creationId xmlns:a16="http://schemas.microsoft.com/office/drawing/2014/main" id="{5A7E26DB-B2CA-36E7-9140-6AEC0AD2A569}"/>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28452319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Safety Monitoring Systems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4</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7411" name="Rectangle 3"/>
          <p:cNvSpPr>
            <a:spLocks noGrp="1" noChangeArrowheads="1"/>
          </p:cNvSpPr>
          <p:nvPr>
            <p:ph type="body" sz="quarter" idx="10"/>
          </p:nvPr>
        </p:nvSpPr>
        <p:spPr>
          <a:xfrm>
            <a:off x="649848" y="1375515"/>
            <a:ext cx="5533465" cy="4790154"/>
          </a:xfrm>
        </p:spPr>
        <p:txBody>
          <a:bodyPr>
            <a:noAutofit/>
          </a:bodyPr>
          <a:lstStyle/>
          <a:p>
            <a:pPr>
              <a:lnSpc>
                <a:spcPct val="100000"/>
              </a:lnSpc>
              <a:spcBef>
                <a:spcPts val="0"/>
              </a:spcBef>
            </a:pPr>
            <a:r>
              <a:rPr lang="en-US" sz="2200" dirty="0">
                <a:latin typeface="Arial" panose="020B0604020202020204" pitchFamily="34" charset="0"/>
                <a:cs typeface="Arial" panose="020B0604020202020204" pitchFamily="34" charset="0"/>
              </a:rPr>
              <a:t>May be used on flat and low slope roofs.</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n-US" sz="2200" dirty="0">
                <a:latin typeface="Arial" panose="020B0604020202020204" pitchFamily="34" charset="0"/>
                <a:cs typeface="Arial" panose="020B0604020202020204" pitchFamily="34" charset="0"/>
              </a:rPr>
              <a:t>Safety monitoring should be used sparingly. </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n-US" sz="2200" dirty="0">
                <a:latin typeface="Arial" panose="020B0604020202020204" pitchFamily="34" charset="0"/>
                <a:cs typeface="Arial" panose="020B0604020202020204" pitchFamily="34" charset="0"/>
              </a:rPr>
              <a:t>Employees must comply promptly with warnings and directions.</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n-US" sz="2200" dirty="0">
                <a:latin typeface="Arial" panose="020B0604020202020204" pitchFamily="34" charset="0"/>
                <a:cs typeface="Arial" panose="020B0604020202020204" pitchFamily="34" charset="0"/>
              </a:rPr>
              <a:t>Roof sections to be designated for protection under safety monitoring must be less than 50 feet in width.</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n-US" sz="2200" dirty="0">
                <a:latin typeface="Arial" panose="020B0604020202020204" pitchFamily="34" charset="0"/>
                <a:cs typeface="Arial" panose="020B0604020202020204" pitchFamily="34" charset="0"/>
              </a:rPr>
              <a:t>Large roofs can be broken into sections.</a:t>
            </a:r>
          </a:p>
        </p:txBody>
      </p:sp>
      <p:pic>
        <p:nvPicPr>
          <p:cNvPr id="6" name="Picture 4" descr="1926 Subpart M Appendix A Diagrams">
            <a:extLst>
              <a:ext uri="{FF2B5EF4-FFF2-40B4-BE49-F238E27FC236}">
                <a16:creationId xmlns:a16="http://schemas.microsoft.com/office/drawing/2014/main" id="{CCE3D936-0C2B-EDFA-86C9-73EAC91B2BC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6183313" y="1600200"/>
            <a:ext cx="3368675" cy="36576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8">
            <a:extLst>
              <a:ext uri="{FF2B5EF4-FFF2-40B4-BE49-F238E27FC236}">
                <a16:creationId xmlns:a16="http://schemas.microsoft.com/office/drawing/2014/main" id="{6968AB1F-30AD-63C3-479A-C9B09CEC3D2B}"/>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rot="16200000">
            <a:off x="8913815" y="2887481"/>
            <a:ext cx="3916363" cy="26400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Content Placeholder 3">
            <a:extLst>
              <a:ext uri="{FF2B5EF4-FFF2-40B4-BE49-F238E27FC236}">
                <a16:creationId xmlns:a16="http://schemas.microsoft.com/office/drawing/2014/main" id="{AE38C483-0670-6FB9-2224-7507CC730CAF}"/>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2387051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1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Covers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a:xfrm>
            <a:off x="954088" y="1383474"/>
            <a:ext cx="6883063" cy="4328672"/>
          </a:xfrm>
        </p:spPr>
        <p:txBody>
          <a:bodyPr>
            <a:noAutofit/>
          </a:bodyPr>
          <a:lstStyle/>
          <a:p>
            <a:pPr>
              <a:spcBef>
                <a:spcPts val="500"/>
              </a:spcBef>
              <a:spcAft>
                <a:spcPts val="500"/>
              </a:spcAft>
            </a:pPr>
            <a:r>
              <a:rPr lang="en-US" sz="2400" dirty="0">
                <a:latin typeface="Arial" panose="020B0604020202020204" pitchFamily="34" charset="0"/>
                <a:cs typeface="Arial" panose="020B0604020202020204" pitchFamily="34" charset="0"/>
              </a:rPr>
              <a:t>A hole is a gap or void 2 inches or more in its least dimension in a floor, roof, deck, or other walking/working surface that is hazardous because:</a:t>
            </a:r>
          </a:p>
          <a:p>
            <a:pPr lvl="2">
              <a:spcAft>
                <a:spcPts val="500"/>
              </a:spcAft>
            </a:pPr>
            <a:r>
              <a:rPr lang="en-US" sz="2400" dirty="0">
                <a:latin typeface="Arial" panose="020B0604020202020204" pitchFamily="34" charset="0"/>
                <a:cs typeface="Arial" panose="020B0604020202020204" pitchFamily="34" charset="0"/>
              </a:rPr>
              <a:t>Workers can fall through the hole;</a:t>
            </a:r>
          </a:p>
          <a:p>
            <a:pPr lvl="2">
              <a:spcAft>
                <a:spcPts val="500"/>
              </a:spcAft>
            </a:pPr>
            <a:r>
              <a:rPr lang="en-US" sz="2400" dirty="0">
                <a:latin typeface="Arial" panose="020B0604020202020204" pitchFamily="34" charset="0"/>
                <a:cs typeface="Arial" panose="020B0604020202020204" pitchFamily="34" charset="0"/>
              </a:rPr>
              <a:t>The hole’s design can create a trip hazard; and</a:t>
            </a:r>
          </a:p>
          <a:p>
            <a:pPr lvl="2">
              <a:spcAft>
                <a:spcPts val="500"/>
              </a:spcAft>
            </a:pPr>
            <a:r>
              <a:rPr lang="en-US" sz="2400" dirty="0">
                <a:latin typeface="Arial" panose="020B0604020202020204" pitchFamily="34" charset="0"/>
                <a:cs typeface="Arial" panose="020B0604020202020204" pitchFamily="34" charset="0"/>
              </a:rPr>
              <a:t>Objects can fall through the hole and injure workers below.</a:t>
            </a:r>
          </a:p>
          <a:p>
            <a:pPr>
              <a:spcBef>
                <a:spcPts val="500"/>
              </a:spcBef>
              <a:spcAft>
                <a:spcPts val="500"/>
              </a:spcAft>
            </a:pPr>
            <a:r>
              <a:rPr lang="en-US" sz="2400" dirty="0">
                <a:latin typeface="Arial" panose="020B0604020202020204" pitchFamily="34" charset="0"/>
                <a:cs typeface="Arial" panose="020B0604020202020204" pitchFamily="34" charset="0"/>
              </a:rPr>
              <a:t>Workers are protected from the hazards associated with holes by the use of covers, personal fall protection or guardrail systems.</a:t>
            </a:r>
          </a:p>
        </p:txBody>
      </p:sp>
      <p:pic>
        <p:nvPicPr>
          <p:cNvPr id="4" name="Picture 4" descr="Floor hole cover missing">
            <a:extLst>
              <a:ext uri="{FF2B5EF4-FFF2-40B4-BE49-F238E27FC236}">
                <a16:creationId xmlns:a16="http://schemas.microsoft.com/office/drawing/2014/main" id="{FA5ECF21-5F36-E689-9FAD-2AFE752AC08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84139" y="1383474"/>
            <a:ext cx="2667000" cy="2299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descr="One employee walking into a floor opening while carrying a board.">
            <a:extLst>
              <a:ext uri="{FF2B5EF4-FFF2-40B4-BE49-F238E27FC236}">
                <a16:creationId xmlns:a16="http://schemas.microsoft.com/office/drawing/2014/main" id="{ABA2A2DD-46FA-5683-9A2E-F468581F0BD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8284138" y="3683107"/>
            <a:ext cx="2667001" cy="251739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AutoShape 7">
            <a:extLst>
              <a:ext uri="{FF2B5EF4-FFF2-40B4-BE49-F238E27FC236}">
                <a16:creationId xmlns:a16="http://schemas.microsoft.com/office/drawing/2014/main" id="{8E13249D-0913-DD28-22F6-5A53B72213ED}"/>
              </a:ext>
              <a:ext uri="{C183D7F6-B498-43B3-948B-1728B52AA6E4}">
                <adec:decorative xmlns:adec="http://schemas.microsoft.com/office/drawing/2017/decorative" val="1"/>
              </a:ext>
            </a:extLst>
          </p:cNvPr>
          <p:cNvSpPr>
            <a:spLocks noChangeArrowheads="1"/>
          </p:cNvSpPr>
          <p:nvPr/>
        </p:nvSpPr>
        <p:spPr bwMode="auto">
          <a:xfrm>
            <a:off x="8474638" y="2274644"/>
            <a:ext cx="2286000" cy="22860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5400">
            <a:solidFill>
              <a:srgbClr val="FF0066"/>
            </a:solidFill>
            <a:miter lim="800000"/>
            <a:headEnd/>
            <a:tailEnd/>
          </a:ln>
        </p:spPr>
        <p:txBody>
          <a:bodyPr wrap="none" anchor="ctr"/>
          <a:lstStyle/>
          <a:p>
            <a:endParaRPr lang="en-US">
              <a:latin typeface="Arial" panose="020B0604020202020204" pitchFamily="34" charset="0"/>
              <a:cs typeface="Arial" panose="020B0604020202020204" pitchFamily="34" charset="0"/>
            </a:endParaRPr>
          </a:p>
        </p:txBody>
      </p:sp>
      <p:sp>
        <p:nvSpPr>
          <p:cNvPr id="7" name="Content Placeholder 3">
            <a:extLst>
              <a:ext uri="{FF2B5EF4-FFF2-40B4-BE49-F238E27FC236}">
                <a16:creationId xmlns:a16="http://schemas.microsoft.com/office/drawing/2014/main" id="{47B0094A-D87D-ACA0-142E-C46DB09F96FC}"/>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2121732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411">
                                            <p:txEl>
                                              <p:pRg st="4" end="4"/>
                                            </p:txEl>
                                          </p:spTgt>
                                        </p:tgtEl>
                                        <p:attrNameLst>
                                          <p:attrName>style.visibility</p:attrName>
                                        </p:attrNameLst>
                                      </p:cBhvr>
                                      <p:to>
                                        <p:strVal val="visible"/>
                                      </p:to>
                                    </p:set>
                                  </p:childTnLst>
                                </p:cTn>
                              </p:par>
                            </p:childTnLst>
                          </p:cTn>
                        </p:par>
                        <p:par>
                          <p:cTn id="17" fill="hold">
                            <p:stCondLst>
                              <p:cond delay="0"/>
                            </p:stCondLst>
                            <p:childTnLst>
                              <p:par>
                                <p:cTn id="18" presetID="23" presetClass="entr" presetSubtype="32" fill="hold" grpId="0" nodeType="afterEffect">
                                  <p:stCondLst>
                                    <p:cond delay="400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strVal val="4*#ppt_w"/>
                                          </p:val>
                                        </p:tav>
                                        <p:tav tm="100000">
                                          <p:val>
                                            <p:strVal val="#ppt_w"/>
                                          </p:val>
                                        </p:tav>
                                      </p:tavLst>
                                    </p:anim>
                                    <p:anim calcmode="lin" valueType="num">
                                      <p:cBhvr>
                                        <p:cTn id="21" dur="500" fill="hold"/>
                                        <p:tgtEl>
                                          <p:spTgt spid="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4166319F-71B8-B4D3-7A80-5B360B545E7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Covers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2</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3" name="Picture 2" descr="These images depict an aerial lift tipped to the side after running into an unprotected floor opening">
            <a:extLst>
              <a:ext uri="{FF2B5EF4-FFF2-40B4-BE49-F238E27FC236}">
                <a16:creationId xmlns:a16="http://schemas.microsoft.com/office/drawing/2014/main" id="{BC777B24-9EA5-ED07-8738-AFE53D911887}"/>
              </a:ext>
            </a:extLst>
          </p:cNvPr>
          <p:cNvPicPr>
            <a:picLocks noChangeAspect="1"/>
          </p:cNvPicPr>
          <p:nvPr/>
        </p:nvPicPr>
        <p:blipFill rotWithShape="1">
          <a:blip r:embed="rId3"/>
          <a:srcRect l="16765" r="16860"/>
          <a:stretch/>
        </p:blipFill>
        <p:spPr>
          <a:xfrm>
            <a:off x="1018663" y="1713441"/>
            <a:ext cx="4765149" cy="4005943"/>
          </a:xfrm>
          <a:prstGeom prst="rect">
            <a:avLst/>
          </a:prstGeom>
        </p:spPr>
      </p:pic>
      <p:pic>
        <p:nvPicPr>
          <p:cNvPr id="5" name="Content Placeholder 4">
            <a:extLst>
              <a:ext uri="{FF2B5EF4-FFF2-40B4-BE49-F238E27FC236}">
                <a16:creationId xmlns:a16="http://schemas.microsoft.com/office/drawing/2014/main" id="{B27A401A-B97E-8152-20F6-26861356FA2A}"/>
              </a:ext>
              <a:ext uri="{C183D7F6-B498-43B3-948B-1728B52AA6E4}">
                <adec:decorative xmlns:adec="http://schemas.microsoft.com/office/drawing/2017/decorative" val="1"/>
              </a:ext>
            </a:extLst>
          </p:cNvPr>
          <p:cNvPicPr>
            <a:picLocks noGrp="1" noChangeAspect="1"/>
          </p:cNvPicPr>
          <p:nvPr>
            <p:ph sz="quarter" idx="14"/>
          </p:nvPr>
        </p:nvPicPr>
        <p:blipFill>
          <a:blip r:embed="rId4"/>
          <a:stretch>
            <a:fillRect/>
          </a:stretch>
        </p:blipFill>
        <p:spPr>
          <a:xfrm>
            <a:off x="6289653" y="1762902"/>
            <a:ext cx="5209360" cy="3907020"/>
          </a:xfrm>
        </p:spPr>
      </p:pic>
      <p:sp>
        <p:nvSpPr>
          <p:cNvPr id="2" name="Content Placeholder 3">
            <a:extLst>
              <a:ext uri="{FF2B5EF4-FFF2-40B4-BE49-F238E27FC236}">
                <a16:creationId xmlns:a16="http://schemas.microsoft.com/office/drawing/2014/main" id="{5F535A20-9A96-D1FB-6976-0F060361DDED}"/>
              </a:ext>
              <a:ext uri="{C183D7F6-B498-43B3-948B-1728B52AA6E4}">
                <adec:decorative xmlns:adec="http://schemas.microsoft.com/office/drawing/2017/decorative" val="1"/>
              </a:ext>
            </a:extLst>
          </p:cNvPr>
          <p:cNvSpPr txBox="1">
            <a:spLocks/>
          </p:cNvSpPr>
          <p:nvPr/>
        </p:nvSpPr>
        <p:spPr>
          <a:xfrm>
            <a:off x="744699" y="6498539"/>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Fall Protection Systems II</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634221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Covers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3</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7411" name="Rectangle 3"/>
          <p:cNvSpPr>
            <a:spLocks noGrp="1" noChangeArrowheads="1"/>
          </p:cNvSpPr>
          <p:nvPr>
            <p:ph type="body" sz="quarter" idx="10"/>
          </p:nvPr>
        </p:nvSpPr>
        <p:spPr>
          <a:xfrm>
            <a:off x="954088" y="1375515"/>
            <a:ext cx="9660804" cy="3199264"/>
          </a:xfrm>
        </p:spPr>
        <p:txBody>
          <a:bodyPr>
            <a:normAutofit/>
          </a:bodyPr>
          <a:lstStyle/>
          <a:p>
            <a:pPr>
              <a:lnSpc>
                <a:spcPct val="100000"/>
              </a:lnSpc>
              <a:spcBef>
                <a:spcPts val="0"/>
              </a:spcBef>
            </a:pPr>
            <a:r>
              <a:rPr lang="en-US" sz="2100" dirty="0">
                <a:latin typeface="Arial" panose="020B0604020202020204" pitchFamily="34" charset="0"/>
                <a:cs typeface="Arial" panose="020B0604020202020204" pitchFamily="34" charset="0"/>
              </a:rPr>
              <a:t>The following types of holes are commonly found at construction worksites:</a:t>
            </a:r>
          </a:p>
          <a:p>
            <a:pPr lvl="2">
              <a:lnSpc>
                <a:spcPct val="100000"/>
              </a:lnSpc>
              <a:spcBef>
                <a:spcPts val="0"/>
              </a:spcBef>
            </a:pPr>
            <a:r>
              <a:rPr lang="en-US" sz="2100" dirty="0">
                <a:latin typeface="Arial" panose="020B0604020202020204" pitchFamily="34" charset="0"/>
                <a:cs typeface="Arial" panose="020B0604020202020204" pitchFamily="34" charset="0"/>
              </a:rPr>
              <a:t>Holes cut (or constructed) in floors to receive equipment or ducts and for future access points (e.g., openings for stairs that will be installed later);</a:t>
            </a:r>
          </a:p>
          <a:p>
            <a:pPr lvl="2">
              <a:lnSpc>
                <a:spcPct val="100000"/>
              </a:lnSpc>
              <a:spcBef>
                <a:spcPts val="0"/>
              </a:spcBef>
            </a:pPr>
            <a:r>
              <a:rPr lang="en-US" sz="2100" dirty="0">
                <a:latin typeface="Arial" panose="020B0604020202020204" pitchFamily="34" charset="0"/>
                <a:cs typeface="Arial" panose="020B0604020202020204" pitchFamily="34" charset="0"/>
              </a:rPr>
              <a:t>Holes cut in roofs in preparation for installing skylights, ventilation units, and other features or equipment;</a:t>
            </a:r>
          </a:p>
          <a:p>
            <a:pPr lvl="2">
              <a:lnSpc>
                <a:spcPct val="100000"/>
              </a:lnSpc>
              <a:spcBef>
                <a:spcPts val="0"/>
              </a:spcBef>
            </a:pPr>
            <a:r>
              <a:rPr lang="en-US" sz="2100" dirty="0">
                <a:latin typeface="Arial" panose="020B0604020202020204" pitchFamily="34" charset="0"/>
                <a:cs typeface="Arial" panose="020B0604020202020204" pitchFamily="34" charset="0"/>
              </a:rPr>
              <a:t>Excavations for pits, wells, or shafts (e.g., caissons);</a:t>
            </a:r>
          </a:p>
          <a:p>
            <a:pPr lvl="2">
              <a:lnSpc>
                <a:spcPct val="100000"/>
              </a:lnSpc>
              <a:spcBef>
                <a:spcPts val="0"/>
              </a:spcBef>
            </a:pPr>
            <a:r>
              <a:rPr lang="en-US" sz="2100" dirty="0">
                <a:latin typeface="Arial" panose="020B0604020202020204" pitchFamily="34" charset="0"/>
                <a:cs typeface="Arial" panose="020B0604020202020204" pitchFamily="34" charset="0"/>
              </a:rPr>
              <a:t>Excavations or cuts in roadways.</a:t>
            </a:r>
          </a:p>
        </p:txBody>
      </p:sp>
      <p:grpSp>
        <p:nvGrpSpPr>
          <p:cNvPr id="4" name="Group 3">
            <a:extLst>
              <a:ext uri="{FF2B5EF4-FFF2-40B4-BE49-F238E27FC236}">
                <a16:creationId xmlns:a16="http://schemas.microsoft.com/office/drawing/2014/main" id="{B89422E8-CEB4-BB4C-1542-C78A6BDEAD96}"/>
              </a:ext>
              <a:ext uri="{C183D7F6-B498-43B3-948B-1728B52AA6E4}">
                <adec:decorative xmlns:adec="http://schemas.microsoft.com/office/drawing/2017/decorative" val="1"/>
              </a:ext>
            </a:extLst>
          </p:cNvPr>
          <p:cNvGrpSpPr/>
          <p:nvPr/>
        </p:nvGrpSpPr>
        <p:grpSpPr>
          <a:xfrm>
            <a:off x="351789" y="4124349"/>
            <a:ext cx="5538472" cy="2094211"/>
            <a:chOff x="3422648" y="3291839"/>
            <a:chExt cx="5538472" cy="2094211"/>
          </a:xfrm>
        </p:grpSpPr>
        <p:pic>
          <p:nvPicPr>
            <p:cNvPr id="5" name="Picture 3" descr="Skylights on a roof ">
              <a:extLst>
                <a:ext uri="{FF2B5EF4-FFF2-40B4-BE49-F238E27FC236}">
                  <a16:creationId xmlns:a16="http://schemas.microsoft.com/office/drawing/2014/main" id="{44A5665B-B032-810B-C06B-A6A05B03B5D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3422648" y="3428999"/>
              <a:ext cx="2597151" cy="19478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4" descr="A skylight broken an with a hardhat laying on the ground">
              <a:extLst>
                <a:ext uri="{FF2B5EF4-FFF2-40B4-BE49-F238E27FC236}">
                  <a16:creationId xmlns:a16="http://schemas.microsoft.com/office/drawing/2014/main" id="{EBDC94E5-7A93-1B53-69A0-91C8E079CF54}"/>
                </a:ext>
              </a:extLst>
            </p:cNvPr>
            <p:cNvPicPr>
              <a:picLocks noChangeAspect="1" noChangeArrowheads="1"/>
            </p:cNvPicPr>
            <p:nvPr/>
          </p:nvPicPr>
          <p:blipFill>
            <a:blip r:embed="rId3" cstate="print">
              <a:lum bright="24000"/>
              <a:extLst>
                <a:ext uri="{28A0092B-C50C-407E-A947-70E740481C1C}">
                  <a14:useLocalDpi xmlns:a14="http://schemas.microsoft.com/office/drawing/2010/main" val="0"/>
                </a:ext>
              </a:extLst>
            </a:blip>
            <a:srcRect/>
            <a:stretch>
              <a:fillRect/>
            </a:stretch>
          </p:blipFill>
          <p:spPr>
            <a:xfrm>
              <a:off x="6019799" y="3428999"/>
              <a:ext cx="2597151" cy="195705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AutoShape 7">
              <a:extLst>
                <a:ext uri="{FF2B5EF4-FFF2-40B4-BE49-F238E27FC236}">
                  <a16:creationId xmlns:a16="http://schemas.microsoft.com/office/drawing/2014/main" id="{196C44B1-7FB9-42AD-3A73-F0FA714FFEF5}"/>
                </a:ext>
              </a:extLst>
            </p:cNvPr>
            <p:cNvSpPr>
              <a:spLocks noChangeArrowheads="1"/>
            </p:cNvSpPr>
            <p:nvPr/>
          </p:nvSpPr>
          <p:spPr bwMode="auto">
            <a:xfrm>
              <a:off x="7857308" y="3291839"/>
              <a:ext cx="1103812" cy="1126329"/>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solidFill>
              <a:srgbClr val="FF0000"/>
            </a:solidFill>
            <a:ln w="19050">
              <a:solidFill>
                <a:srgbClr val="FF0066"/>
              </a:solidFill>
              <a:miter lim="800000"/>
              <a:headEnd/>
              <a:tailEnd/>
            </a:ln>
          </p:spPr>
          <p:txBody>
            <a:bodyPr wrap="none" anchor="ctr"/>
            <a:lstStyle/>
            <a:p>
              <a:endParaRPr lang="en-US">
                <a:latin typeface="Arial" panose="020B0604020202020204" pitchFamily="34" charset="0"/>
                <a:cs typeface="Arial" panose="020B0604020202020204" pitchFamily="34" charset="0"/>
              </a:endParaRPr>
            </a:p>
          </p:txBody>
        </p:sp>
      </p:grpSp>
      <p:grpSp>
        <p:nvGrpSpPr>
          <p:cNvPr id="8" name="Group 7" descr="Protected skylights with proper guarding.">
            <a:extLst>
              <a:ext uri="{FF2B5EF4-FFF2-40B4-BE49-F238E27FC236}">
                <a16:creationId xmlns:a16="http://schemas.microsoft.com/office/drawing/2014/main" id="{0988C7E4-CBEB-5804-D864-AB71A7F14DFB}"/>
              </a:ext>
            </a:extLst>
          </p:cNvPr>
          <p:cNvGrpSpPr/>
          <p:nvPr/>
        </p:nvGrpSpPr>
        <p:grpSpPr>
          <a:xfrm>
            <a:off x="6753022" y="4273959"/>
            <a:ext cx="4980076" cy="1944601"/>
            <a:chOff x="6286709" y="3694716"/>
            <a:chExt cx="4980076" cy="1944601"/>
          </a:xfrm>
        </p:grpSpPr>
        <p:pic>
          <p:nvPicPr>
            <p:cNvPr id="9" name="Picture 3" descr="skylight protection">
              <a:extLst>
                <a:ext uri="{FF2B5EF4-FFF2-40B4-BE49-F238E27FC236}">
                  <a16:creationId xmlns:a16="http://schemas.microsoft.com/office/drawing/2014/main" id="{C6B797E7-6875-EE71-466C-89AEAE2ED3B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10001" t="20667" r="16000"/>
            <a:stretch>
              <a:fillRect/>
            </a:stretch>
          </p:blipFill>
          <p:spPr>
            <a:xfrm>
              <a:off x="6286709" y="3694716"/>
              <a:ext cx="2418893" cy="19446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4" descr="skylight cover">
              <a:extLst>
                <a:ext uri="{FF2B5EF4-FFF2-40B4-BE49-F238E27FC236}">
                  <a16:creationId xmlns:a16="http://schemas.microsoft.com/office/drawing/2014/main" id="{216B80CF-FFFB-98D7-81C1-88D89BDB149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10001" t="17999" r="8000"/>
            <a:stretch>
              <a:fillRect/>
            </a:stretch>
          </p:blipFill>
          <p:spPr>
            <a:xfrm>
              <a:off x="8705602" y="3694716"/>
              <a:ext cx="2561183" cy="19208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1" name="Content Placeholder 3">
            <a:extLst>
              <a:ext uri="{FF2B5EF4-FFF2-40B4-BE49-F238E27FC236}">
                <a16:creationId xmlns:a16="http://schemas.microsoft.com/office/drawing/2014/main" id="{85033DA0-239F-15E2-2D4F-4ED02AB6E238}"/>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263862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Covers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4</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7411" name="Rectangle 3"/>
          <p:cNvSpPr>
            <a:spLocks noGrp="1" noChangeArrowheads="1"/>
          </p:cNvSpPr>
          <p:nvPr>
            <p:ph type="body" sz="quarter" idx="10"/>
          </p:nvPr>
        </p:nvSpPr>
        <p:spPr>
          <a:xfrm>
            <a:off x="954088" y="1264114"/>
            <a:ext cx="9660804" cy="3310665"/>
          </a:xfrm>
        </p:spPr>
        <p:txBody>
          <a:bodyPr>
            <a:normAutofit/>
          </a:bodyPr>
          <a:lstStyle/>
          <a:p>
            <a:r>
              <a:rPr lang="en-US" sz="2000" dirty="0">
                <a:latin typeface="Arial" panose="020B0604020202020204" pitchFamily="34" charset="0"/>
                <a:cs typeface="Arial" panose="020B0604020202020204" pitchFamily="34" charset="0"/>
              </a:rPr>
              <a:t>Effective hole covers are:  1926.502(</a:t>
            </a:r>
            <a:r>
              <a:rPr lang="en-US" sz="2000" dirty="0" err="1">
                <a:latin typeface="Arial" panose="020B0604020202020204" pitchFamily="34" charset="0"/>
                <a:cs typeface="Arial" panose="020B0604020202020204" pitchFamily="34" charset="0"/>
              </a:rPr>
              <a:t>i</a:t>
            </a:r>
            <a:r>
              <a:rPr lang="en-US" sz="2000" dirty="0">
                <a:latin typeface="Arial" panose="020B0604020202020204" pitchFamily="34" charset="0"/>
                <a:cs typeface="Arial" panose="020B0604020202020204" pitchFamily="34" charset="0"/>
              </a:rPr>
              <a:t>)</a:t>
            </a:r>
          </a:p>
          <a:p>
            <a:pPr lvl="2"/>
            <a:r>
              <a:rPr lang="en-US" dirty="0">
                <a:latin typeface="Arial" panose="020B0604020202020204" pitchFamily="34" charset="0"/>
                <a:cs typeface="Arial" panose="020B0604020202020204" pitchFamily="34" charset="0"/>
              </a:rPr>
              <a:t>Large enough to provide appropriate overlap to prevent workers from falling through.</a:t>
            </a:r>
          </a:p>
          <a:p>
            <a:pPr lvl="2"/>
            <a:r>
              <a:rPr lang="en-US" dirty="0">
                <a:latin typeface="Arial" panose="020B0604020202020204" pitchFamily="34" charset="0"/>
                <a:cs typeface="Arial" panose="020B0604020202020204" pitchFamily="34" charset="0"/>
              </a:rPr>
              <a:t>Strong enough to support at least twice the anticipated weight imposed by the heaviest load .</a:t>
            </a:r>
          </a:p>
          <a:p>
            <a:pPr lvl="2"/>
            <a:r>
              <a:rPr lang="en-US" dirty="0">
                <a:latin typeface="Arial" panose="020B0604020202020204" pitchFamily="34" charset="0"/>
                <a:cs typeface="Arial" panose="020B0604020202020204" pitchFamily="34" charset="0"/>
              </a:rPr>
              <a:t>Left in place over the hole until access is needed.</a:t>
            </a:r>
          </a:p>
          <a:p>
            <a:pPr lvl="2"/>
            <a:r>
              <a:rPr lang="en-US" dirty="0">
                <a:latin typeface="Arial" panose="020B0604020202020204" pitchFamily="34" charset="0"/>
                <a:cs typeface="Arial" panose="020B0604020202020204" pitchFamily="34" charset="0"/>
              </a:rPr>
              <a:t>Inspected periodically to identify deterioration.</a:t>
            </a:r>
          </a:p>
          <a:p>
            <a:pPr lvl="2"/>
            <a:r>
              <a:rPr lang="en-US" dirty="0">
                <a:latin typeface="Arial" panose="020B0604020202020204" pitchFamily="34" charset="0"/>
                <a:cs typeface="Arial" panose="020B0604020202020204" pitchFamily="34" charset="0"/>
              </a:rPr>
              <a:t>Secured (side to side and up/down) and do not create trip hazards.</a:t>
            </a:r>
          </a:p>
          <a:p>
            <a:pPr lvl="2"/>
            <a:r>
              <a:rPr lang="en-US" dirty="0">
                <a:latin typeface="Arial" panose="020B0604020202020204" pitchFamily="34" charset="0"/>
                <a:cs typeface="Arial" panose="020B0604020202020204" pitchFamily="34" charset="0"/>
              </a:rPr>
              <a:t>Clearly marked as hole covers. (Consider Non-English marking)</a:t>
            </a:r>
          </a:p>
        </p:txBody>
      </p:sp>
      <p:pic>
        <p:nvPicPr>
          <p:cNvPr id="12" name="Picture 4" descr="These two pictures depict a hole cover">
            <a:extLst>
              <a:ext uri="{FF2B5EF4-FFF2-40B4-BE49-F238E27FC236}">
                <a16:creationId xmlns:a16="http://schemas.microsoft.com/office/drawing/2014/main" id="{1515ACC9-D1DF-59F7-4545-B87DF11B254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28589" t="13666" r="21759" b="16953"/>
          <a:stretch>
            <a:fillRect/>
          </a:stretch>
        </p:blipFill>
        <p:spPr>
          <a:xfrm>
            <a:off x="1137053" y="4344649"/>
            <a:ext cx="2089212" cy="187493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 name="Picture 5">
            <a:extLst>
              <a:ext uri="{FF2B5EF4-FFF2-40B4-BE49-F238E27FC236}">
                <a16:creationId xmlns:a16="http://schemas.microsoft.com/office/drawing/2014/main" id="{67EE4EE2-AED3-705F-DCC2-D6AE912D1904}"/>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2857" t="22858"/>
          <a:stretch>
            <a:fillRect/>
          </a:stretch>
        </p:blipFill>
        <p:spPr>
          <a:xfrm>
            <a:off x="4489309" y="4830144"/>
            <a:ext cx="2084925" cy="13839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10" descr="Hole Cover description and strength requirement.">
            <a:extLst>
              <a:ext uri="{FF2B5EF4-FFF2-40B4-BE49-F238E27FC236}">
                <a16:creationId xmlns:a16="http://schemas.microsoft.com/office/drawing/2014/main" id="{DA15B32F-5EEE-99EC-9B6D-4A3D957BD2C4}"/>
              </a:ext>
            </a:extLst>
          </p:cNvPr>
          <p:cNvPicPr>
            <a:picLocks noChangeAspect="1"/>
          </p:cNvPicPr>
          <p:nvPr/>
        </p:nvPicPr>
        <p:blipFill>
          <a:blip r:embed="rId4"/>
          <a:stretch>
            <a:fillRect/>
          </a:stretch>
        </p:blipFill>
        <p:spPr>
          <a:xfrm>
            <a:off x="7576457" y="5161860"/>
            <a:ext cx="4361078" cy="1036033"/>
          </a:xfrm>
          <a:prstGeom prst="rect">
            <a:avLst/>
          </a:prstGeom>
        </p:spPr>
      </p:pic>
      <p:sp>
        <p:nvSpPr>
          <p:cNvPr id="4" name="Content Placeholder 3">
            <a:extLst>
              <a:ext uri="{FF2B5EF4-FFF2-40B4-BE49-F238E27FC236}">
                <a16:creationId xmlns:a16="http://schemas.microsoft.com/office/drawing/2014/main" id="{098F27DD-F695-E25F-CA6C-F8BA08AB9858}"/>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1785448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4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rPr>
              <a:t>Protection from Falling Objects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a:xfrm>
            <a:off x="1024320" y="1375515"/>
            <a:ext cx="9660804" cy="4668234"/>
          </a:xfrm>
        </p:spPr>
        <p:txBody>
          <a:bodyPr>
            <a:normAutofit/>
          </a:bodyPr>
          <a:lstStyle/>
          <a:p>
            <a:pPr>
              <a:lnSpc>
                <a:spcPct val="100000"/>
              </a:lnSpc>
              <a:spcBef>
                <a:spcPts val="0"/>
              </a:spcBef>
            </a:pPr>
            <a:r>
              <a:rPr lang="en-US" sz="2400" dirty="0">
                <a:latin typeface="Arial" panose="020B0604020202020204" pitchFamily="34" charset="0"/>
                <a:cs typeface="Arial" panose="020B0604020202020204" pitchFamily="34" charset="0"/>
              </a:rPr>
              <a:t>Toeboards, when used as falling object protection, shall be erected along the edge of the overhead walking/working surface protect employees below.</a:t>
            </a:r>
          </a:p>
          <a:p>
            <a:pPr marL="914400" lvl="2">
              <a:lnSpc>
                <a:spcPct val="100000"/>
              </a:lnSpc>
              <a:spcBef>
                <a:spcPts val="0"/>
              </a:spcBef>
            </a:pPr>
            <a:r>
              <a:rPr lang="en-US" sz="2400" dirty="0">
                <a:latin typeface="Arial" panose="020B0604020202020204" pitchFamily="34" charset="0"/>
                <a:cs typeface="Arial" panose="020B0604020202020204" pitchFamily="34" charset="0"/>
              </a:rPr>
              <a:t>At least 50 pounds applied in any downward or outward direction at any point along the </a:t>
            </a:r>
            <a:r>
              <a:rPr lang="en-US" sz="2400" dirty="0" err="1">
                <a:latin typeface="Arial" panose="020B0604020202020204" pitchFamily="34" charset="0"/>
                <a:cs typeface="Arial" panose="020B0604020202020204" pitchFamily="34" charset="0"/>
              </a:rPr>
              <a:t>toeboard</a:t>
            </a:r>
            <a:r>
              <a:rPr lang="en-US" sz="2400" dirty="0">
                <a:latin typeface="Arial" panose="020B0604020202020204" pitchFamily="34" charset="0"/>
                <a:cs typeface="Arial" panose="020B0604020202020204" pitchFamily="34" charset="0"/>
              </a:rPr>
              <a:t>.</a:t>
            </a:r>
          </a:p>
          <a:p>
            <a:pPr marL="914400" lvl="2">
              <a:lnSpc>
                <a:spcPct val="100000"/>
              </a:lnSpc>
              <a:spcBef>
                <a:spcPts val="0"/>
              </a:spcBef>
            </a:pPr>
            <a:r>
              <a:rPr lang="en-US" sz="2400" dirty="0">
                <a:latin typeface="Arial" panose="020B0604020202020204" pitchFamily="34" charset="0"/>
                <a:cs typeface="Arial" panose="020B0604020202020204" pitchFamily="34" charset="0"/>
              </a:rPr>
              <a:t>Minimum of 3 1/2 inches in vertical height from their top edge to the level of the walking/working surface. </a:t>
            </a:r>
          </a:p>
          <a:p>
            <a:pPr marL="914400" lvl="2">
              <a:lnSpc>
                <a:spcPct val="100000"/>
              </a:lnSpc>
              <a:spcBef>
                <a:spcPts val="0"/>
              </a:spcBef>
            </a:pPr>
            <a:r>
              <a:rPr lang="en-US" sz="2400" dirty="0">
                <a:latin typeface="Arial" panose="020B0604020202020204" pitchFamily="34" charset="0"/>
                <a:cs typeface="Arial" panose="020B0604020202020204" pitchFamily="34" charset="0"/>
              </a:rPr>
              <a:t>They shall have not more than 1/4 inch clearance above the walking/working surface. </a:t>
            </a:r>
          </a:p>
          <a:p>
            <a:pPr marL="914400" lvl="2">
              <a:lnSpc>
                <a:spcPct val="100000"/>
              </a:lnSpc>
              <a:spcBef>
                <a:spcPts val="0"/>
              </a:spcBef>
            </a:pPr>
            <a:r>
              <a:rPr lang="en-US" sz="2400" dirty="0">
                <a:latin typeface="Arial" panose="020B0604020202020204" pitchFamily="34" charset="0"/>
                <a:cs typeface="Arial" panose="020B0604020202020204" pitchFamily="34" charset="0"/>
              </a:rPr>
              <a:t>They shall be solid or have openings not over 1 inch (2.5 cm) in greatest dimension.</a:t>
            </a:r>
          </a:p>
        </p:txBody>
      </p:sp>
      <p:sp>
        <p:nvSpPr>
          <p:cNvPr id="4" name="Content Placeholder 3">
            <a:extLst>
              <a:ext uri="{FF2B5EF4-FFF2-40B4-BE49-F238E27FC236}">
                <a16:creationId xmlns:a16="http://schemas.microsoft.com/office/drawing/2014/main" id="{5C52614D-8B0D-C91B-C046-F26BE40EED86}"/>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3940633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Protection from Falling Objects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2</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7411" name="Rectangle 3"/>
          <p:cNvSpPr>
            <a:spLocks noGrp="1" noChangeArrowheads="1"/>
          </p:cNvSpPr>
          <p:nvPr>
            <p:ph type="body" sz="quarter" idx="10"/>
          </p:nvPr>
        </p:nvSpPr>
        <p:spPr>
          <a:xfrm>
            <a:off x="1024320" y="1816273"/>
            <a:ext cx="9660804" cy="4227475"/>
          </a:xfrm>
        </p:spPr>
        <p:txBody>
          <a:bodyPr>
            <a:normAutofit/>
          </a:bodyPr>
          <a:lstStyle/>
          <a:p>
            <a:pPr>
              <a:spcBef>
                <a:spcPts val="500"/>
              </a:spcBef>
              <a:spcAft>
                <a:spcPts val="500"/>
              </a:spcAft>
            </a:pPr>
            <a:r>
              <a:rPr lang="en-US" sz="2800" dirty="0">
                <a:latin typeface="Arial" panose="020B0604020202020204" pitchFamily="34" charset="0"/>
                <a:cs typeface="Arial" panose="020B0604020202020204" pitchFamily="34" charset="0"/>
              </a:rPr>
              <a:t>1926.502(j)(1)</a:t>
            </a:r>
          </a:p>
          <a:p>
            <a:pPr>
              <a:spcBef>
                <a:spcPts val="500"/>
              </a:spcBef>
              <a:spcAft>
                <a:spcPts val="500"/>
              </a:spcAft>
            </a:pPr>
            <a:r>
              <a:rPr lang="en-US" sz="2800" dirty="0">
                <a:latin typeface="Arial" panose="020B0604020202020204" pitchFamily="34" charset="0"/>
                <a:cs typeface="Arial" panose="020B0604020202020204" pitchFamily="34" charset="0"/>
              </a:rPr>
              <a:t>Where tools, equipment, or materials are piled higher than the top edge of a </a:t>
            </a:r>
            <a:r>
              <a:rPr lang="en-US" sz="2800" dirty="0" err="1">
                <a:latin typeface="Arial" panose="020B0604020202020204" pitchFamily="34" charset="0"/>
                <a:cs typeface="Arial" panose="020B0604020202020204" pitchFamily="34" charset="0"/>
              </a:rPr>
              <a:t>toeboard</a:t>
            </a:r>
            <a:r>
              <a:rPr lang="en-US" sz="2800" dirty="0">
                <a:latin typeface="Arial" panose="020B0604020202020204" pitchFamily="34" charset="0"/>
                <a:cs typeface="Arial" panose="020B0604020202020204" pitchFamily="34" charset="0"/>
              </a:rPr>
              <a:t>, paneling or screening shall be erected from the walking/working surface or </a:t>
            </a:r>
            <a:r>
              <a:rPr lang="en-US" sz="2800" dirty="0" err="1">
                <a:latin typeface="Arial" panose="020B0604020202020204" pitchFamily="34" charset="0"/>
                <a:cs typeface="Arial" panose="020B0604020202020204" pitchFamily="34" charset="0"/>
              </a:rPr>
              <a:t>toeboard</a:t>
            </a:r>
            <a:r>
              <a:rPr lang="en-US" sz="2800" dirty="0">
                <a:latin typeface="Arial" panose="020B0604020202020204" pitchFamily="34" charset="0"/>
                <a:cs typeface="Arial" panose="020B0604020202020204" pitchFamily="34" charset="0"/>
              </a:rPr>
              <a:t> to the top of a guardrail system's top rail or </a:t>
            </a:r>
            <a:r>
              <a:rPr lang="en-US" sz="2800" dirty="0" err="1">
                <a:latin typeface="Arial" panose="020B0604020202020204" pitchFamily="34" charset="0"/>
                <a:cs typeface="Arial" panose="020B0604020202020204" pitchFamily="34" charset="0"/>
              </a:rPr>
              <a:t>midrail</a:t>
            </a:r>
            <a:r>
              <a:rPr lang="en-US" sz="2800" dirty="0">
                <a:latin typeface="Arial" panose="020B0604020202020204" pitchFamily="34" charset="0"/>
                <a:cs typeface="Arial" panose="020B0604020202020204" pitchFamily="34" charset="0"/>
              </a:rPr>
              <a:t>, for a distance sufficient to protect employees below.</a:t>
            </a:r>
          </a:p>
        </p:txBody>
      </p:sp>
      <p:sp>
        <p:nvSpPr>
          <p:cNvPr id="4" name="Content Placeholder 3">
            <a:extLst>
              <a:ext uri="{FF2B5EF4-FFF2-40B4-BE49-F238E27FC236}">
                <a16:creationId xmlns:a16="http://schemas.microsoft.com/office/drawing/2014/main" id="{2863D17F-F2FE-B60D-E1CF-41EB02D4046E}"/>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297290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Protection from Falling Objects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3</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90000"/>
              </a:lnSpc>
              <a:spcBef>
                <a:spcPts val="1000"/>
              </a:spcBef>
              <a:spcAft>
                <a:spcPts val="0"/>
              </a:spcAft>
              <a:buClrTx/>
              <a:buSzTx/>
              <a:buFontTx/>
              <a:buNone/>
              <a:tabLst/>
              <a:defRPr/>
            </a:pPr>
            <a:endParaRPr kumimoji="0" lang="en-US" sz="4400" b="0"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
        <p:nvSpPr>
          <p:cNvPr id="17411" name="Rectangle 3"/>
          <p:cNvSpPr>
            <a:spLocks noGrp="1" noChangeArrowheads="1"/>
          </p:cNvSpPr>
          <p:nvPr>
            <p:ph type="body" sz="quarter" idx="10"/>
          </p:nvPr>
        </p:nvSpPr>
        <p:spPr>
          <a:xfrm>
            <a:off x="1024320" y="1871831"/>
            <a:ext cx="9660804" cy="4145792"/>
          </a:xfrm>
        </p:spPr>
        <p:txBody>
          <a:bodyPr>
            <a:normAutofit/>
          </a:bodyPr>
          <a:lstStyle/>
          <a:p>
            <a:pPr>
              <a:lnSpc>
                <a:spcPct val="100000"/>
              </a:lnSpc>
              <a:spcBef>
                <a:spcPts val="0"/>
              </a:spcBef>
            </a:pPr>
            <a:r>
              <a:rPr lang="en-US" sz="2400" dirty="0">
                <a:latin typeface="Arial" panose="020B0604020202020204" pitchFamily="34" charset="0"/>
                <a:cs typeface="Arial" panose="020B0604020202020204" pitchFamily="34" charset="0"/>
              </a:rPr>
              <a:t>Guardrail systems, when used as falling object protection, shall have all openings small enough to prevent passage of potential falling objects. 1926.502(j)(5)</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During the performance of overhand bricklaying and related work:</a:t>
            </a:r>
          </a:p>
          <a:p>
            <a:pPr marL="739775" lvl="2">
              <a:lnSpc>
                <a:spcPct val="100000"/>
              </a:lnSpc>
              <a:spcBef>
                <a:spcPts val="0"/>
              </a:spcBef>
            </a:pPr>
            <a:r>
              <a:rPr lang="en-US" sz="2400" dirty="0">
                <a:latin typeface="Arial" panose="020B0604020202020204" pitchFamily="34" charset="0"/>
                <a:cs typeface="Arial" panose="020B0604020202020204" pitchFamily="34" charset="0"/>
              </a:rPr>
              <a:t>No materials or equipment except masonry and mortar shall be stored within 4 feet (1.2 m) of the working edge.</a:t>
            </a:r>
          </a:p>
          <a:p>
            <a:pPr marL="739775" lvl="2">
              <a:lnSpc>
                <a:spcPct val="100000"/>
              </a:lnSpc>
              <a:spcBef>
                <a:spcPts val="0"/>
              </a:spcBef>
            </a:pPr>
            <a:r>
              <a:rPr lang="en-US" sz="2400" dirty="0">
                <a:latin typeface="Arial" panose="020B0604020202020204" pitchFamily="34" charset="0"/>
                <a:cs typeface="Arial" panose="020B0604020202020204" pitchFamily="34" charset="0"/>
              </a:rPr>
              <a:t>Excess mortar, broken or scattered masonry units, and all other materials and debris shall be kept clear from the work area by removal at regular intervals.1926.502(j)(6)</a:t>
            </a:r>
          </a:p>
        </p:txBody>
      </p:sp>
      <p:sp>
        <p:nvSpPr>
          <p:cNvPr id="4" name="Content Placeholder 3">
            <a:extLst>
              <a:ext uri="{FF2B5EF4-FFF2-40B4-BE49-F238E27FC236}">
                <a16:creationId xmlns:a16="http://schemas.microsoft.com/office/drawing/2014/main" id="{B845290B-3CE6-B0BC-9088-71DDF86BC6B3}"/>
              </a:ext>
              <a:ext uri="{C183D7F6-B498-43B3-948B-1728B52AA6E4}">
                <adec:decorative xmlns:adec="http://schemas.microsoft.com/office/drawing/2017/decorative" val="1"/>
              </a:ext>
            </a:extLst>
          </p:cNvPr>
          <p:cNvSpPr>
            <a:spLocks/>
          </p:cNvSpPr>
          <p:nvPr/>
        </p:nvSpPr>
        <p:spPr>
          <a:xfrm>
            <a:off x="744699" y="6498539"/>
            <a:ext cx="4333875" cy="246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Protection Systems II</a:t>
            </a:r>
          </a:p>
        </p:txBody>
      </p:sp>
    </p:spTree>
    <p:extLst>
      <p:ext uri="{BB962C8B-B14F-4D97-AF65-F5344CB8AC3E}">
        <p14:creationId xmlns:p14="http://schemas.microsoft.com/office/powerpoint/2010/main" val="1731666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rPr>
              <a:t>Protection from Falling Objects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4</a:t>
            </a:r>
            <a:endParaRPr kumimoji="0" lang="en-US" sz="4400" b="1"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endParaRPr>
          </a:p>
        </p:txBody>
      </p:sp>
      <p:sp>
        <p:nvSpPr>
          <p:cNvPr id="17411" name="Rectangle 3"/>
          <p:cNvSpPr>
            <a:spLocks noGrp="1" noChangeArrowheads="1"/>
          </p:cNvSpPr>
          <p:nvPr>
            <p:ph type="body" sz="quarter" idx="10"/>
          </p:nvPr>
        </p:nvSpPr>
        <p:spPr/>
        <p:txBody>
          <a:bodyPr>
            <a:noAutofit/>
          </a:bodyPr>
          <a:lstStyle/>
          <a:p>
            <a:pPr>
              <a:lnSpc>
                <a:spcPct val="100000"/>
              </a:lnSpc>
              <a:spcBef>
                <a:spcPts val="0"/>
              </a:spcBef>
            </a:pPr>
            <a:r>
              <a:rPr lang="en-US" sz="2400" dirty="0">
                <a:latin typeface="Arial" panose="020B0604020202020204" pitchFamily="34" charset="0"/>
                <a:cs typeface="Arial" panose="020B0604020202020204" pitchFamily="34" charset="0"/>
              </a:rPr>
              <a:t>During the performance of roofing work:</a:t>
            </a:r>
          </a:p>
          <a:p>
            <a:pPr marL="739775" lvl="2">
              <a:lnSpc>
                <a:spcPct val="100000"/>
              </a:lnSpc>
              <a:spcBef>
                <a:spcPts val="0"/>
              </a:spcBef>
            </a:pPr>
            <a:r>
              <a:rPr lang="en-US" sz="2400" dirty="0">
                <a:latin typeface="Arial" panose="020B0604020202020204" pitchFamily="34" charset="0"/>
                <a:cs typeface="Arial" panose="020B0604020202020204" pitchFamily="34" charset="0"/>
              </a:rPr>
              <a:t>Materials and equipment shall not be stored within 6 feet (1.8 m) of a roof edge unless guardrails are erected at the edge.</a:t>
            </a:r>
          </a:p>
          <a:p>
            <a:pPr marL="739775" lvl="2">
              <a:lnSpc>
                <a:spcPct val="100000"/>
              </a:lnSpc>
              <a:spcBef>
                <a:spcPts val="0"/>
              </a:spcBef>
            </a:pPr>
            <a:r>
              <a:rPr lang="en-US" sz="2400" dirty="0">
                <a:latin typeface="Arial" panose="020B0604020202020204" pitchFamily="34" charset="0"/>
                <a:cs typeface="Arial" panose="020B0604020202020204" pitchFamily="34" charset="0"/>
              </a:rPr>
              <a:t>Materials which are piled, grouped, or stacked near a roof edge shall be stable and self-supporting.</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Canopies, when used as falling object protection, shall be strong enough to prevent collapse and to prevent penetration by any objects which may fall onto the canopy.</a:t>
            </a:r>
          </a:p>
        </p:txBody>
      </p:sp>
      <p:sp>
        <p:nvSpPr>
          <p:cNvPr id="4" name="Content Placeholder 3">
            <a:extLst>
              <a:ext uri="{FF2B5EF4-FFF2-40B4-BE49-F238E27FC236}">
                <a16:creationId xmlns:a16="http://schemas.microsoft.com/office/drawing/2014/main" id="{E003A941-415D-D789-6AD7-396024BCDD37}"/>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3790696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Protection Plan</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p:txBody>
          <a:bodyPr/>
          <a:lstStyle/>
          <a:p>
            <a:pPr>
              <a:lnSpc>
                <a:spcPct val="100000"/>
              </a:lnSpc>
              <a:spcBef>
                <a:spcPts val="0"/>
              </a:spcBef>
            </a:pPr>
            <a:r>
              <a:rPr lang="en-US" sz="2400" dirty="0">
                <a:latin typeface="Arial" panose="020B0604020202020204" pitchFamily="34" charset="0"/>
                <a:cs typeface="Arial" panose="020B0604020202020204" pitchFamily="34" charset="0"/>
              </a:rPr>
              <a:t>Allowed for: </a:t>
            </a:r>
          </a:p>
          <a:p>
            <a:pPr marL="687388" lvl="2">
              <a:lnSpc>
                <a:spcPct val="100000"/>
              </a:lnSpc>
              <a:spcBef>
                <a:spcPts val="0"/>
              </a:spcBef>
            </a:pPr>
            <a:r>
              <a:rPr lang="en-US" sz="2400" dirty="0">
                <a:latin typeface="Arial" panose="020B0604020202020204" pitchFamily="34" charset="0"/>
                <a:cs typeface="Arial" panose="020B0604020202020204" pitchFamily="34" charset="0"/>
              </a:rPr>
              <a:t>Leading Edge Work</a:t>
            </a:r>
          </a:p>
          <a:p>
            <a:pPr marL="687388" lvl="2">
              <a:lnSpc>
                <a:spcPct val="100000"/>
              </a:lnSpc>
              <a:spcBef>
                <a:spcPts val="0"/>
              </a:spcBef>
            </a:pPr>
            <a:r>
              <a:rPr lang="en-US" sz="2400" dirty="0">
                <a:latin typeface="Arial" panose="020B0604020202020204" pitchFamily="34" charset="0"/>
                <a:cs typeface="Arial" panose="020B0604020202020204" pitchFamily="34" charset="0"/>
              </a:rPr>
              <a:t>Pre-Cast Concrete Erection</a:t>
            </a:r>
          </a:p>
          <a:p>
            <a:pPr marL="687388" lvl="2">
              <a:lnSpc>
                <a:spcPct val="100000"/>
              </a:lnSpc>
              <a:spcBef>
                <a:spcPts val="0"/>
              </a:spcBef>
            </a:pPr>
            <a:r>
              <a:rPr lang="en-US" sz="2400" dirty="0">
                <a:latin typeface="Arial" panose="020B0604020202020204" pitchFamily="34" charset="0"/>
                <a:cs typeface="Arial" panose="020B0604020202020204" pitchFamily="34" charset="0"/>
              </a:rPr>
              <a:t>Residential Construction</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Site specific written fall plans are considered an alternative for these activities.</a:t>
            </a:r>
          </a:p>
          <a:p>
            <a:pPr>
              <a:spcBef>
                <a:spcPts val="500"/>
              </a:spcBef>
              <a:spcAft>
                <a:spcPts val="500"/>
              </a:spcAft>
            </a:pPr>
            <a:endParaRPr lang="en-US" dirty="0">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80E7885D-7AA8-E478-18EA-BD39882DA048}"/>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561789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A9EF77-1B61-F7A4-2D65-B42BC6C87A3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alt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Learning Objectives </a:t>
            </a:r>
            <a:r>
              <a:rPr kumimoji="0" lang="en-US" alt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a:t>
            </a:r>
            <a:endParaRPr kumimoji="0" lang="en-US" altLang="en-US" sz="4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2" name="Text Placeholder 1">
            <a:extLst>
              <a:ext uri="{FF2B5EF4-FFF2-40B4-BE49-F238E27FC236}">
                <a16:creationId xmlns:a16="http://schemas.microsoft.com/office/drawing/2014/main" id="{9D645700-6E6E-B1AB-4CDB-2527118E1C2A}"/>
              </a:ext>
            </a:extLst>
          </p:cNvPr>
          <p:cNvSpPr>
            <a:spLocks noGrp="1"/>
          </p:cNvSpPr>
          <p:nvPr>
            <p:ph type="body" sz="quarter" idx="10"/>
          </p:nvPr>
        </p:nvSpPr>
        <p:spPr/>
        <p:txBody>
          <a:bodyPr>
            <a:normAutofit/>
          </a:bodyPr>
          <a:lstStyle/>
          <a:p>
            <a:pPr>
              <a:lnSpc>
                <a:spcPct val="100000"/>
              </a:lnSpc>
              <a:spcBef>
                <a:spcPts val="0"/>
              </a:spcBef>
            </a:pPr>
            <a:r>
              <a:rPr lang="en-US" sz="2800" dirty="0">
                <a:latin typeface="Arial" panose="020B0604020202020204" pitchFamily="34" charset="0"/>
                <a:cs typeface="Arial" panose="020B0604020202020204" pitchFamily="34" charset="0"/>
              </a:rPr>
              <a:t>Understanding the basic and best practices associated with the following Fall Protection Systems:</a:t>
            </a:r>
          </a:p>
          <a:p>
            <a:pPr lvl="2">
              <a:lnSpc>
                <a:spcPct val="100000"/>
              </a:lnSpc>
              <a:spcBef>
                <a:spcPts val="0"/>
              </a:spcBef>
            </a:pPr>
            <a:r>
              <a:rPr lang="en-US" sz="2800" dirty="0">
                <a:latin typeface="Arial" panose="020B0604020202020204" pitchFamily="34" charset="0"/>
                <a:cs typeface="Arial" panose="020B0604020202020204" pitchFamily="34" charset="0"/>
              </a:rPr>
              <a:t>Safety Monitor Systems</a:t>
            </a:r>
          </a:p>
          <a:p>
            <a:pPr lvl="2">
              <a:lnSpc>
                <a:spcPct val="100000"/>
              </a:lnSpc>
              <a:spcBef>
                <a:spcPts val="0"/>
              </a:spcBef>
            </a:pPr>
            <a:r>
              <a:rPr lang="en-US" sz="2800" dirty="0">
                <a:latin typeface="Arial" panose="020B0604020202020204" pitchFamily="34" charset="0"/>
                <a:cs typeface="Arial" panose="020B0604020202020204" pitchFamily="34" charset="0"/>
              </a:rPr>
              <a:t>Covers</a:t>
            </a:r>
          </a:p>
          <a:p>
            <a:pPr lvl="2">
              <a:lnSpc>
                <a:spcPct val="100000"/>
              </a:lnSpc>
              <a:spcBef>
                <a:spcPts val="0"/>
              </a:spcBef>
            </a:pPr>
            <a:r>
              <a:rPr lang="en-US" sz="2800" dirty="0">
                <a:latin typeface="Arial" panose="020B0604020202020204" pitchFamily="34" charset="0"/>
                <a:cs typeface="Arial" panose="020B0604020202020204" pitchFamily="34" charset="0"/>
              </a:rPr>
              <a:t>Protection from Falling Objects</a:t>
            </a:r>
          </a:p>
          <a:p>
            <a:pPr lvl="2">
              <a:lnSpc>
                <a:spcPct val="100000"/>
              </a:lnSpc>
              <a:spcBef>
                <a:spcPts val="0"/>
              </a:spcBef>
            </a:pPr>
            <a:r>
              <a:rPr lang="en-US" sz="2800" dirty="0">
                <a:latin typeface="Arial" panose="020B0604020202020204" pitchFamily="34" charset="0"/>
                <a:cs typeface="Arial" panose="020B0604020202020204" pitchFamily="34" charset="0"/>
              </a:rPr>
              <a:t>Fall Protection Plan</a:t>
            </a:r>
          </a:p>
          <a:p>
            <a:pPr lvl="2">
              <a:lnSpc>
                <a:spcPct val="100000"/>
              </a:lnSpc>
              <a:spcBef>
                <a:spcPts val="0"/>
              </a:spcBef>
            </a:pPr>
            <a:r>
              <a:rPr lang="en-US" sz="2800" dirty="0">
                <a:latin typeface="Arial" panose="020B0604020202020204" pitchFamily="34" charset="0"/>
                <a:cs typeface="Arial" panose="020B0604020202020204" pitchFamily="34" charset="0"/>
              </a:rPr>
              <a:t>Fall Protection Training Requirements</a:t>
            </a:r>
          </a:p>
          <a:p>
            <a:pPr marL="914400" lvl="2" indent="0">
              <a:buNone/>
            </a:pPr>
            <a:endParaRPr lang="en-US" sz="1800" dirty="0">
              <a:latin typeface="Arial" panose="020B0604020202020204" pitchFamily="34" charset="0"/>
              <a:cs typeface="Arial" panose="020B0604020202020204" pitchFamily="34" charset="0"/>
            </a:endParaRPr>
          </a:p>
        </p:txBody>
      </p:sp>
      <p:sp>
        <p:nvSpPr>
          <p:cNvPr id="5" name="Content Placeholder 3">
            <a:extLst>
              <a:ext uri="{FF2B5EF4-FFF2-40B4-BE49-F238E27FC236}">
                <a16:creationId xmlns:a16="http://schemas.microsoft.com/office/drawing/2014/main" id="{094F2660-3595-A650-0FF1-FE3D93677682}"/>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18711602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Protection Plan</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2</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17411" name="Rectangle 3"/>
          <p:cNvSpPr>
            <a:spLocks noGrp="1" noChangeArrowheads="1"/>
          </p:cNvSpPr>
          <p:nvPr>
            <p:ph type="body" sz="quarter" idx="10"/>
          </p:nvPr>
        </p:nvSpPr>
        <p:spPr>
          <a:xfrm>
            <a:off x="1024320" y="1871831"/>
            <a:ext cx="9660804" cy="3802459"/>
          </a:xfrm>
        </p:spPr>
        <p:txBody>
          <a:bodyPr>
            <a:normAutofit lnSpcReduction="10000"/>
          </a:bodyPr>
          <a:lstStyle/>
          <a:p>
            <a:pPr>
              <a:lnSpc>
                <a:spcPct val="100000"/>
              </a:lnSpc>
              <a:spcBef>
                <a:spcPct val="0"/>
              </a:spcBef>
            </a:pPr>
            <a:r>
              <a:rPr lang="en-US" sz="2400" dirty="0">
                <a:latin typeface="Arial" panose="020B0604020202020204" pitchFamily="34" charset="0"/>
                <a:cs typeface="Arial" panose="020B0604020202020204" pitchFamily="34" charset="0"/>
              </a:rPr>
              <a:t>If the employer can demonstrate that it is infeasible or creates a greater hazard to use the required fall protection systems, the employer must instead develop and implement a written site-specific fall protection plan in accordance with </a:t>
            </a:r>
            <a:r>
              <a:rPr lang="en-US" sz="2400" b="1" dirty="0">
                <a:latin typeface="Arial" panose="020B0604020202020204" pitchFamily="34" charset="0"/>
                <a:cs typeface="Arial" panose="020B0604020202020204" pitchFamily="34" charset="0"/>
              </a:rPr>
              <a:t>29 CFR 1926.502(k).</a:t>
            </a:r>
          </a:p>
          <a:p>
            <a:pPr lvl="1">
              <a:lnSpc>
                <a:spcPct val="100000"/>
              </a:lnSpc>
              <a:spcBef>
                <a:spcPct val="0"/>
              </a:spcBef>
            </a:pPr>
            <a:endParaRPr lang="en-US" b="1" dirty="0">
              <a:latin typeface="Arial" panose="020B0604020202020204" pitchFamily="34" charset="0"/>
              <a:cs typeface="Arial" panose="020B0604020202020204" pitchFamily="34" charset="0"/>
            </a:endParaRPr>
          </a:p>
          <a:p>
            <a:pPr lvl="2">
              <a:lnSpc>
                <a:spcPct val="100000"/>
              </a:lnSpc>
              <a:spcBef>
                <a:spcPct val="0"/>
              </a:spcBef>
            </a:pPr>
            <a:r>
              <a:rPr lang="en-US" sz="2400" dirty="0">
                <a:latin typeface="Arial" panose="020B0604020202020204" pitchFamily="34" charset="0"/>
                <a:cs typeface="Arial" panose="020B0604020202020204" pitchFamily="34" charset="0"/>
              </a:rPr>
              <a:t>OSHA does not consider "economic infeasibility" to be a basis for failing to provide conventional fall protection. </a:t>
            </a:r>
          </a:p>
          <a:p>
            <a:pPr>
              <a:lnSpc>
                <a:spcPct val="100000"/>
              </a:lnSpc>
              <a:spcBef>
                <a:spcPct val="0"/>
              </a:spcBef>
            </a:pPr>
            <a:endParaRPr lang="en-US" sz="2400" dirty="0">
              <a:latin typeface="Arial" panose="020B0604020202020204" pitchFamily="34" charset="0"/>
              <a:cs typeface="Arial" panose="020B0604020202020204" pitchFamily="34" charset="0"/>
            </a:endParaRPr>
          </a:p>
          <a:p>
            <a:pPr lvl="2">
              <a:lnSpc>
                <a:spcPct val="100000"/>
              </a:lnSpc>
              <a:spcBef>
                <a:spcPct val="0"/>
              </a:spcBef>
            </a:pPr>
            <a:r>
              <a:rPr lang="en-US" sz="2400" b="1" dirty="0">
                <a:latin typeface="Arial" panose="020B0604020202020204" pitchFamily="34" charset="0"/>
                <a:cs typeface="Arial" panose="020B0604020202020204" pitchFamily="34" charset="0"/>
              </a:rPr>
              <a:t>Note: </a:t>
            </a:r>
            <a:r>
              <a:rPr lang="en-US" sz="2400" dirty="0">
                <a:latin typeface="Arial" panose="020B0604020202020204" pitchFamily="34" charset="0"/>
                <a:cs typeface="Arial" panose="020B0604020202020204" pitchFamily="34" charset="0"/>
              </a:rPr>
              <a:t>There is a presumption that it is feasible and will not create a greater hazard to implement at least one of the fall protection systems.</a:t>
            </a:r>
          </a:p>
          <a:p>
            <a:pPr>
              <a:spcBef>
                <a:spcPts val="500"/>
              </a:spcBef>
              <a:spcAft>
                <a:spcPts val="500"/>
              </a:spcAft>
            </a:pPr>
            <a:endParaRPr lang="en-US" dirty="0">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5939BDC0-A76C-2A2C-AB03-58FFCBE34DC5}"/>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782750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Protection Plan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3</a:t>
            </a:r>
          </a:p>
        </p:txBody>
      </p:sp>
      <p:pic>
        <p:nvPicPr>
          <p:cNvPr id="4" name="Picture 3">
            <a:extLst>
              <a:ext uri="{FF2B5EF4-FFF2-40B4-BE49-F238E27FC236}">
                <a16:creationId xmlns:a16="http://schemas.microsoft.com/office/drawing/2014/main" id="{F6FD6DE2-D7F4-BAE8-07DA-79B9C08671EF}"/>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468630" y="1630680"/>
            <a:ext cx="11254740" cy="3596640"/>
          </a:xfrm>
          <a:prstGeom prst="rect">
            <a:avLst/>
          </a:prstGeom>
        </p:spPr>
      </p:pic>
      <p:sp>
        <p:nvSpPr>
          <p:cNvPr id="5" name="Content Placeholder 3">
            <a:extLst>
              <a:ext uri="{FF2B5EF4-FFF2-40B4-BE49-F238E27FC236}">
                <a16:creationId xmlns:a16="http://schemas.microsoft.com/office/drawing/2014/main" id="{5D12514B-D42C-5D4F-B3BE-0F14DAB13A5D}"/>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141621615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Protection Plan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4</a:t>
            </a:r>
          </a:p>
        </p:txBody>
      </p:sp>
      <p:sp>
        <p:nvSpPr>
          <p:cNvPr id="17411" name="Rectangle 3"/>
          <p:cNvSpPr>
            <a:spLocks noGrp="1" noChangeArrowheads="1"/>
          </p:cNvSpPr>
          <p:nvPr>
            <p:ph type="body" sz="quarter" idx="10"/>
          </p:nvPr>
        </p:nvSpPr>
        <p:spPr>
          <a:xfrm>
            <a:off x="1024320" y="1871831"/>
            <a:ext cx="9660804" cy="4093540"/>
          </a:xfrm>
        </p:spPr>
        <p:txBody>
          <a:bodyPr>
            <a:noAutofit/>
          </a:bodyPr>
          <a:lstStyle/>
          <a:p>
            <a:pPr>
              <a:lnSpc>
                <a:spcPct val="110000"/>
              </a:lnSpc>
              <a:spcBef>
                <a:spcPts val="0"/>
              </a:spcBef>
            </a:pPr>
            <a:r>
              <a:rPr lang="en-US" sz="2400" dirty="0">
                <a:latin typeface="Arial" panose="020B0604020202020204" pitchFamily="34" charset="0"/>
                <a:cs typeface="Arial" panose="020B0604020202020204" pitchFamily="34" charset="0"/>
              </a:rPr>
              <a:t>Written by a qualified person</a:t>
            </a:r>
          </a:p>
          <a:p>
            <a:pPr>
              <a:lnSpc>
                <a:spcPct val="110000"/>
              </a:lnSpc>
              <a:spcBef>
                <a:spcPts val="0"/>
              </a:spcBef>
            </a:pPr>
            <a:r>
              <a:rPr lang="en-US" sz="2400" dirty="0">
                <a:latin typeface="Arial" panose="020B0604020202020204" pitchFamily="34" charset="0"/>
                <a:cs typeface="Arial" panose="020B0604020202020204" pitchFamily="34" charset="0"/>
              </a:rPr>
              <a:t>Shall identify each location where conventional fall protection systems cannot be used and designate them Controlled Access Zones (CAZ).</a:t>
            </a:r>
          </a:p>
          <a:p>
            <a:pPr>
              <a:lnSpc>
                <a:spcPct val="110000"/>
              </a:lnSpc>
              <a:spcBef>
                <a:spcPts val="0"/>
              </a:spcBef>
            </a:pPr>
            <a:r>
              <a:rPr lang="en-US" sz="2400" dirty="0">
                <a:latin typeface="Arial" panose="020B0604020202020204" pitchFamily="34" charset="0"/>
                <a:cs typeface="Arial" panose="020B0604020202020204" pitchFamily="34" charset="0"/>
              </a:rPr>
              <a:t>Implement a safety monitoring system where no other alternative measure has been implemented.</a:t>
            </a:r>
          </a:p>
          <a:p>
            <a:pPr>
              <a:lnSpc>
                <a:spcPct val="110000"/>
              </a:lnSpc>
              <a:spcBef>
                <a:spcPts val="0"/>
              </a:spcBef>
            </a:pPr>
            <a:r>
              <a:rPr lang="en-US" sz="2400" dirty="0">
                <a:latin typeface="Arial" panose="020B0604020202020204" pitchFamily="34" charset="0"/>
                <a:cs typeface="Arial" panose="020B0604020202020204" pitchFamily="34" charset="0"/>
              </a:rPr>
              <a:t>Shall identify all workers designated to work in the CAZ.</a:t>
            </a:r>
          </a:p>
          <a:p>
            <a:pPr>
              <a:lnSpc>
                <a:spcPct val="110000"/>
              </a:lnSpc>
              <a:spcBef>
                <a:spcPts val="0"/>
              </a:spcBef>
            </a:pPr>
            <a:r>
              <a:rPr lang="en-US" sz="2400" dirty="0">
                <a:latin typeface="Arial" panose="020B0604020202020204" pitchFamily="34" charset="0"/>
                <a:cs typeface="Arial" panose="020B0604020202020204" pitchFamily="34" charset="0"/>
              </a:rPr>
              <a:t>Shall be reviewed and updated as appropriate if a fall, or near miss, occurs.</a:t>
            </a:r>
          </a:p>
        </p:txBody>
      </p:sp>
      <p:sp>
        <p:nvSpPr>
          <p:cNvPr id="4" name="Content Placeholder 3">
            <a:extLst>
              <a:ext uri="{FF2B5EF4-FFF2-40B4-BE49-F238E27FC236}">
                <a16:creationId xmlns:a16="http://schemas.microsoft.com/office/drawing/2014/main" id="{1A94C498-9488-1B19-9F52-89075CC05070}"/>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9129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Protection Plan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5</a:t>
            </a:r>
          </a:p>
        </p:txBody>
      </p:sp>
      <p:sp>
        <p:nvSpPr>
          <p:cNvPr id="17411" name="Rectangle 3"/>
          <p:cNvSpPr>
            <a:spLocks noGrp="1" noChangeArrowheads="1"/>
          </p:cNvSpPr>
          <p:nvPr>
            <p:ph type="body" sz="quarter" idx="10"/>
          </p:nvPr>
        </p:nvSpPr>
        <p:spPr>
          <a:xfrm>
            <a:off x="1024320" y="1871831"/>
            <a:ext cx="9660804" cy="4093540"/>
          </a:xfrm>
        </p:spPr>
        <p:txBody>
          <a:bodyPr>
            <a:normAutofit/>
          </a:bodyPr>
          <a:lstStyle/>
          <a:p>
            <a:pPr>
              <a:defRPr/>
            </a:pPr>
            <a:r>
              <a:rPr lang="en-US" sz="2400" dirty="0">
                <a:latin typeface="Arial" panose="020B0604020202020204" pitchFamily="34" charset="0"/>
                <a:cs typeface="Arial" panose="020B0604020202020204" pitchFamily="34" charset="0"/>
              </a:rPr>
              <a:t>Sample fall plans are provided in OSHA Standard Subpart M – Appendix E, for:</a:t>
            </a:r>
          </a:p>
          <a:p>
            <a:pPr lvl="2">
              <a:defRPr/>
            </a:pPr>
            <a:r>
              <a:rPr lang="en-US" sz="2400" dirty="0">
                <a:latin typeface="Arial" panose="020B0604020202020204" pitchFamily="34" charset="0"/>
                <a:cs typeface="Arial" panose="020B0604020202020204" pitchFamily="34" charset="0"/>
              </a:rPr>
              <a:t>Residential Construction and;</a:t>
            </a:r>
          </a:p>
          <a:p>
            <a:pPr lvl="2">
              <a:defRPr/>
            </a:pPr>
            <a:r>
              <a:rPr lang="en-US" sz="2400" dirty="0">
                <a:latin typeface="Arial" panose="020B0604020202020204" pitchFamily="34" charset="0"/>
                <a:cs typeface="Arial" panose="020B0604020202020204" pitchFamily="34" charset="0"/>
              </a:rPr>
              <a:t> Pre-Cast Concrete Erection.</a:t>
            </a:r>
          </a:p>
        </p:txBody>
      </p:sp>
      <p:sp>
        <p:nvSpPr>
          <p:cNvPr id="4" name="Content Placeholder 3">
            <a:extLst>
              <a:ext uri="{FF2B5EF4-FFF2-40B4-BE49-F238E27FC236}">
                <a16:creationId xmlns:a16="http://schemas.microsoft.com/office/drawing/2014/main" id="{4680E032-4634-C5D9-1061-43EE24C8E9E5}"/>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383949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38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Protection Training Requirements </a:t>
            </a:r>
            <a:r>
              <a:rPr kumimoji="0" lang="en-US" sz="38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1</a:t>
            </a:r>
          </a:p>
        </p:txBody>
      </p:sp>
      <p:sp>
        <p:nvSpPr>
          <p:cNvPr id="17411" name="Rectangle 3"/>
          <p:cNvSpPr>
            <a:spLocks noGrp="1" noChangeArrowheads="1"/>
          </p:cNvSpPr>
          <p:nvPr>
            <p:ph type="body" sz="quarter" idx="10"/>
          </p:nvPr>
        </p:nvSpPr>
        <p:spPr>
          <a:xfrm>
            <a:off x="1024320" y="1871831"/>
            <a:ext cx="9660804" cy="4093540"/>
          </a:xfrm>
        </p:spPr>
        <p:txBody>
          <a:bodyPr>
            <a:normAutofit/>
          </a:bodyPr>
          <a:lstStyle/>
          <a:p>
            <a:pPr>
              <a:lnSpc>
                <a:spcPct val="100000"/>
              </a:lnSpc>
              <a:spcBef>
                <a:spcPts val="0"/>
              </a:spcBef>
            </a:pPr>
            <a:r>
              <a:rPr lang="en-US" sz="2400" dirty="0">
                <a:latin typeface="Arial" panose="020B0604020202020204" pitchFamily="34" charset="0"/>
                <a:cs typeface="Arial" panose="020B0604020202020204" pitchFamily="34" charset="0"/>
              </a:rPr>
              <a:t>The employer shall provide a training program for each employee who might be exposed to fall hazards. </a:t>
            </a:r>
          </a:p>
          <a:p>
            <a:pPr lvl="2">
              <a:lnSpc>
                <a:spcPct val="100000"/>
              </a:lnSpc>
              <a:spcBef>
                <a:spcPts val="0"/>
              </a:spcBef>
            </a:pPr>
            <a:r>
              <a:rPr lang="en-US" sz="2400" dirty="0">
                <a:latin typeface="Arial" panose="020B0604020202020204" pitchFamily="34" charset="0"/>
                <a:cs typeface="Arial" panose="020B0604020202020204" pitchFamily="34" charset="0"/>
              </a:rPr>
              <a:t>Enable each employee to recognize the hazards of falling; and </a:t>
            </a:r>
          </a:p>
          <a:p>
            <a:pPr lvl="2">
              <a:lnSpc>
                <a:spcPct val="100000"/>
              </a:lnSpc>
              <a:spcBef>
                <a:spcPts val="0"/>
              </a:spcBef>
            </a:pPr>
            <a:r>
              <a:rPr lang="en-US" sz="2400" dirty="0">
                <a:latin typeface="Arial" panose="020B0604020202020204" pitchFamily="34" charset="0"/>
                <a:cs typeface="Arial" panose="020B0604020202020204" pitchFamily="34" charset="0"/>
              </a:rPr>
              <a:t>Utilize the proper procedures to be followed in order to minimize these hazards.</a:t>
            </a:r>
          </a:p>
          <a:p>
            <a:endParaRPr lang="en-US" sz="1600" dirty="0">
              <a:latin typeface="Arial" panose="020B0604020202020204" pitchFamily="34" charset="0"/>
              <a:cs typeface="Arial" panose="020B0604020202020204" pitchFamily="34" charset="0"/>
            </a:endParaRPr>
          </a:p>
        </p:txBody>
      </p:sp>
      <p:sp>
        <p:nvSpPr>
          <p:cNvPr id="3" name="Content Placeholder 3">
            <a:extLst>
              <a:ext uri="{FF2B5EF4-FFF2-40B4-BE49-F238E27FC236}">
                <a16:creationId xmlns:a16="http://schemas.microsoft.com/office/drawing/2014/main" id="{6A565BFA-E197-7292-91E2-CF0392882A18}"/>
              </a:ext>
              <a:ext uri="{C183D7F6-B498-43B3-948B-1728B52AA6E4}">
                <adec:decorative xmlns:adec="http://schemas.microsoft.com/office/drawing/2017/decorative" val="1"/>
              </a:ext>
            </a:extLst>
          </p:cNvPr>
          <p:cNvSpPr>
            <a:spLocks/>
          </p:cNvSpPr>
          <p:nvPr/>
        </p:nvSpPr>
        <p:spPr>
          <a:xfrm>
            <a:off x="744699" y="6498539"/>
            <a:ext cx="4333875" cy="246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Protection Systems II</a:t>
            </a:r>
          </a:p>
        </p:txBody>
      </p:sp>
    </p:spTree>
    <p:extLst>
      <p:ext uri="{BB962C8B-B14F-4D97-AF65-F5344CB8AC3E}">
        <p14:creationId xmlns:p14="http://schemas.microsoft.com/office/powerpoint/2010/main" val="3728828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3800" b="1"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rPr>
              <a:t>Fall Protection Training Requirements </a:t>
            </a:r>
            <a:r>
              <a:rPr kumimoji="0" lang="en-US" sz="38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a:t>
            </a:r>
          </a:p>
        </p:txBody>
      </p:sp>
      <p:sp>
        <p:nvSpPr>
          <p:cNvPr id="17411" name="Rectangle 3"/>
          <p:cNvSpPr>
            <a:spLocks noGrp="1" noChangeArrowheads="1"/>
          </p:cNvSpPr>
          <p:nvPr>
            <p:ph type="body" sz="quarter" idx="10"/>
          </p:nvPr>
        </p:nvSpPr>
        <p:spPr>
          <a:xfrm>
            <a:off x="1024320" y="1916481"/>
            <a:ext cx="9660804" cy="4048889"/>
          </a:xfrm>
        </p:spPr>
        <p:txBody>
          <a:bodyPr>
            <a:noAutofit/>
          </a:bodyPr>
          <a:lstStyle/>
          <a:p>
            <a:pPr>
              <a:lnSpc>
                <a:spcPct val="100000"/>
              </a:lnSpc>
              <a:spcBef>
                <a:spcPts val="0"/>
              </a:spcBef>
            </a:pPr>
            <a:r>
              <a:rPr lang="en-US" sz="2400" dirty="0">
                <a:latin typeface="Arial" panose="020B0604020202020204" pitchFamily="34" charset="0"/>
                <a:cs typeface="Arial" panose="020B0604020202020204" pitchFamily="34" charset="0"/>
              </a:rPr>
              <a:t>The employer shall assure that each employee has been trained, as necessary, by a competent person qualified in the following areas:</a:t>
            </a:r>
          </a:p>
          <a:p>
            <a:pPr lvl="2">
              <a:lnSpc>
                <a:spcPct val="100000"/>
              </a:lnSpc>
              <a:spcBef>
                <a:spcPts val="0"/>
              </a:spcBef>
            </a:pPr>
            <a:r>
              <a:rPr lang="en-US" sz="2400" dirty="0">
                <a:latin typeface="Arial" panose="020B0604020202020204" pitchFamily="34" charset="0"/>
                <a:cs typeface="Arial" panose="020B0604020202020204" pitchFamily="34" charset="0"/>
              </a:rPr>
              <a:t>The nature of fall hazards in the work area;</a:t>
            </a:r>
          </a:p>
          <a:p>
            <a:pPr lvl="2">
              <a:lnSpc>
                <a:spcPct val="100000"/>
              </a:lnSpc>
              <a:spcBef>
                <a:spcPts val="0"/>
              </a:spcBef>
            </a:pPr>
            <a:r>
              <a:rPr lang="en-US" sz="2400" dirty="0">
                <a:latin typeface="Arial" panose="020B0604020202020204" pitchFamily="34" charset="0"/>
                <a:cs typeface="Arial" panose="020B0604020202020204" pitchFamily="34" charset="0"/>
              </a:rPr>
              <a:t>The correct procedures for the fall protection systems to be used;</a:t>
            </a:r>
          </a:p>
          <a:p>
            <a:pPr lvl="2">
              <a:lnSpc>
                <a:spcPct val="100000"/>
              </a:lnSpc>
              <a:spcBef>
                <a:spcPts val="0"/>
              </a:spcBef>
            </a:pPr>
            <a:r>
              <a:rPr lang="en-US" sz="2400" dirty="0">
                <a:latin typeface="Arial" panose="020B0604020202020204" pitchFamily="34" charset="0"/>
                <a:cs typeface="Arial" panose="020B0604020202020204" pitchFamily="34" charset="0"/>
              </a:rPr>
              <a:t>The role of each employee in the safety monitoring system when this system is used;</a:t>
            </a:r>
          </a:p>
          <a:p>
            <a:pPr lvl="2">
              <a:lnSpc>
                <a:spcPct val="100000"/>
              </a:lnSpc>
              <a:spcBef>
                <a:spcPts val="0"/>
              </a:spcBef>
            </a:pPr>
            <a:r>
              <a:rPr lang="en-US" sz="2400" dirty="0">
                <a:latin typeface="Arial" panose="020B0604020202020204" pitchFamily="34" charset="0"/>
                <a:cs typeface="Arial" panose="020B0604020202020204" pitchFamily="34" charset="0"/>
              </a:rPr>
              <a:t>The limitations on the use of mechanical equipment during the performance of roofing work on low-sloped roofs;</a:t>
            </a:r>
          </a:p>
        </p:txBody>
      </p:sp>
      <p:sp>
        <p:nvSpPr>
          <p:cNvPr id="4" name="Content Placeholder 3">
            <a:extLst>
              <a:ext uri="{FF2B5EF4-FFF2-40B4-BE49-F238E27FC236}">
                <a16:creationId xmlns:a16="http://schemas.microsoft.com/office/drawing/2014/main" id="{E1DDE3ED-142E-2353-2A99-7D549293F53B}"/>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1274188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3800" b="1"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rPr>
              <a:t>Fall Protection Training Requirements </a:t>
            </a:r>
            <a:r>
              <a:rPr kumimoji="0" lang="en-US" sz="38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3</a:t>
            </a:r>
          </a:p>
        </p:txBody>
      </p:sp>
      <p:sp>
        <p:nvSpPr>
          <p:cNvPr id="17411" name="Rectangle 3"/>
          <p:cNvSpPr>
            <a:spLocks noGrp="1" noChangeArrowheads="1"/>
          </p:cNvSpPr>
          <p:nvPr>
            <p:ph type="body" sz="quarter" idx="10"/>
          </p:nvPr>
        </p:nvSpPr>
        <p:spPr>
          <a:xfrm>
            <a:off x="1024320" y="2116899"/>
            <a:ext cx="9660804" cy="3848472"/>
          </a:xfrm>
        </p:spPr>
        <p:txBody>
          <a:bodyPr>
            <a:noAutofit/>
          </a:bodyPr>
          <a:lstStyle/>
          <a:p>
            <a:pPr>
              <a:lnSpc>
                <a:spcPct val="100000"/>
              </a:lnSpc>
              <a:spcBef>
                <a:spcPts val="0"/>
              </a:spcBef>
            </a:pPr>
            <a:r>
              <a:rPr lang="en-US" sz="2400" dirty="0">
                <a:latin typeface="Arial" panose="020B0604020202020204" pitchFamily="34" charset="0"/>
                <a:cs typeface="Arial" panose="020B0604020202020204" pitchFamily="34" charset="0"/>
              </a:rPr>
              <a:t>The employer shall assure that each employee has been trained, as necessary, by a competent person qualified in the following areas:</a:t>
            </a:r>
          </a:p>
          <a:p>
            <a:pPr lvl="2">
              <a:lnSpc>
                <a:spcPct val="100000"/>
              </a:lnSpc>
              <a:spcBef>
                <a:spcPts val="0"/>
              </a:spcBef>
            </a:pPr>
            <a:r>
              <a:rPr lang="en-US" sz="2400" dirty="0">
                <a:latin typeface="Arial" panose="020B0604020202020204" pitchFamily="34" charset="0"/>
                <a:cs typeface="Arial" panose="020B0604020202020204" pitchFamily="34" charset="0"/>
              </a:rPr>
              <a:t>The correct procedures for the handling and storage of equipment and materials and the erection of overhead protection; and</a:t>
            </a:r>
          </a:p>
          <a:p>
            <a:pPr lvl="2">
              <a:lnSpc>
                <a:spcPct val="100000"/>
              </a:lnSpc>
              <a:spcBef>
                <a:spcPts val="0"/>
              </a:spcBef>
            </a:pPr>
            <a:r>
              <a:rPr lang="en-US" sz="2400" dirty="0">
                <a:latin typeface="Arial" panose="020B0604020202020204" pitchFamily="34" charset="0"/>
                <a:cs typeface="Arial" panose="020B0604020202020204" pitchFamily="34" charset="0"/>
              </a:rPr>
              <a:t>The role of employees in fall protection plans;</a:t>
            </a:r>
          </a:p>
        </p:txBody>
      </p:sp>
      <p:sp>
        <p:nvSpPr>
          <p:cNvPr id="4" name="Content Placeholder 3">
            <a:extLst>
              <a:ext uri="{FF2B5EF4-FFF2-40B4-BE49-F238E27FC236}">
                <a16:creationId xmlns:a16="http://schemas.microsoft.com/office/drawing/2014/main" id="{333AA90F-E9F2-0C29-59C8-6C1362F0FE34}"/>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64545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3800" b="1" i="0" u="none" strike="noStrike" kern="1200" cap="none" spc="0" normalizeH="0" baseline="0" noProof="0" dirty="0">
                <a:ln>
                  <a:noFill/>
                </a:ln>
                <a:solidFill>
                  <a:srgbClr val="333333"/>
                </a:solidFill>
                <a:effectLst/>
                <a:uLnTx/>
                <a:uFillTx/>
                <a:latin typeface="Arial" panose="020B0604020202020204" pitchFamily="34" charset="0"/>
                <a:ea typeface="+mn-ea"/>
                <a:cs typeface="Arial" panose="020B0604020202020204" pitchFamily="34" charset="0"/>
              </a:rPr>
              <a:t>Fall Protection Training Requirements </a:t>
            </a:r>
            <a:r>
              <a:rPr kumimoji="0" lang="en-US" sz="38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4</a:t>
            </a:r>
          </a:p>
        </p:txBody>
      </p:sp>
      <p:sp>
        <p:nvSpPr>
          <p:cNvPr id="17411" name="Rectangle 3"/>
          <p:cNvSpPr>
            <a:spLocks noGrp="1" noChangeArrowheads="1"/>
          </p:cNvSpPr>
          <p:nvPr>
            <p:ph type="body" sz="quarter" idx="10"/>
          </p:nvPr>
        </p:nvSpPr>
        <p:spPr>
          <a:xfrm>
            <a:off x="1024319" y="1866377"/>
            <a:ext cx="10505829" cy="4098993"/>
          </a:xfrm>
        </p:spPr>
        <p:txBody>
          <a:bodyPr>
            <a:noAutofit/>
          </a:bodyPr>
          <a:lstStyle/>
          <a:p>
            <a:pPr>
              <a:lnSpc>
                <a:spcPct val="100000"/>
              </a:lnSpc>
              <a:spcBef>
                <a:spcPts val="0"/>
              </a:spcBef>
            </a:pPr>
            <a:r>
              <a:rPr lang="en-US" sz="2400" dirty="0">
                <a:latin typeface="Arial" panose="020B0604020202020204" pitchFamily="34" charset="0"/>
                <a:cs typeface="Arial" panose="020B0604020202020204" pitchFamily="34" charset="0"/>
              </a:rPr>
              <a:t>Certification of training</a:t>
            </a:r>
          </a:p>
          <a:p>
            <a:pPr marL="801688" lvl="2">
              <a:lnSpc>
                <a:spcPct val="100000"/>
              </a:lnSpc>
              <a:spcBef>
                <a:spcPts val="0"/>
              </a:spcBef>
            </a:pPr>
            <a:r>
              <a:rPr lang="en-US" sz="2400" dirty="0">
                <a:latin typeface="Arial" panose="020B0604020202020204" pitchFamily="34" charset="0"/>
                <a:cs typeface="Arial" panose="020B0604020202020204" pitchFamily="34" charset="0"/>
              </a:rPr>
              <a:t>The employer shall verify compliance with paragraph (a) of this section by preparing a written certification record. </a:t>
            </a:r>
          </a:p>
          <a:p>
            <a:pPr marL="801688" lvl="2">
              <a:lnSpc>
                <a:spcPct val="100000"/>
              </a:lnSpc>
              <a:spcBef>
                <a:spcPts val="0"/>
              </a:spcBef>
            </a:pPr>
            <a:endParaRPr lang="en-US" sz="2400" dirty="0">
              <a:latin typeface="Arial" panose="020B0604020202020204" pitchFamily="34" charset="0"/>
              <a:cs typeface="Arial" panose="020B0604020202020204" pitchFamily="34" charset="0"/>
            </a:endParaRPr>
          </a:p>
          <a:p>
            <a:pPr marL="801688" lvl="2">
              <a:lnSpc>
                <a:spcPct val="100000"/>
              </a:lnSpc>
              <a:spcBef>
                <a:spcPts val="0"/>
              </a:spcBef>
            </a:pPr>
            <a:r>
              <a:rPr lang="en-US" sz="2400" dirty="0">
                <a:latin typeface="Arial" panose="020B0604020202020204" pitchFamily="34" charset="0"/>
                <a:cs typeface="Arial" panose="020B0604020202020204" pitchFamily="34" charset="0"/>
              </a:rPr>
              <a:t>The written certification record shall contain:</a:t>
            </a:r>
          </a:p>
          <a:p>
            <a:pPr marL="1258888" lvl="3">
              <a:lnSpc>
                <a:spcPct val="100000"/>
              </a:lnSpc>
              <a:spcBef>
                <a:spcPts val="0"/>
              </a:spcBef>
            </a:pPr>
            <a:r>
              <a:rPr lang="en-US" sz="2400" dirty="0">
                <a:latin typeface="Arial" panose="020B0604020202020204" pitchFamily="34" charset="0"/>
                <a:cs typeface="Arial" panose="020B0604020202020204" pitchFamily="34" charset="0"/>
              </a:rPr>
              <a:t>Name or other identity of the employee trained, </a:t>
            </a:r>
          </a:p>
          <a:p>
            <a:pPr marL="1258888" lvl="3">
              <a:lnSpc>
                <a:spcPct val="100000"/>
              </a:lnSpc>
              <a:spcBef>
                <a:spcPts val="0"/>
              </a:spcBef>
            </a:pPr>
            <a:r>
              <a:rPr lang="en-US" sz="2400" dirty="0">
                <a:latin typeface="Arial" panose="020B0604020202020204" pitchFamily="34" charset="0"/>
                <a:cs typeface="Arial" panose="020B0604020202020204" pitchFamily="34" charset="0"/>
              </a:rPr>
              <a:t>The date(s) of the training, and </a:t>
            </a:r>
          </a:p>
          <a:p>
            <a:pPr marL="1258888" lvl="3">
              <a:lnSpc>
                <a:spcPct val="100000"/>
              </a:lnSpc>
              <a:spcBef>
                <a:spcPts val="0"/>
              </a:spcBef>
            </a:pPr>
            <a:r>
              <a:rPr lang="en-US" sz="2400" dirty="0">
                <a:latin typeface="Arial" panose="020B0604020202020204" pitchFamily="34" charset="0"/>
                <a:cs typeface="Arial" panose="020B0604020202020204" pitchFamily="34" charset="0"/>
              </a:rPr>
              <a:t>The signa</a:t>
            </a:r>
            <a:r>
              <a:rPr lang="en-US" sz="2400" u="sng" dirty="0">
                <a:latin typeface="Arial" panose="020B0604020202020204" pitchFamily="34" charset="0"/>
                <a:cs typeface="Arial" panose="020B0604020202020204" pitchFamily="34" charset="0"/>
              </a:rPr>
              <a:t>ture of the person who conducted the training or the signature of the employer</a:t>
            </a:r>
            <a:r>
              <a:rPr lang="en-US" sz="2400" dirty="0">
                <a:latin typeface="Arial" panose="020B0604020202020204" pitchFamily="34" charset="0"/>
                <a:cs typeface="Arial" panose="020B0604020202020204" pitchFamily="34" charset="0"/>
              </a:rPr>
              <a:t>. </a:t>
            </a:r>
          </a:p>
        </p:txBody>
      </p:sp>
      <p:sp>
        <p:nvSpPr>
          <p:cNvPr id="4" name="Content Placeholder 3">
            <a:extLst>
              <a:ext uri="{FF2B5EF4-FFF2-40B4-BE49-F238E27FC236}">
                <a16:creationId xmlns:a16="http://schemas.microsoft.com/office/drawing/2014/main" id="{EBC787B4-60EE-87C9-BFE0-31DF05332367}"/>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237237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38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Protection Training Requirements </a:t>
            </a:r>
            <a:r>
              <a:rPr kumimoji="0" lang="en-US" sz="38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5</a:t>
            </a:r>
          </a:p>
        </p:txBody>
      </p:sp>
      <p:sp>
        <p:nvSpPr>
          <p:cNvPr id="17411" name="Rectangle 3"/>
          <p:cNvSpPr>
            <a:spLocks noGrp="1" noChangeArrowheads="1"/>
          </p:cNvSpPr>
          <p:nvPr>
            <p:ph type="body" sz="quarter" idx="10"/>
          </p:nvPr>
        </p:nvSpPr>
        <p:spPr>
          <a:xfrm>
            <a:off x="1024319" y="1903955"/>
            <a:ext cx="10505829" cy="4061415"/>
          </a:xfrm>
        </p:spPr>
        <p:txBody>
          <a:bodyPr>
            <a:noAutofit/>
          </a:bodyPr>
          <a:lstStyle/>
          <a:p>
            <a:pPr>
              <a:lnSpc>
                <a:spcPct val="100000"/>
              </a:lnSpc>
              <a:spcBef>
                <a:spcPts val="0"/>
              </a:spcBef>
            </a:pPr>
            <a:r>
              <a:rPr lang="en-US" sz="2400" dirty="0">
                <a:latin typeface="Arial" panose="020B0604020202020204" pitchFamily="34" charset="0"/>
                <a:cs typeface="Arial" panose="020B0604020202020204" pitchFamily="34" charset="0"/>
              </a:rPr>
              <a:t>Certification of training</a:t>
            </a:r>
          </a:p>
          <a:p>
            <a:pPr marL="573088" lvl="2" indent="0">
              <a:lnSpc>
                <a:spcPct val="100000"/>
              </a:lnSpc>
              <a:spcBef>
                <a:spcPts val="0"/>
              </a:spcBef>
              <a:buNone/>
            </a:pPr>
            <a:endParaRPr lang="en-US" sz="2400" dirty="0">
              <a:latin typeface="Arial" panose="020B0604020202020204" pitchFamily="34" charset="0"/>
              <a:cs typeface="Arial" panose="020B0604020202020204" pitchFamily="34" charset="0"/>
            </a:endParaRPr>
          </a:p>
          <a:p>
            <a:pPr marL="801688" lvl="2">
              <a:lnSpc>
                <a:spcPct val="100000"/>
              </a:lnSpc>
              <a:spcBef>
                <a:spcPts val="0"/>
              </a:spcBef>
            </a:pPr>
            <a:r>
              <a:rPr lang="en-US" sz="2400" dirty="0">
                <a:latin typeface="Arial" panose="020B0604020202020204" pitchFamily="34" charset="0"/>
                <a:cs typeface="Arial" panose="020B0604020202020204" pitchFamily="34" charset="0"/>
              </a:rPr>
              <a:t>If the employer relies on training conducted by another employer or completed prior to the effective date of this section, </a:t>
            </a:r>
            <a:r>
              <a:rPr lang="en-US" sz="2400" u="sng" dirty="0">
                <a:latin typeface="Arial" panose="020B0604020202020204" pitchFamily="34" charset="0"/>
                <a:cs typeface="Arial" panose="020B0604020202020204" pitchFamily="34" charset="0"/>
              </a:rPr>
              <a:t>the certification record shall indicate the date the employer determined the prior training was adequate</a:t>
            </a:r>
            <a:r>
              <a:rPr lang="en-US" sz="2400" dirty="0">
                <a:latin typeface="Arial" panose="020B0604020202020204" pitchFamily="34" charset="0"/>
                <a:cs typeface="Arial" panose="020B0604020202020204" pitchFamily="34" charset="0"/>
              </a:rPr>
              <a:t> rather than the date of actual training.</a:t>
            </a:r>
          </a:p>
          <a:p>
            <a:pPr marL="801688" lvl="2">
              <a:lnSpc>
                <a:spcPct val="100000"/>
              </a:lnSpc>
              <a:spcBef>
                <a:spcPts val="0"/>
              </a:spcBef>
            </a:pPr>
            <a:endParaRPr lang="en-US" sz="2400" dirty="0">
              <a:latin typeface="Arial" panose="020B0604020202020204" pitchFamily="34" charset="0"/>
              <a:cs typeface="Arial" panose="020B0604020202020204" pitchFamily="34" charset="0"/>
            </a:endParaRPr>
          </a:p>
          <a:p>
            <a:pPr marL="801688" lvl="2">
              <a:lnSpc>
                <a:spcPct val="100000"/>
              </a:lnSpc>
              <a:spcBef>
                <a:spcPts val="0"/>
              </a:spcBef>
            </a:pPr>
            <a:r>
              <a:rPr lang="en-US" sz="2400" dirty="0">
                <a:latin typeface="Arial" panose="020B0604020202020204" pitchFamily="34" charset="0"/>
                <a:cs typeface="Arial" panose="020B0604020202020204" pitchFamily="34" charset="0"/>
              </a:rPr>
              <a:t>The latest training certification shall be maintained.</a:t>
            </a:r>
          </a:p>
        </p:txBody>
      </p:sp>
      <p:sp>
        <p:nvSpPr>
          <p:cNvPr id="4" name="Content Placeholder 3">
            <a:extLst>
              <a:ext uri="{FF2B5EF4-FFF2-40B4-BE49-F238E27FC236}">
                <a16:creationId xmlns:a16="http://schemas.microsoft.com/office/drawing/2014/main" id="{223DD74C-6B22-9745-7714-79C07633B4A2}"/>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1785680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38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Protection Training Requirements </a:t>
            </a:r>
            <a:r>
              <a:rPr kumimoji="0" lang="en-US" sz="38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6</a:t>
            </a:r>
          </a:p>
        </p:txBody>
      </p:sp>
      <p:sp>
        <p:nvSpPr>
          <p:cNvPr id="17411" name="Rectangle 3"/>
          <p:cNvSpPr>
            <a:spLocks noGrp="1" noChangeArrowheads="1"/>
          </p:cNvSpPr>
          <p:nvPr>
            <p:ph type="body" sz="quarter" idx="10"/>
          </p:nvPr>
        </p:nvSpPr>
        <p:spPr>
          <a:xfrm>
            <a:off x="1024320" y="1538353"/>
            <a:ext cx="10505829" cy="4093540"/>
          </a:xfrm>
        </p:spPr>
        <p:txBody>
          <a:bodyPr>
            <a:noAutofit/>
          </a:bodyPr>
          <a:lstStyle/>
          <a:p>
            <a:pPr>
              <a:lnSpc>
                <a:spcPct val="100000"/>
              </a:lnSpc>
              <a:spcBef>
                <a:spcPts val="0"/>
              </a:spcBef>
            </a:pPr>
            <a:r>
              <a:rPr lang="en-US" sz="2400" dirty="0">
                <a:latin typeface="Arial" panose="020B0604020202020204" pitchFamily="34" charset="0"/>
                <a:cs typeface="Arial" panose="020B0604020202020204" pitchFamily="34" charset="0"/>
              </a:rPr>
              <a:t>When the employer </a:t>
            </a:r>
            <a:r>
              <a:rPr lang="en-US" sz="2400" u="sng" dirty="0">
                <a:latin typeface="Arial" panose="020B0604020202020204" pitchFamily="34" charset="0"/>
                <a:cs typeface="Arial" panose="020B0604020202020204" pitchFamily="34" charset="0"/>
              </a:rPr>
              <a:t>has reason to believe </a:t>
            </a:r>
            <a:r>
              <a:rPr lang="en-US" sz="2400" dirty="0">
                <a:latin typeface="Arial" panose="020B0604020202020204" pitchFamily="34" charset="0"/>
                <a:cs typeface="Arial" panose="020B0604020202020204" pitchFamily="34" charset="0"/>
              </a:rPr>
              <a:t>that any affected employee who has already been trained does not have the understanding and skill required, the employer shall </a:t>
            </a:r>
            <a:r>
              <a:rPr lang="en-US" sz="2400" u="sng" dirty="0">
                <a:latin typeface="Arial" panose="020B0604020202020204" pitchFamily="34" charset="0"/>
                <a:cs typeface="Arial" panose="020B0604020202020204" pitchFamily="34" charset="0"/>
              </a:rPr>
              <a:t>retrain</a:t>
            </a:r>
            <a:r>
              <a:rPr lang="en-US" sz="2400" dirty="0">
                <a:latin typeface="Arial" panose="020B0604020202020204" pitchFamily="34" charset="0"/>
                <a:cs typeface="Arial" panose="020B0604020202020204" pitchFamily="34" charset="0"/>
              </a:rPr>
              <a:t> each such employee. </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Circumstances where retraining is required include, but are not limited to, situations where:</a:t>
            </a:r>
          </a:p>
          <a:p>
            <a:pPr lvl="2">
              <a:lnSpc>
                <a:spcPct val="100000"/>
              </a:lnSpc>
              <a:spcBef>
                <a:spcPts val="0"/>
              </a:spcBef>
            </a:pPr>
            <a:r>
              <a:rPr lang="en-US" sz="2400" dirty="0">
                <a:latin typeface="Arial" panose="020B0604020202020204" pitchFamily="34" charset="0"/>
                <a:cs typeface="Arial" panose="020B0604020202020204" pitchFamily="34" charset="0"/>
              </a:rPr>
              <a:t>Changes in the workplace render previous training obsolete; or</a:t>
            </a:r>
          </a:p>
          <a:p>
            <a:pPr lvl="2">
              <a:lnSpc>
                <a:spcPct val="100000"/>
              </a:lnSpc>
              <a:spcBef>
                <a:spcPts val="0"/>
              </a:spcBef>
            </a:pPr>
            <a:r>
              <a:rPr lang="en-US" sz="2400" dirty="0">
                <a:latin typeface="Arial" panose="020B0604020202020204" pitchFamily="34" charset="0"/>
                <a:cs typeface="Arial" panose="020B0604020202020204" pitchFamily="34" charset="0"/>
              </a:rPr>
              <a:t>Changes in the types of fall protection systems or equipment to be used render previous training obsolete; or</a:t>
            </a:r>
          </a:p>
          <a:p>
            <a:pPr lvl="2">
              <a:lnSpc>
                <a:spcPct val="100000"/>
              </a:lnSpc>
              <a:spcBef>
                <a:spcPts val="0"/>
              </a:spcBef>
            </a:pPr>
            <a:r>
              <a:rPr lang="en-US" sz="2400" dirty="0">
                <a:latin typeface="Arial" panose="020B0604020202020204" pitchFamily="34" charset="0"/>
                <a:cs typeface="Arial" panose="020B0604020202020204" pitchFamily="34" charset="0"/>
              </a:rPr>
              <a:t>Inadequacies in an affected employee's knowledge or use of fall protection systems or equipment indicate that the employee has not retained the requisite understanding or skill.</a:t>
            </a:r>
          </a:p>
        </p:txBody>
      </p:sp>
      <p:sp>
        <p:nvSpPr>
          <p:cNvPr id="4" name="Content Placeholder 3">
            <a:extLst>
              <a:ext uri="{FF2B5EF4-FFF2-40B4-BE49-F238E27FC236}">
                <a16:creationId xmlns:a16="http://schemas.microsoft.com/office/drawing/2014/main" id="{A07A0B62-ADCA-7537-EE8C-B21215E89418}"/>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449046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A9EF77-1B61-F7A4-2D65-B42BC6C87A3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alt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Basic Question</a:t>
            </a:r>
            <a:r>
              <a:rPr kumimoji="0" lang="en-US" alt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1</a:t>
            </a:r>
            <a:endParaRPr kumimoji="0" lang="en-US" altLang="en-US" sz="4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2" name="Text Placeholder 1">
            <a:extLst>
              <a:ext uri="{FF2B5EF4-FFF2-40B4-BE49-F238E27FC236}">
                <a16:creationId xmlns:a16="http://schemas.microsoft.com/office/drawing/2014/main" id="{9D645700-6E6E-B1AB-4CDB-2527118E1C2A}"/>
              </a:ext>
            </a:extLst>
          </p:cNvPr>
          <p:cNvSpPr>
            <a:spLocks noGrp="1"/>
          </p:cNvSpPr>
          <p:nvPr>
            <p:ph type="body" sz="quarter" idx="10"/>
          </p:nvPr>
        </p:nvSpPr>
        <p:spPr>
          <a:xfrm>
            <a:off x="1024320" y="1871831"/>
            <a:ext cx="9660804" cy="3075950"/>
          </a:xfrm>
        </p:spPr>
        <p:txBody>
          <a:bodyPr>
            <a:normAutofit/>
          </a:bodyPr>
          <a:lstStyle/>
          <a:p>
            <a:pPr>
              <a:lnSpc>
                <a:spcPct val="100000"/>
              </a:lnSpc>
            </a:pPr>
            <a:r>
              <a:rPr lang="en-US" sz="2800" dirty="0">
                <a:latin typeface="Arial" panose="020B0604020202020204" pitchFamily="34" charset="0"/>
                <a:cs typeface="Arial" panose="020B0604020202020204" pitchFamily="34" charset="0"/>
              </a:rPr>
              <a:t>How many feet from an unprotected edge constitutes as fall protection? </a:t>
            </a:r>
          </a:p>
          <a:p>
            <a:pPr lvl="2">
              <a:lnSpc>
                <a:spcPct val="100000"/>
              </a:lnSpc>
            </a:pPr>
            <a:r>
              <a:rPr lang="en-US" sz="2800" dirty="0">
                <a:latin typeface="Arial" panose="020B0604020202020204" pitchFamily="34" charset="0"/>
                <a:cs typeface="Arial" panose="020B0604020202020204" pitchFamily="34" charset="0"/>
              </a:rPr>
              <a:t>Meaning how far away from a fall hazard is far enough that you don’t need a protective system?</a:t>
            </a:r>
          </a:p>
          <a:p>
            <a:pPr lvl="2"/>
            <a:endParaRPr lang="en-US" sz="1800" dirty="0">
              <a:latin typeface="Arial" panose="020B0604020202020204" pitchFamily="34" charset="0"/>
              <a:cs typeface="Arial" panose="020B0604020202020204" pitchFamily="34" charset="0"/>
            </a:endParaRPr>
          </a:p>
          <a:p>
            <a:pPr lvl="2"/>
            <a:endParaRPr lang="en-US" sz="1800" dirty="0">
              <a:latin typeface="Arial" panose="020B0604020202020204" pitchFamily="34" charset="0"/>
              <a:cs typeface="Arial" panose="020B0604020202020204" pitchFamily="34" charset="0"/>
            </a:endParaRPr>
          </a:p>
          <a:p>
            <a:pPr lvl="2"/>
            <a:endParaRPr lang="en-US" sz="1800" dirty="0">
              <a:latin typeface="Arial" panose="020B0604020202020204" pitchFamily="34" charset="0"/>
              <a:cs typeface="Arial" panose="020B0604020202020204" pitchFamily="34" charset="0"/>
            </a:endParaRPr>
          </a:p>
          <a:p>
            <a:pPr lvl="2"/>
            <a:endParaRPr lang="en-US" sz="2600" dirty="0">
              <a:latin typeface="Arial" panose="020B0604020202020204" pitchFamily="34" charset="0"/>
              <a:cs typeface="Arial" panose="020B0604020202020204" pitchFamily="34" charset="0"/>
            </a:endParaRPr>
          </a:p>
        </p:txBody>
      </p:sp>
      <p:sp>
        <p:nvSpPr>
          <p:cNvPr id="5" name="Content Placeholder 3">
            <a:extLst>
              <a:ext uri="{FF2B5EF4-FFF2-40B4-BE49-F238E27FC236}">
                <a16:creationId xmlns:a16="http://schemas.microsoft.com/office/drawing/2014/main" id="{5D45CCD6-604E-8DFC-C24F-ACAB73D686AA}"/>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31677486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CFC31CB-FB86-40A6-B8AD-890D4034B5D2}"/>
              </a:ext>
            </a:extLst>
          </p:cNvPr>
          <p:cNvSpPr>
            <a:spLocks noGrp="1"/>
          </p:cNvSpPr>
          <p:nvPr>
            <p:ph type="title" idx="4294967295"/>
          </p:nvPr>
        </p:nvSpPr>
        <p:spPr>
          <a:xfrm>
            <a:off x="1769754" y="1951984"/>
            <a:ext cx="8354397" cy="30314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Questions?</a:t>
            </a:r>
          </a:p>
        </p:txBody>
      </p:sp>
      <p:sp>
        <p:nvSpPr>
          <p:cNvPr id="7" name="Content Placeholder 3">
            <a:extLst>
              <a:ext uri="{FF2B5EF4-FFF2-40B4-BE49-F238E27FC236}">
                <a16:creationId xmlns:a16="http://schemas.microsoft.com/office/drawing/2014/main" id="{DAAB6184-7206-F0FB-7C18-1880E4121F85}"/>
              </a:ext>
              <a:ext uri="{C183D7F6-B498-43B3-948B-1728B52AA6E4}">
                <adec:decorative xmlns:adec="http://schemas.microsoft.com/office/drawing/2017/decorative" val="1"/>
              </a:ext>
            </a:extLst>
          </p:cNvPr>
          <p:cNvSpPr>
            <a:spLocks noGrp="1"/>
          </p:cNvSpPr>
          <p:nvPr>
            <p:ph sz="quarter" idx="14"/>
          </p:nvPr>
        </p:nvSpPr>
        <p:spPr>
          <a:xfrm>
            <a:off x="744699"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1104096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A9EF77-1B61-F7A4-2D65-B42BC6C87A3E}"/>
              </a:ext>
              <a:ext uri="{C183D7F6-B498-43B3-948B-1728B52AA6E4}">
                <adec:decorative xmlns:adec="http://schemas.microsoft.com/office/drawing/2017/decorative" val="1"/>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alt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Basic Question</a:t>
            </a:r>
            <a:r>
              <a:rPr kumimoji="0" lang="en-US" alt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2</a:t>
            </a:r>
            <a:endParaRPr kumimoji="0" lang="en-US" altLang="en-US" sz="4400" b="0"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sp>
        <p:nvSpPr>
          <p:cNvPr id="5" name="Text Placeholder 1">
            <a:extLst>
              <a:ext uri="{FF2B5EF4-FFF2-40B4-BE49-F238E27FC236}">
                <a16:creationId xmlns:a16="http://schemas.microsoft.com/office/drawing/2014/main" id="{2B5CEBCC-A61F-DE10-03B6-B476A13B3429}"/>
              </a:ext>
              <a:ext uri="{C183D7F6-B498-43B3-948B-1728B52AA6E4}">
                <adec:decorative xmlns:adec="http://schemas.microsoft.com/office/drawing/2017/decorative" val="0"/>
              </a:ext>
            </a:extLst>
          </p:cNvPr>
          <p:cNvSpPr txBox="1">
            <a:spLocks/>
          </p:cNvSpPr>
          <p:nvPr/>
        </p:nvSpPr>
        <p:spPr>
          <a:xfrm>
            <a:off x="1024320" y="4609578"/>
            <a:ext cx="9660804" cy="800622"/>
          </a:xfrm>
          <a:prstGeom prst="rect">
            <a:avLst/>
          </a:prstGeom>
        </p:spPr>
        <p:txBody>
          <a:bodyPr>
            <a:noAutofit/>
          </a:bodyPr>
          <a:lstStyle>
            <a:lvl1pPr marL="285750" indent="-285750" algn="l" defTabSz="914400" rtl="0" eaLnBrk="1" latinLnBrk="0" hangingPunct="1">
              <a:lnSpc>
                <a:spcPct val="90000"/>
              </a:lnSpc>
              <a:spcBef>
                <a:spcPts val="1000"/>
              </a:spcBef>
              <a:buClr>
                <a:srgbClr val="FF0000"/>
              </a:buClr>
              <a:buSzPct val="150000"/>
              <a:buFont typeface="Arial" panose="020B0604020202020204" pitchFamily="34" charset="0"/>
              <a:buChar char="•"/>
              <a:defRPr sz="1800" b="0" i="0" kern="1200">
                <a:solidFill>
                  <a:schemeClr val="tx1"/>
                </a:solidFill>
                <a:latin typeface="Nunito" pitchFamily="2" charset="77"/>
                <a:ea typeface="+mn-ea"/>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2800" cap="all" dirty="0">
                <a:solidFill>
                  <a:srgbClr val="FF0000"/>
                </a:solidFill>
                <a:latin typeface="Arial" panose="020B0604020202020204" pitchFamily="34" charset="0"/>
                <a:cs typeface="Arial" panose="020B0604020202020204" pitchFamily="34" charset="0"/>
              </a:rPr>
              <a:t>There is no safe distance from any unprotected edge </a:t>
            </a:r>
          </a:p>
          <a:p>
            <a:pPr lvl="2"/>
            <a:endParaRPr lang="en-US" sz="2800" dirty="0">
              <a:solidFill>
                <a:srgbClr val="FF0000"/>
              </a:solidFill>
              <a:latin typeface="Arial" panose="020B0604020202020204" pitchFamily="34" charset="0"/>
              <a:cs typeface="Arial" panose="020B0604020202020204" pitchFamily="34" charset="0"/>
            </a:endParaRPr>
          </a:p>
          <a:p>
            <a:pPr lvl="2"/>
            <a:endParaRPr lang="en-US" sz="2800" dirty="0">
              <a:solidFill>
                <a:srgbClr val="FF0000"/>
              </a:solidFill>
              <a:latin typeface="Arial" panose="020B0604020202020204" pitchFamily="34" charset="0"/>
              <a:cs typeface="Arial" panose="020B0604020202020204" pitchFamily="34" charset="0"/>
            </a:endParaRPr>
          </a:p>
          <a:p>
            <a:pPr lvl="2"/>
            <a:endParaRPr lang="en-US" sz="2800" dirty="0">
              <a:solidFill>
                <a:srgbClr val="FF0000"/>
              </a:solidFill>
              <a:latin typeface="Arial" panose="020B0604020202020204" pitchFamily="34" charset="0"/>
              <a:cs typeface="Arial" panose="020B0604020202020204" pitchFamily="34" charset="0"/>
            </a:endParaRPr>
          </a:p>
        </p:txBody>
      </p:sp>
      <p:sp>
        <p:nvSpPr>
          <p:cNvPr id="2" name="Text Placeholder 1">
            <a:extLst>
              <a:ext uri="{FF2B5EF4-FFF2-40B4-BE49-F238E27FC236}">
                <a16:creationId xmlns:a16="http://schemas.microsoft.com/office/drawing/2014/main" id="{9D645700-6E6E-B1AB-4CDB-2527118E1C2A}"/>
              </a:ext>
              <a:ext uri="{C183D7F6-B498-43B3-948B-1728B52AA6E4}">
                <adec:decorative xmlns:adec="http://schemas.microsoft.com/office/drawing/2017/decorative" val="1"/>
              </a:ext>
            </a:extLst>
          </p:cNvPr>
          <p:cNvSpPr>
            <a:spLocks noGrp="1"/>
          </p:cNvSpPr>
          <p:nvPr>
            <p:ph type="body" sz="quarter" idx="10"/>
          </p:nvPr>
        </p:nvSpPr>
        <p:spPr>
          <a:xfrm>
            <a:off x="1024320" y="1871831"/>
            <a:ext cx="9660804" cy="1658769"/>
          </a:xfrm>
        </p:spPr>
        <p:txBody>
          <a:bodyPr>
            <a:normAutofit fontScale="92500" lnSpcReduction="20000"/>
          </a:bodyPr>
          <a:lstStyle/>
          <a:p>
            <a:pPr>
              <a:lnSpc>
                <a:spcPct val="110000"/>
              </a:lnSpc>
            </a:pPr>
            <a:r>
              <a:rPr lang="en-US" sz="2800" dirty="0">
                <a:latin typeface="Arial" panose="020B0604020202020204" pitchFamily="34" charset="0"/>
                <a:cs typeface="Arial" panose="020B0604020202020204" pitchFamily="34" charset="0"/>
              </a:rPr>
              <a:t>How many feet from an unprotected edge constitutes as fall protection? </a:t>
            </a:r>
          </a:p>
          <a:p>
            <a:pPr lvl="2">
              <a:lnSpc>
                <a:spcPct val="110000"/>
              </a:lnSpc>
            </a:pPr>
            <a:r>
              <a:rPr lang="en-US" sz="2800" dirty="0">
                <a:latin typeface="Arial" panose="020B0604020202020204" pitchFamily="34" charset="0"/>
                <a:cs typeface="Arial" panose="020B0604020202020204" pitchFamily="34" charset="0"/>
              </a:rPr>
              <a:t>Meaning how far away from a fall hazard is far enough that you don’t need a protective system?</a:t>
            </a:r>
          </a:p>
          <a:p>
            <a:pPr lvl="2"/>
            <a:endParaRPr lang="en-US" sz="1800" dirty="0">
              <a:latin typeface="Arial" panose="020B0604020202020204" pitchFamily="34" charset="0"/>
              <a:cs typeface="Arial" panose="020B0604020202020204" pitchFamily="34" charset="0"/>
            </a:endParaRPr>
          </a:p>
          <a:p>
            <a:pPr lvl="2"/>
            <a:endParaRPr lang="en-US" sz="1800" dirty="0">
              <a:latin typeface="Arial" panose="020B0604020202020204" pitchFamily="34" charset="0"/>
              <a:cs typeface="Arial" panose="020B0604020202020204" pitchFamily="34" charset="0"/>
            </a:endParaRPr>
          </a:p>
          <a:p>
            <a:pPr lvl="2"/>
            <a:endParaRPr lang="en-US" sz="1800" dirty="0">
              <a:latin typeface="Arial" panose="020B0604020202020204" pitchFamily="34" charset="0"/>
              <a:cs typeface="Arial" panose="020B0604020202020204" pitchFamily="34" charset="0"/>
            </a:endParaRPr>
          </a:p>
          <a:p>
            <a:pPr lvl="2"/>
            <a:endParaRPr lang="en-US" sz="2600" dirty="0">
              <a:latin typeface="Arial" panose="020B0604020202020204" pitchFamily="34" charset="0"/>
              <a:cs typeface="Arial" panose="020B0604020202020204" pitchFamily="34" charset="0"/>
            </a:endParaRPr>
          </a:p>
        </p:txBody>
      </p:sp>
      <p:sp>
        <p:nvSpPr>
          <p:cNvPr id="6" name="Content Placeholder 3">
            <a:extLst>
              <a:ext uri="{FF2B5EF4-FFF2-40B4-BE49-F238E27FC236}">
                <a16:creationId xmlns:a16="http://schemas.microsoft.com/office/drawing/2014/main" id="{F172AA39-4A87-F11D-DD22-4A568D961D22}"/>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134204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Positioning Device Systems</a:t>
            </a:r>
          </a:p>
        </p:txBody>
      </p:sp>
      <p:sp>
        <p:nvSpPr>
          <p:cNvPr id="17411" name="Rectangle 3"/>
          <p:cNvSpPr>
            <a:spLocks noGrp="1" noChangeArrowheads="1"/>
          </p:cNvSpPr>
          <p:nvPr>
            <p:ph type="body" sz="quarter" idx="10"/>
          </p:nvPr>
        </p:nvSpPr>
        <p:spPr>
          <a:xfrm>
            <a:off x="450937" y="1438100"/>
            <a:ext cx="9281785" cy="4579523"/>
          </a:xfrm>
        </p:spPr>
        <p:txBody>
          <a:bodyPr>
            <a:normAutofit/>
          </a:bodyPr>
          <a:lstStyle/>
          <a:p>
            <a:pPr>
              <a:lnSpc>
                <a:spcPct val="100000"/>
              </a:lnSpc>
              <a:spcBef>
                <a:spcPts val="0"/>
              </a:spcBef>
            </a:pPr>
            <a:r>
              <a:rPr lang="en-US" sz="2400" dirty="0">
                <a:latin typeface="Arial" panose="020B0604020202020204" pitchFamily="34" charset="0"/>
                <a:cs typeface="Arial" panose="020B0604020202020204" pitchFamily="34" charset="0"/>
              </a:rPr>
              <a:t>OSHA defines a positioning device system as a body belt or body harness system rigged to allow a worker to be supported on an elevated vertical surface, such as a wall, and work with both hands free while leaning. </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Body belt or body harness systems are to be set up so that a worker can free fall no farther than 2 feet. </a:t>
            </a:r>
          </a:p>
          <a:p>
            <a:pPr lvl="2">
              <a:lnSpc>
                <a:spcPct val="100000"/>
              </a:lnSpc>
              <a:spcBef>
                <a:spcPts val="0"/>
              </a:spcBef>
            </a:pPr>
            <a:r>
              <a:rPr lang="en-US" sz="2400" dirty="0">
                <a:latin typeface="Arial" panose="020B0604020202020204" pitchFamily="34" charset="0"/>
                <a:cs typeface="Arial" panose="020B0604020202020204" pitchFamily="34" charset="0"/>
              </a:rPr>
              <a:t>BEST PRACTICE IS STOP USING BODY BELTS!</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Body belts or harnesses must be secured to an anchorage capable of supporting at least twice the potential impact load of a worker’s fall or 3,000 pounds, whichever is greater. </a:t>
            </a:r>
          </a:p>
          <a:p>
            <a:pPr marL="0" indent="0">
              <a:spcBef>
                <a:spcPts val="500"/>
              </a:spcBef>
              <a:spcAft>
                <a:spcPts val="500"/>
              </a:spcAft>
              <a:buNone/>
            </a:pPr>
            <a:endParaRPr lang="en-US" dirty="0">
              <a:latin typeface="Arial" panose="020B0604020202020204" pitchFamily="34" charset="0"/>
              <a:cs typeface="Arial" panose="020B0604020202020204" pitchFamily="34" charset="0"/>
            </a:endParaRPr>
          </a:p>
        </p:txBody>
      </p:sp>
      <p:pic>
        <p:nvPicPr>
          <p:cNvPr id="4" name="Picture 3" descr="Positioning device hooks.  Large hook to the anchor and the 2 smaller hooks to the side D-rings.">
            <a:extLst>
              <a:ext uri="{FF2B5EF4-FFF2-40B4-BE49-F238E27FC236}">
                <a16:creationId xmlns:a16="http://schemas.microsoft.com/office/drawing/2014/main" id="{D0B440C7-FE19-3C69-142F-F29F8C9340D4}"/>
              </a:ext>
            </a:extLst>
          </p:cNvPr>
          <p:cNvPicPr>
            <a:picLocks noChangeAspect="1"/>
          </p:cNvPicPr>
          <p:nvPr/>
        </p:nvPicPr>
        <p:blipFill>
          <a:blip r:embed="rId3"/>
          <a:stretch>
            <a:fillRect/>
          </a:stretch>
        </p:blipFill>
        <p:spPr>
          <a:xfrm>
            <a:off x="10208020" y="1438100"/>
            <a:ext cx="1697564" cy="2114998"/>
          </a:xfrm>
          <a:prstGeom prst="rect">
            <a:avLst/>
          </a:prstGeom>
        </p:spPr>
      </p:pic>
      <p:pic>
        <p:nvPicPr>
          <p:cNvPr id="5" name="Picture 4" descr="Correct use of positioning device while working from rebar.">
            <a:extLst>
              <a:ext uri="{FF2B5EF4-FFF2-40B4-BE49-F238E27FC236}">
                <a16:creationId xmlns:a16="http://schemas.microsoft.com/office/drawing/2014/main" id="{785B07DF-0344-1469-229A-9282FDCB1D6C}"/>
              </a:ext>
            </a:extLst>
          </p:cNvPr>
          <p:cNvPicPr>
            <a:picLocks noChangeAspect="1"/>
          </p:cNvPicPr>
          <p:nvPr/>
        </p:nvPicPr>
        <p:blipFill>
          <a:blip r:embed="rId4"/>
          <a:stretch>
            <a:fillRect/>
          </a:stretch>
        </p:blipFill>
        <p:spPr>
          <a:xfrm>
            <a:off x="10132149" y="3727861"/>
            <a:ext cx="1773435" cy="2345401"/>
          </a:xfrm>
          <a:prstGeom prst="rect">
            <a:avLst/>
          </a:prstGeom>
        </p:spPr>
      </p:pic>
      <p:sp>
        <p:nvSpPr>
          <p:cNvPr id="6" name="Content Placeholder 3">
            <a:extLst>
              <a:ext uri="{FF2B5EF4-FFF2-40B4-BE49-F238E27FC236}">
                <a16:creationId xmlns:a16="http://schemas.microsoft.com/office/drawing/2014/main" id="{8C020F98-FF67-4FDC-3046-028CBDE77B5B}"/>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242171547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Restraint Systems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a:xfrm>
            <a:off x="1024320" y="1458473"/>
            <a:ext cx="10410034" cy="4145792"/>
          </a:xfrm>
        </p:spPr>
        <p:txBody>
          <a:bodyPr>
            <a:noAutofit/>
          </a:bodyPr>
          <a:lstStyle/>
          <a:p>
            <a:pPr>
              <a:lnSpc>
                <a:spcPct val="100000"/>
              </a:lnSpc>
              <a:spcBef>
                <a:spcPts val="0"/>
              </a:spcBef>
            </a:pPr>
            <a:r>
              <a:rPr lang="en-US" sz="2400" dirty="0">
                <a:latin typeface="Arial" panose="020B0604020202020204" pitchFamily="34" charset="0"/>
                <a:cs typeface="Arial" panose="020B0604020202020204" pitchFamily="34" charset="0"/>
              </a:rPr>
              <a:t>While fall restraint systems are not mentioned in Subpart M, OSHA recognizes a fall restraint system as a means of prevention. The system, if properly used, tethers a worker in a manner that </a:t>
            </a:r>
            <a:r>
              <a:rPr lang="en-US" sz="2400" b="1" dirty="0">
                <a:latin typeface="Arial" panose="020B0604020202020204" pitchFamily="34" charset="0"/>
                <a:cs typeface="Arial" panose="020B0604020202020204" pitchFamily="34" charset="0"/>
              </a:rPr>
              <a:t>will not allow a fall of any distance</a:t>
            </a:r>
            <a:r>
              <a:rPr lang="en-US" sz="2400" dirty="0">
                <a:latin typeface="Arial" panose="020B0604020202020204" pitchFamily="34" charset="0"/>
                <a:cs typeface="Arial" panose="020B0604020202020204" pitchFamily="34" charset="0"/>
              </a:rPr>
              <a:t>. </a:t>
            </a:r>
          </a:p>
          <a:p>
            <a:pPr marL="801688" lvl="2">
              <a:lnSpc>
                <a:spcPct val="100000"/>
              </a:lnSpc>
              <a:spcBef>
                <a:spcPts val="0"/>
              </a:spcBef>
            </a:pPr>
            <a:r>
              <a:rPr lang="en-US" sz="2400" dirty="0">
                <a:latin typeface="Arial" panose="020B0604020202020204" pitchFamily="34" charset="0"/>
                <a:cs typeface="Arial" panose="020B0604020202020204" pitchFamily="34" charset="0"/>
              </a:rPr>
              <a:t>This system is comprised of a body belt or body harness, an anchorage, connectors, and other necessary equipment. Other components typically include a lanyard, a lifeline, and other devices. </a:t>
            </a:r>
          </a:p>
          <a:p>
            <a:pPr marL="801688" lvl="2">
              <a:lnSpc>
                <a:spcPct val="100000"/>
              </a:lnSpc>
              <a:spcBef>
                <a:spcPts val="0"/>
              </a:spcBef>
            </a:pPr>
            <a:r>
              <a:rPr lang="en-US" sz="2400" dirty="0">
                <a:latin typeface="Arial" panose="020B0604020202020204" pitchFamily="34" charset="0"/>
                <a:cs typeface="Arial" panose="020B0604020202020204" pitchFamily="34" charset="0"/>
              </a:rPr>
              <a:t>For a restraint system to work, the anchorage must be strong enough to prevent the worker from moving past the point where the system is fully extended, including an appropriate safety factor.</a:t>
            </a:r>
          </a:p>
        </p:txBody>
      </p:sp>
      <p:sp>
        <p:nvSpPr>
          <p:cNvPr id="4" name="Content Placeholder 3">
            <a:extLst>
              <a:ext uri="{FF2B5EF4-FFF2-40B4-BE49-F238E27FC236}">
                <a16:creationId xmlns:a16="http://schemas.microsoft.com/office/drawing/2014/main" id="{8DC4C089-82A4-97B2-644B-D68CD1A51F19}"/>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92148803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D4CF9FC-F714-6131-B97E-1701303D3B90}"/>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Restraint Systems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9BAC95E4-D721-9D50-5E0B-2ABCDD33D07C}"/>
              </a:ext>
            </a:extLst>
          </p:cNvPr>
          <p:cNvSpPr>
            <a:spLocks noGrp="1"/>
          </p:cNvSpPr>
          <p:nvPr>
            <p:ph type="body" sz="quarter" idx="10"/>
          </p:nvPr>
        </p:nvSpPr>
        <p:spPr>
          <a:xfrm>
            <a:off x="574166" y="1389909"/>
            <a:ext cx="7229549" cy="4528239"/>
          </a:xfrm>
        </p:spPr>
        <p:txBody>
          <a:bodyPr>
            <a:normAutofit/>
          </a:bodyPr>
          <a:lstStyle/>
          <a:p>
            <a:pPr>
              <a:lnSpc>
                <a:spcPct val="100000"/>
              </a:lnSpc>
              <a:spcBef>
                <a:spcPts val="0"/>
              </a:spcBef>
            </a:pPr>
            <a:r>
              <a:rPr lang="en-US" dirty="0"/>
              <a:t>Fall restraint assumes the employee cannot reach the edge.</a:t>
            </a:r>
          </a:p>
          <a:p>
            <a:pPr>
              <a:lnSpc>
                <a:spcPct val="100000"/>
              </a:lnSpc>
              <a:spcBef>
                <a:spcPts val="0"/>
              </a:spcBef>
            </a:pPr>
            <a:endParaRPr lang="en-US" dirty="0"/>
          </a:p>
          <a:p>
            <a:pPr>
              <a:lnSpc>
                <a:spcPct val="100000"/>
              </a:lnSpc>
              <a:spcBef>
                <a:spcPts val="0"/>
              </a:spcBef>
            </a:pPr>
            <a:r>
              <a:rPr lang="en-US" dirty="0"/>
              <a:t>He is basically on a short leash.</a:t>
            </a:r>
          </a:p>
          <a:p>
            <a:pPr>
              <a:lnSpc>
                <a:spcPct val="100000"/>
              </a:lnSpc>
              <a:spcBef>
                <a:spcPts val="0"/>
              </a:spcBef>
            </a:pPr>
            <a:endParaRPr lang="en-US" dirty="0"/>
          </a:p>
          <a:p>
            <a:pPr>
              <a:lnSpc>
                <a:spcPct val="100000"/>
              </a:lnSpc>
              <a:spcBef>
                <a:spcPts val="0"/>
              </a:spcBef>
            </a:pPr>
            <a:r>
              <a:rPr lang="en-US" dirty="0"/>
              <a:t>If the employee could reach to the edge and fall over the edge, he must be in fall arrest.</a:t>
            </a:r>
          </a:p>
          <a:p>
            <a:pPr>
              <a:lnSpc>
                <a:spcPct val="100000"/>
              </a:lnSpc>
              <a:spcBef>
                <a:spcPts val="0"/>
              </a:spcBef>
            </a:pPr>
            <a:endParaRPr lang="en-US" dirty="0"/>
          </a:p>
          <a:p>
            <a:pPr marL="0" indent="0">
              <a:lnSpc>
                <a:spcPct val="100000"/>
              </a:lnSpc>
              <a:spcBef>
                <a:spcPts val="0"/>
              </a:spcBef>
              <a:buNone/>
            </a:pPr>
            <a:r>
              <a:rPr lang="en-US" dirty="0"/>
              <a:t>1910.140(b) and ANSI/ASSP Z359.15-2014 Safety Requirements for Single Anchor Lifelines and Fall Arresters for Personal Fall Arrest Systems</a:t>
            </a:r>
          </a:p>
          <a:p>
            <a:endParaRPr lang="en-US" dirty="0"/>
          </a:p>
        </p:txBody>
      </p:sp>
      <p:pic>
        <p:nvPicPr>
          <p:cNvPr id="7" name="Picture 6" descr="these pictures depict an employee that is wearing a restraint system that prevents them from falling while looking over the edge of the roof.">
            <a:extLst>
              <a:ext uri="{FF2B5EF4-FFF2-40B4-BE49-F238E27FC236}">
                <a16:creationId xmlns:a16="http://schemas.microsoft.com/office/drawing/2014/main" id="{DCA40AB3-8793-7B14-D71F-E443C67BDDCC}"/>
              </a:ext>
            </a:extLst>
          </p:cNvPr>
          <p:cNvPicPr>
            <a:picLocks noChangeAspect="1"/>
          </p:cNvPicPr>
          <p:nvPr/>
        </p:nvPicPr>
        <p:blipFill>
          <a:blip r:embed="rId2"/>
          <a:stretch>
            <a:fillRect/>
          </a:stretch>
        </p:blipFill>
        <p:spPr>
          <a:xfrm>
            <a:off x="8446009" y="1389909"/>
            <a:ext cx="3171825" cy="2381250"/>
          </a:xfrm>
          <a:prstGeom prst="rect">
            <a:avLst/>
          </a:prstGeom>
        </p:spPr>
      </p:pic>
      <p:pic>
        <p:nvPicPr>
          <p:cNvPr id="6" name="Content Placeholder 3">
            <a:extLst>
              <a:ext uri="{FF2B5EF4-FFF2-40B4-BE49-F238E27FC236}">
                <a16:creationId xmlns:a16="http://schemas.microsoft.com/office/drawing/2014/main" id="{C11ACEE8-5F09-66CF-E1CF-54A49FE2762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573538" y="3917079"/>
            <a:ext cx="2916766" cy="2187575"/>
          </a:xfrm>
          <a:prstGeom prst="rect">
            <a:avLst/>
          </a:prstGeom>
        </p:spPr>
      </p:pic>
      <p:sp>
        <p:nvSpPr>
          <p:cNvPr id="3" name="Content Placeholder 3">
            <a:extLst>
              <a:ext uri="{FF2B5EF4-FFF2-40B4-BE49-F238E27FC236}">
                <a16:creationId xmlns:a16="http://schemas.microsoft.com/office/drawing/2014/main" id="{5C886471-BCA8-CBA7-7210-D42188CC70BE}"/>
              </a:ext>
              <a:ext uri="{C183D7F6-B498-43B3-948B-1728B52AA6E4}">
                <adec:decorative xmlns:adec="http://schemas.microsoft.com/office/drawing/2017/decorative" val="1"/>
              </a:ext>
            </a:extLst>
          </p:cNvPr>
          <p:cNvSpPr txBox="1">
            <a:spLocks/>
          </p:cNvSpPr>
          <p:nvPr/>
        </p:nvSpPr>
        <p:spPr>
          <a:xfrm>
            <a:off x="694595"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9402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Warning Line Systems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a:xfrm>
            <a:off x="1024320" y="1474154"/>
            <a:ext cx="6913180" cy="2867966"/>
          </a:xfrm>
        </p:spPr>
        <p:txBody>
          <a:bodyPr>
            <a:normAutofit/>
          </a:bodyPr>
          <a:lstStyle/>
          <a:p>
            <a:pPr>
              <a:lnSpc>
                <a:spcPct val="100000"/>
              </a:lnSpc>
              <a:spcBef>
                <a:spcPts val="0"/>
              </a:spcBef>
            </a:pPr>
            <a:r>
              <a:rPr lang="en-US" sz="2000" dirty="0">
                <a:latin typeface="Arial" panose="020B0604020202020204" pitchFamily="34" charset="0"/>
                <a:cs typeface="Arial" panose="020B0604020202020204" pitchFamily="34" charset="0"/>
              </a:rPr>
              <a:t>OSHA defines a warning line system as a barrier erected on a roof to warn workers that they are approaching an unprotected roof side or edge, and to designate an area in which roofing work may take place without the use of guardrails, body harnesses, or safety net systems to protect workers in the area. </a:t>
            </a:r>
          </a:p>
          <a:p>
            <a:pPr lvl="2">
              <a:lnSpc>
                <a:spcPct val="100000"/>
              </a:lnSpc>
              <a:spcBef>
                <a:spcPts val="0"/>
              </a:spcBef>
            </a:pPr>
            <a:r>
              <a:rPr lang="en-US" dirty="0">
                <a:latin typeface="Arial" panose="020B0604020202020204" pitchFamily="34" charset="0"/>
                <a:cs typeface="Arial" panose="020B0604020202020204" pitchFamily="34" charset="0"/>
              </a:rPr>
              <a:t>Warning line systems consist of ropes, wires, or chains, plus supporting stanchions.</a:t>
            </a:r>
          </a:p>
        </p:txBody>
      </p:sp>
      <p:pic>
        <p:nvPicPr>
          <p:cNvPr id="6" name="Picture 5" descr="A warning line has been erected within 6 feet of the roof's edge. Incorrect">
            <a:extLst>
              <a:ext uri="{FF2B5EF4-FFF2-40B4-BE49-F238E27FC236}">
                <a16:creationId xmlns:a16="http://schemas.microsoft.com/office/drawing/2014/main" id="{7B69AC28-4A00-26DB-B060-BEC381CBE8ED}"/>
              </a:ext>
            </a:extLst>
          </p:cNvPr>
          <p:cNvPicPr>
            <a:picLocks noChangeAspect="1"/>
          </p:cNvPicPr>
          <p:nvPr/>
        </p:nvPicPr>
        <p:blipFill>
          <a:blip r:embed="rId3"/>
          <a:stretch>
            <a:fillRect/>
          </a:stretch>
        </p:blipFill>
        <p:spPr>
          <a:xfrm>
            <a:off x="603147" y="4125550"/>
            <a:ext cx="2114653" cy="1897324"/>
          </a:xfrm>
          <a:prstGeom prst="rect">
            <a:avLst/>
          </a:prstGeom>
        </p:spPr>
      </p:pic>
      <p:pic>
        <p:nvPicPr>
          <p:cNvPr id="4" name="Picture 3" descr="Two employees working within the warning line on a roof.">
            <a:extLst>
              <a:ext uri="{FF2B5EF4-FFF2-40B4-BE49-F238E27FC236}">
                <a16:creationId xmlns:a16="http://schemas.microsoft.com/office/drawing/2014/main" id="{113DCC37-1C20-318A-8FD7-1ADFD42A1008}"/>
              </a:ext>
            </a:extLst>
          </p:cNvPr>
          <p:cNvPicPr>
            <a:picLocks noChangeAspect="1"/>
          </p:cNvPicPr>
          <p:nvPr/>
        </p:nvPicPr>
        <p:blipFill rotWithShape="1">
          <a:blip r:embed="rId4"/>
          <a:srcRect b="21373"/>
          <a:stretch/>
        </p:blipFill>
        <p:spPr>
          <a:xfrm>
            <a:off x="4295067" y="4342119"/>
            <a:ext cx="3002716" cy="1680754"/>
          </a:xfrm>
          <a:prstGeom prst="rect">
            <a:avLst/>
          </a:prstGeom>
        </p:spPr>
      </p:pic>
      <p:pic>
        <p:nvPicPr>
          <p:cNvPr id="5" name="Picture 4" descr="Drawing of proper use of warning line systems.  right out of OSHA standard.">
            <a:extLst>
              <a:ext uri="{FF2B5EF4-FFF2-40B4-BE49-F238E27FC236}">
                <a16:creationId xmlns:a16="http://schemas.microsoft.com/office/drawing/2014/main" id="{9021425C-905D-4FC2-72EE-6A39C7575129}"/>
              </a:ext>
            </a:extLst>
          </p:cNvPr>
          <p:cNvPicPr>
            <a:picLocks noChangeAspect="1"/>
          </p:cNvPicPr>
          <p:nvPr/>
        </p:nvPicPr>
        <p:blipFill>
          <a:blip r:embed="rId5"/>
          <a:stretch>
            <a:fillRect/>
          </a:stretch>
        </p:blipFill>
        <p:spPr>
          <a:xfrm>
            <a:off x="8042765" y="2120899"/>
            <a:ext cx="3681769" cy="4151221"/>
          </a:xfrm>
          <a:prstGeom prst="rect">
            <a:avLst/>
          </a:prstGeom>
        </p:spPr>
      </p:pic>
      <p:sp>
        <p:nvSpPr>
          <p:cNvPr id="7" name="Content Placeholder 3">
            <a:extLst>
              <a:ext uri="{FF2B5EF4-FFF2-40B4-BE49-F238E27FC236}">
                <a16:creationId xmlns:a16="http://schemas.microsoft.com/office/drawing/2014/main" id="{8CD8FA20-60D5-AB14-6C9E-5B8422A055C6}"/>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latin typeface="Arial" panose="020B0604020202020204" pitchFamily="34" charset="0"/>
                <a:cs typeface="Arial" panose="020B0604020202020204" pitchFamily="34" charset="0"/>
              </a:rPr>
              <a:t>Fall Protection Systems II</a:t>
            </a:r>
          </a:p>
        </p:txBody>
      </p:sp>
    </p:spTree>
    <p:extLst>
      <p:ext uri="{BB962C8B-B14F-4D97-AF65-F5344CB8AC3E}">
        <p14:creationId xmlns:p14="http://schemas.microsoft.com/office/powerpoint/2010/main" val="406568951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43DC8A2-1AD6-483F-8D70-384832099E04}"/>
</file>

<file path=customXml/itemProps2.xml><?xml version="1.0" encoding="utf-8"?>
<ds:datastoreItem xmlns:ds="http://schemas.openxmlformats.org/officeDocument/2006/customXml" ds:itemID="{F4CB3F07-681F-444C-A6D7-1EA9CB0EB632}">
  <ds:schemaRefs>
    <ds:schemaRef ds:uri="http://schemas.microsoft.com/sharepoint/v3/contenttype/forms"/>
  </ds:schemaRefs>
</ds:datastoreItem>
</file>

<file path=customXml/itemProps3.xml><?xml version="1.0" encoding="utf-8"?>
<ds:datastoreItem xmlns:ds="http://schemas.openxmlformats.org/officeDocument/2006/customXml" ds:itemID="{031AA14B-9A1A-4EB6-A364-EA762763A18F}">
  <ds:schemaRefs>
    <ds:schemaRef ds:uri="http://schemas.microsoft.com/office/2006/metadata/properties"/>
    <ds:schemaRef ds:uri="http://schemas.microsoft.com/office/infopath/2007/PartnerControls"/>
    <ds:schemaRef ds:uri="0c302b92-b59a-446b-bb5d-23d5c6e9fb4f"/>
    <ds:schemaRef ds:uri="422d50a2-91e8-4738-97cd-d5a6a9b90bb7"/>
  </ds:schemaRefs>
</ds:datastoreItem>
</file>

<file path=docProps/app.xml><?xml version="1.0" encoding="utf-8"?>
<Properties xmlns="http://schemas.openxmlformats.org/officeDocument/2006/extended-properties" xmlns:vt="http://schemas.openxmlformats.org/officeDocument/2006/docPropsVTypes">
  <TotalTime>28631</TotalTime>
  <Words>10534</Words>
  <Application>Microsoft Office PowerPoint</Application>
  <PresentationFormat>Widescreen</PresentationFormat>
  <Paragraphs>478</Paragraphs>
  <Slides>40</Slides>
  <Notes>18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40</vt:i4>
      </vt:variant>
    </vt:vector>
  </HeadingPairs>
  <TitlesOfParts>
    <vt:vector size="49" baseType="lpstr">
      <vt:lpstr>Nunito ExtraLight</vt:lpstr>
      <vt:lpstr>Arial</vt:lpstr>
      <vt:lpstr>Nunito Light</vt:lpstr>
      <vt:lpstr>Nunito</vt:lpstr>
      <vt:lpstr>Calibri</vt:lpstr>
      <vt:lpstr>Poppins</vt:lpstr>
      <vt:lpstr>Helvetica Neue</vt:lpstr>
      <vt:lpstr>Office Theme</vt:lpstr>
      <vt:lpstr>1_Office Theme</vt:lpstr>
      <vt:lpstr>Fall Protection Systems II</vt:lpstr>
      <vt:lpstr>Learning Objectives 1</vt:lpstr>
      <vt:lpstr>Learning Objectives 2</vt:lpstr>
      <vt:lpstr>Basic Question 1</vt:lpstr>
      <vt:lpstr>Basic Question 2</vt:lpstr>
      <vt:lpstr>Positioning Device Systems</vt:lpstr>
      <vt:lpstr>Fall Restraint Systems 1</vt:lpstr>
      <vt:lpstr>Fall Restraint Systems 2</vt:lpstr>
      <vt:lpstr>Warning Line Systems 1</vt:lpstr>
      <vt:lpstr>Warning Line Systems 2</vt:lpstr>
      <vt:lpstr>Warning Line Systems 3</vt:lpstr>
      <vt:lpstr>Warning Line Systems 4</vt:lpstr>
      <vt:lpstr>Controlled Access Zones 1</vt:lpstr>
      <vt:lpstr>Controlled Access Zones 2</vt:lpstr>
      <vt:lpstr>Controlled Access Zones 3</vt:lpstr>
      <vt:lpstr>Controlled Access Zones 4</vt:lpstr>
      <vt:lpstr>Safety Monitoring Systems 1</vt:lpstr>
      <vt:lpstr>Safety Monitoring Systems 2</vt:lpstr>
      <vt:lpstr>Safety Monitoring Systems 3</vt:lpstr>
      <vt:lpstr>Safety Monitoring Systems 4</vt:lpstr>
      <vt:lpstr>Covers 1</vt:lpstr>
      <vt:lpstr>Covers 2</vt:lpstr>
      <vt:lpstr>Covers 3</vt:lpstr>
      <vt:lpstr>Covers 4</vt:lpstr>
      <vt:lpstr>Protection from Falling Objects 1</vt:lpstr>
      <vt:lpstr>Protection from Falling Objects 2</vt:lpstr>
      <vt:lpstr>Protection from Falling Objects 3 </vt:lpstr>
      <vt:lpstr>Protection from Falling Objects 4</vt:lpstr>
      <vt:lpstr>Fall Protection Plan 1</vt:lpstr>
      <vt:lpstr>Fall Protection Plan 2</vt:lpstr>
      <vt:lpstr>Fall Protection Plan 3</vt:lpstr>
      <vt:lpstr>Fall Protection Plan 4</vt:lpstr>
      <vt:lpstr>Fall Protection Plan 5</vt:lpstr>
      <vt:lpstr>Fall Protection Training Requirements 1</vt:lpstr>
      <vt:lpstr>Fall Protection Training Requirements 2</vt:lpstr>
      <vt:lpstr>Fall Protection Training Requirements 3</vt:lpstr>
      <vt:lpstr>Fall Protection Training Requirements 4</vt:lpstr>
      <vt:lpstr>Fall Protection Training Requirements 5</vt:lpstr>
      <vt:lpstr>Fall Protection Training Requirements 6</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Belen B</cp:lastModifiedBy>
  <cp:revision>54</cp:revision>
  <cp:lastPrinted>2020-03-03T16:06:55Z</cp:lastPrinted>
  <dcterms:created xsi:type="dcterms:W3CDTF">2019-05-30T18:50:33Z</dcterms:created>
  <dcterms:modified xsi:type="dcterms:W3CDTF">2023-06-08T20:53:45Z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0x010100EF579C8AFDA5A94EBF2BFEAA78126DEC</vt:lpwstr>
  </property>
  <property fmtid="{D5CDD505-2E9C-101B-9397-08002B2CF9AE}" pid="3" name="Order">
    <vt:r8>5195400</vt:r8>
  </property>
  <property fmtid="{D5CDD505-2E9C-101B-9397-08002B2CF9AE}" pid="4" name="MediaServiceImageTags">
    <vt:lpwstr/>
  </property>
</Properties>
</file>