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59" r:id="rId5"/>
  </p:sldMasterIdLst>
  <p:notesMasterIdLst>
    <p:notesMasterId r:id="rId48"/>
  </p:notesMasterIdLst>
  <p:handoutMasterIdLst>
    <p:handoutMasterId r:id="rId49"/>
  </p:handoutMasterIdLst>
  <p:sldIdLst>
    <p:sldId id="257" r:id="rId6"/>
    <p:sldId id="258" r:id="rId7"/>
    <p:sldId id="264" r:id="rId8"/>
    <p:sldId id="265" r:id="rId9"/>
    <p:sldId id="267" r:id="rId10"/>
    <p:sldId id="607" r:id="rId11"/>
    <p:sldId id="266" r:id="rId12"/>
    <p:sldId id="268" r:id="rId13"/>
    <p:sldId id="488" r:id="rId14"/>
    <p:sldId id="269" r:id="rId15"/>
    <p:sldId id="489" r:id="rId16"/>
    <p:sldId id="270" r:id="rId17"/>
    <p:sldId id="283" r:id="rId18"/>
    <p:sldId id="272" r:id="rId19"/>
    <p:sldId id="492" r:id="rId20"/>
    <p:sldId id="493" r:id="rId21"/>
    <p:sldId id="273" r:id="rId22"/>
    <p:sldId id="474" r:id="rId23"/>
    <p:sldId id="512" r:id="rId24"/>
    <p:sldId id="495" r:id="rId25"/>
    <p:sldId id="319" r:id="rId26"/>
    <p:sldId id="274" r:id="rId27"/>
    <p:sldId id="498" r:id="rId28"/>
    <p:sldId id="613" r:id="rId29"/>
    <p:sldId id="614" r:id="rId30"/>
    <p:sldId id="615" r:id="rId31"/>
    <p:sldId id="616" r:id="rId32"/>
    <p:sldId id="617" r:id="rId33"/>
    <p:sldId id="602" r:id="rId34"/>
    <p:sldId id="601" r:id="rId35"/>
    <p:sldId id="608" r:id="rId36"/>
    <p:sldId id="506" r:id="rId37"/>
    <p:sldId id="609" r:id="rId38"/>
    <p:sldId id="603" r:id="rId39"/>
    <p:sldId id="604" r:id="rId40"/>
    <p:sldId id="605" r:id="rId41"/>
    <p:sldId id="476" r:id="rId42"/>
    <p:sldId id="502" r:id="rId43"/>
    <p:sldId id="505" r:id="rId44"/>
    <p:sldId id="503" r:id="rId45"/>
    <p:sldId id="504" r:id="rId46"/>
    <p:sldId id="305" r:id="rId47"/>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5D2ADF1-E77B-A6C4-8BC0-C7DD377A1D45}" name="Kinn, Steve (Contractor)" initials="KS(" userId="Kinn, Steve (Contracto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9D9EDD-191A-4DD8-91E6-48B603B1FE7C}" v="417" dt="2023-05-03T03:06:17.2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381" autoAdjust="0"/>
    <p:restoredTop sz="86410" autoAdjust="0"/>
  </p:normalViewPr>
  <p:slideViewPr>
    <p:cSldViewPr snapToGrid="0">
      <p:cViewPr varScale="1">
        <p:scale>
          <a:sx n="95" d="100"/>
          <a:sy n="95" d="100"/>
        </p:scale>
        <p:origin x="1662" y="90"/>
      </p:cViewPr>
      <p:guideLst/>
    </p:cSldViewPr>
  </p:slideViewPr>
  <p:outlineViewPr>
    <p:cViewPr>
      <p:scale>
        <a:sx n="33" d="100"/>
        <a:sy n="33" d="100"/>
      </p:scale>
      <p:origin x="0" y="-38880"/>
    </p:cViewPr>
  </p:outlineViewPr>
  <p:notesTextViewPr>
    <p:cViewPr>
      <p:scale>
        <a:sx n="1" d="1"/>
        <a:sy n="1" d="1"/>
      </p:scale>
      <p:origin x="0" y="0"/>
    </p:cViewPr>
  </p:notesTextViewPr>
  <p:notesViewPr>
    <p:cSldViewPr snapToGrid="0">
      <p:cViewPr varScale="1">
        <p:scale>
          <a:sx n="46" d="100"/>
          <a:sy n="46" d="100"/>
        </p:scale>
        <p:origin x="2664" y="4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presProps" Target="pres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4143587" y="9119475"/>
            <a:ext cx="3169920" cy="481726"/>
          </a:xfrm>
          <a:prstGeom prst="rect">
            <a:avLst/>
          </a:prstGeom>
        </p:spPr>
        <p:txBody>
          <a:bodyPr vert="horz" lIns="96653" tIns="48327" rIns="96653" bIns="48327"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53" tIns="48327" rIns="96653" bIns="48327" rtlCol="0"/>
          <a:lstStyle>
            <a:lvl1pPr algn="l">
              <a:defRPr sz="12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53" tIns="48327" rIns="96653" bIns="48327" rtlCol="0"/>
          <a:lstStyle>
            <a:lvl1pPr algn="r">
              <a:defRPr sz="1200"/>
            </a:lvl1pPr>
          </a:lstStyle>
          <a:p>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6653" tIns="48327" rIns="96653" bIns="48327" rtlCol="0" anchor="ctr"/>
          <a:lstStyle/>
          <a:p>
            <a:endParaRPr lang="en-US"/>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53" tIns="48327" rIns="96653" bIns="4832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5"/>
            <a:ext cx="3169920" cy="481726"/>
          </a:xfrm>
          <a:prstGeom prst="rect">
            <a:avLst/>
          </a:prstGeom>
        </p:spPr>
        <p:txBody>
          <a:bodyPr vert="horz" lIns="96653" tIns="48327" rIns="96653" bIns="48327" rtlCol="0" anchor="b"/>
          <a:lstStyle>
            <a:lvl1pPr algn="l">
              <a:defRPr sz="1200"/>
            </a:lvl1pPr>
          </a:lstStyle>
          <a:p>
            <a:endParaRPr lang="en-US"/>
          </a:p>
        </p:txBody>
      </p:sp>
      <p:sp>
        <p:nvSpPr>
          <p:cNvPr id="7" name="Slide Number Placeholder 6"/>
          <p:cNvSpPr>
            <a:spLocks noGrp="1"/>
          </p:cNvSpPr>
          <p:nvPr>
            <p:ph type="sldNum" sz="quarter" idx="5"/>
          </p:nvPr>
        </p:nvSpPr>
        <p:spPr>
          <a:xfrm>
            <a:off x="4143587" y="9119475"/>
            <a:ext cx="3169920" cy="481726"/>
          </a:xfrm>
          <a:prstGeom prst="rect">
            <a:avLst/>
          </a:prstGeom>
        </p:spPr>
        <p:txBody>
          <a:bodyPr vert="horz" lIns="96653" tIns="48327" rIns="96653" bIns="48327"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hf sldNum="0"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osha.gov/laws-regs/interlinking/standards/1926.501(b)(1)"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D3B872B2-7353-F239-DBDB-A0211562A0FD}"/>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789585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A1255D0D-048A-0374-C9EE-B25AE21AAEA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573296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8227390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3335534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105909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22A9BDB-A329-AE3D-3D53-B391928CEB5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1842912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6CC7F3A0-F2BF-EA92-0E22-206108B49EB6}"/>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6157996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6EF650FE-AEE2-3910-048B-6D54C82E1DE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0750268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6EF650FE-AEE2-3910-048B-6D54C82E1DE9}"/>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2073926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19EF428B-4E8F-BADE-C026-DD680C046EA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495516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19EF428B-4E8F-BADE-C026-DD680C046EAA}"/>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451905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A034A1F9-12D6-313E-CCDC-607F2038796F}"/>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748958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EC4D0A12-7E25-368A-5E08-CF76A2A5868D}"/>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681915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30A093D9-94A0-5DAB-1FCB-3531E2806923}"/>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0472844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Picture depicts a worker falling Fall Protection Equipment should be worn </a:t>
            </a:r>
          </a:p>
          <a:p>
            <a:endParaRPr lang="en-US"/>
          </a:p>
        </p:txBody>
      </p:sp>
      <p:sp>
        <p:nvSpPr>
          <p:cNvPr id="4" name="Date Placeholder 3">
            <a:extLst>
              <a:ext uri="{FF2B5EF4-FFF2-40B4-BE49-F238E27FC236}">
                <a16:creationId xmlns:a16="http://schemas.microsoft.com/office/drawing/2014/main" id="{B822011B-41A8-F92E-173C-4D6BC8D2E50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737593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BCEC62E1-BABF-7207-7159-72A6FBD74F80}"/>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019850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AFA1A601-B313-32AB-9BB8-7C47F91D0CF1}"/>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691482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a:extLst>
              <a:ext uri="{FF2B5EF4-FFF2-40B4-BE49-F238E27FC236}">
                <a16:creationId xmlns:a16="http://schemas.microsoft.com/office/drawing/2014/main" id="{D0F08D81-75D9-F8CB-32A6-59BA78EE0E1D}"/>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73822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529">
              <a:defRPr/>
            </a:pPr>
            <a:endParaRPr lang="en-US" altLang="en-US"/>
          </a:p>
        </p:txBody>
      </p:sp>
      <p:sp>
        <p:nvSpPr>
          <p:cNvPr id="4" name="Date Placeholder 3">
            <a:extLst>
              <a:ext uri="{FF2B5EF4-FFF2-40B4-BE49-F238E27FC236}">
                <a16:creationId xmlns:a16="http://schemas.microsoft.com/office/drawing/2014/main" id="{339C60CF-C5B7-7E21-E721-19620DAC7C18}"/>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9415247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
          </p:nvPr>
        </p:nvSpPr>
        <p:spPr/>
        <p:txBody>
          <a:bodyPr/>
          <a:lstStyle/>
          <a:p>
            <a:endParaRPr lang="en-US"/>
          </a:p>
        </p:txBody>
      </p:sp>
    </p:spTree>
    <p:extLst>
      <p:ext uri="{BB962C8B-B14F-4D97-AF65-F5344CB8AC3E}">
        <p14:creationId xmlns:p14="http://schemas.microsoft.com/office/powerpoint/2010/main" val="168250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old construction photos show how it was done.  They did not have rules to follow, and it seems common sense was not common.  What was the problem, lack of understanding or just “this is just they way we do it”? If good records were kept, you wonder how many workers died in trenches back when these photos were taken.</a:t>
            </a:r>
          </a:p>
        </p:txBody>
      </p:sp>
      <p:sp>
        <p:nvSpPr>
          <p:cNvPr id="4" name="Date Placeholder 3">
            <a:extLst>
              <a:ext uri="{FF2B5EF4-FFF2-40B4-BE49-F238E27FC236}">
                <a16:creationId xmlns:a16="http://schemas.microsoft.com/office/drawing/2014/main" id="{5AD28873-40F4-7384-3B1D-A9043476B1F3}"/>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2413125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b="0" i="0" u="none" strike="noStrike">
              <a:solidFill>
                <a:srgbClr val="0563C1"/>
              </a:solidFill>
              <a:effectLst/>
              <a:latin typeface="Helvetica Neue"/>
              <a:hlinkClick r:id="rId3">
                <a:extLst>
                  <a:ext uri="{A12FA001-AC4F-418D-AE19-62706E023703}">
                    <ahyp:hlinkClr xmlns:ahyp="http://schemas.microsoft.com/office/drawing/2018/hyperlinkcolor" val="tx"/>
                  </a:ext>
                </a:extLst>
              </a:hlinkClick>
            </a:endParaRPr>
          </a:p>
          <a:p>
            <a:pPr algn="l"/>
            <a:r>
              <a:rPr lang="en-US" b="0" i="0" u="none" strike="noStrike">
                <a:solidFill>
                  <a:srgbClr val="0563C1"/>
                </a:solidFill>
                <a:effectLst/>
                <a:latin typeface="Helvetica Neue"/>
                <a:hlinkClick r:id="rId3">
                  <a:extLst>
                    <a:ext uri="{A12FA001-AC4F-418D-AE19-62706E023703}">
                      <ahyp:hlinkClr xmlns:ahyp="http://schemas.microsoft.com/office/drawing/2018/hyperlinkcolor" val="tx"/>
                    </a:ext>
                  </a:extLst>
                </a:hlinkClick>
              </a:rPr>
              <a:t>1926.501(b)(1)</a:t>
            </a:r>
            <a:r>
              <a:rPr lang="en-US" b="0" i="0">
                <a:solidFill>
                  <a:srgbClr val="333333"/>
                </a:solidFill>
                <a:effectLst/>
                <a:latin typeface="Helvetica Neue"/>
              </a:rPr>
              <a:t>"Unprotected sides and edges." Each employee on a walking/working surface (horizontal and vertical surface) with an unprotected side or edge which is 6 feet (1.8 m) or more above a lower level shall be protected from falling by the use of guardrail systems, safety net systems, or personal fall arrest systems.</a:t>
            </a:r>
          </a:p>
          <a:p>
            <a:endParaRPr lang="en-US"/>
          </a:p>
        </p:txBody>
      </p:sp>
      <p:sp>
        <p:nvSpPr>
          <p:cNvPr id="4" name="Date Placeholder 3">
            <a:extLst>
              <a:ext uri="{FF2B5EF4-FFF2-40B4-BE49-F238E27FC236}">
                <a16:creationId xmlns:a16="http://schemas.microsoft.com/office/drawing/2014/main" id="{944A7E08-3703-0902-A658-D8A68BA15A7C}"/>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9679286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Picture depicts lack of Fall Protection Equipment </a:t>
            </a:r>
          </a:p>
        </p:txBody>
      </p:sp>
      <p:sp>
        <p:nvSpPr>
          <p:cNvPr id="4" name="Date Placeholder 3">
            <a:extLst>
              <a:ext uri="{FF2B5EF4-FFF2-40B4-BE49-F238E27FC236}">
                <a16:creationId xmlns:a16="http://schemas.microsoft.com/office/drawing/2014/main" id="{1C556832-9116-596F-6191-9538160F04DF}"/>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4148154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a:ln>
                  <a:noFill/>
                </a:ln>
                <a:solidFill>
                  <a:srgbClr val="000000"/>
                </a:solidFill>
                <a:effectLst/>
                <a:uLnTx/>
                <a:uFillTx/>
                <a:latin typeface="Arial" charset="0"/>
                <a:ea typeface="ＭＳ Ｐゴシック" charset="0"/>
                <a:cs typeface="+mn-cs"/>
              </a:rPr>
              <a:t>BLS 2021 Data for the </a:t>
            </a:r>
            <a:r>
              <a:rPr lang="en-US" sz="1200">
                <a:solidFill>
                  <a:srgbClr val="000000"/>
                </a:solidFill>
                <a:latin typeface="Arial" charset="0"/>
                <a:ea typeface="ＭＳ Ｐゴシック" charset="0"/>
              </a:rPr>
              <a:t>all Ownerships</a:t>
            </a:r>
            <a:endParaRPr lang="en-US"/>
          </a:p>
        </p:txBody>
      </p:sp>
      <p:sp>
        <p:nvSpPr>
          <p:cNvPr id="4" name="Date Placeholder 3">
            <a:extLst>
              <a:ext uri="{FF2B5EF4-FFF2-40B4-BE49-F238E27FC236}">
                <a16:creationId xmlns:a16="http://schemas.microsoft.com/office/drawing/2014/main" id="{127F26C2-0A1A-BA24-D334-5B1189D8C905}"/>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1598127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sz="1200" b="0" i="0" u="none" strike="noStrike" kern="1200" cap="none" spc="0" normalizeH="0" baseline="0" noProof="0">
                <a:ln>
                  <a:noFill/>
                </a:ln>
                <a:solidFill>
                  <a:srgbClr val="000000"/>
                </a:solidFill>
                <a:effectLst/>
                <a:uLnTx/>
                <a:uFillTx/>
                <a:latin typeface="Arial" charset="0"/>
                <a:ea typeface="ＭＳ Ｐゴシック" charset="0"/>
                <a:cs typeface="+mn-cs"/>
              </a:rPr>
              <a:t>BLS 2021 Data</a:t>
            </a:r>
            <a:endParaRPr lang="en-US"/>
          </a:p>
        </p:txBody>
      </p:sp>
      <p:sp>
        <p:nvSpPr>
          <p:cNvPr id="4" name="Date Placeholder 3">
            <a:extLst>
              <a:ext uri="{FF2B5EF4-FFF2-40B4-BE49-F238E27FC236}">
                <a16:creationId xmlns:a16="http://schemas.microsoft.com/office/drawing/2014/main" id="{E0B81F2C-B2D9-E21C-65E4-E56DAEF61220}"/>
              </a:ext>
            </a:extLst>
          </p:cNvPr>
          <p:cNvSpPr>
            <a:spLocks noGrp="1"/>
          </p:cNvSpPr>
          <p:nvPr>
            <p:ph type="dt" idx="1"/>
          </p:nvPr>
        </p:nvSpPr>
        <p:spPr/>
        <p:txBody>
          <a:bodyPr/>
          <a:lstStyle/>
          <a:p>
            <a:endParaRPr lang="en-US"/>
          </a:p>
        </p:txBody>
      </p:sp>
    </p:spTree>
    <p:extLst>
      <p:ext uri="{BB962C8B-B14F-4D97-AF65-F5344CB8AC3E}">
        <p14:creationId xmlns:p14="http://schemas.microsoft.com/office/powerpoint/2010/main" val="3801557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Tree>
    <p:extLst>
      <p:ext uri="{BB962C8B-B14F-4D97-AF65-F5344CB8AC3E}">
        <p14:creationId xmlns:p14="http://schemas.microsoft.com/office/powerpoint/2010/main" val="162710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3" name="Text Placeholder 2">
            <a:extLst>
              <a:ext uri="{FF2B5EF4-FFF2-40B4-BE49-F238E27FC236}">
                <a16:creationId xmlns:a16="http://schemas.microsoft.com/office/drawing/2014/main" id="{ACAF6830-647C-114A-9A01-294B865140D0}"/>
              </a:ext>
            </a:extLst>
          </p:cNvPr>
          <p:cNvSpPr>
            <a:spLocks noGrp="1"/>
          </p:cNvSpPr>
          <p:nvPr>
            <p:ph type="body" sz="quarter" idx="15"/>
          </p:nvPr>
        </p:nvSpPr>
        <p:spPr>
          <a:xfrm>
            <a:off x="954088" y="1828800"/>
            <a:ext cx="9764712" cy="3403600"/>
          </a:xfrm>
          <a:prstGeom prst="rect">
            <a:avLst/>
          </a:prstGeom>
        </p:spPr>
        <p:txBody>
          <a:bodyPr/>
          <a:lstStyle>
            <a:lvl1pPr>
              <a:buClr>
                <a:srgbClr val="FF0000"/>
              </a:buClr>
              <a:defRPr/>
            </a:lvl1pPr>
            <a:lvl2pPr>
              <a:buClr>
                <a:srgbClr val="FF0000"/>
              </a:buClr>
              <a:defRPr/>
            </a:lvl2pPr>
            <a:lvl3pPr>
              <a:buClr>
                <a:srgbClr val="FF0000"/>
              </a:buClr>
              <a:defRPr/>
            </a:lvl3pPr>
            <a:lvl4pPr>
              <a:buClr>
                <a:srgbClr val="FF0000"/>
              </a:buClr>
              <a:defRPr/>
            </a:lvl4pPr>
            <a:lvl5pPr>
              <a:buClr>
                <a:srgbClr val="FF0000"/>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524161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647738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32330024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Tree>
    <p:extLst>
      <p:ext uri="{BB962C8B-B14F-4D97-AF65-F5344CB8AC3E}">
        <p14:creationId xmlns:p14="http://schemas.microsoft.com/office/powerpoint/2010/main" val="467500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a:p>
          <a:p>
            <a:r>
              <a:rPr lang="en-US"/>
              <a:t>Insert or Drag and Drop Image Here</a:t>
            </a:r>
          </a:p>
          <a:p>
            <a:endParaRPr lang="en-US"/>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a:t>Presentation Name</a:t>
            </a:r>
          </a:p>
        </p:txBody>
      </p:sp>
    </p:spTree>
    <p:extLst>
      <p:ext uri="{BB962C8B-B14F-4D97-AF65-F5344CB8AC3E}">
        <p14:creationId xmlns:p14="http://schemas.microsoft.com/office/powerpoint/2010/main" val="207403242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9928911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No Logo">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a:t>Presentation Name </a:t>
            </a:r>
          </a:p>
        </p:txBody>
      </p:sp>
    </p:spTree>
    <p:extLst>
      <p:ext uri="{BB962C8B-B14F-4D97-AF65-F5344CB8AC3E}">
        <p14:creationId xmlns:p14="http://schemas.microsoft.com/office/powerpoint/2010/main" val="29765301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endParaRPr lang="en-US"/>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100279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Arial" panose="020B0604020202020204" pitchFamily="34" charset="0"/>
                <a:cs typeface="Arial" panose="020B0604020202020204" pitchFamily="34" charset="0"/>
              </a:defRPr>
            </a:lvl1pPr>
          </a:lstStyle>
          <a:p>
            <a:r>
              <a:rPr lang="en-US"/>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1539686"/>
            <a:ext cx="4914677"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r>
              <a:rPr lang="en-US"/>
              <a:t>Point Two</a:t>
            </a:r>
          </a:p>
          <a:p>
            <a:r>
              <a:rPr lang="en-US"/>
              <a:t>Point Three</a:t>
            </a:r>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539686"/>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a:p>
          <a:p>
            <a:r>
              <a:rPr lang="en-US"/>
              <a:t>Insert or Drag and Drop Image Here</a:t>
            </a:r>
          </a:p>
          <a:p>
            <a:endParaRPr lang="en-US"/>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74166" y="1557325"/>
            <a:ext cx="6463943" cy="4360823"/>
          </a:xfrm>
          <a:prstGeom prst="rect">
            <a:avLst/>
          </a:prstGeom>
        </p:spPr>
        <p:txBody>
          <a:bodyPr>
            <a:normAutofit/>
          </a:bodyPr>
          <a:lstStyle>
            <a:lvl1pPr marL="285750" indent="-285750">
              <a:buClr>
                <a:srgbClr val="EA0029"/>
              </a:buClr>
              <a:buSzPct val="150000"/>
              <a:buFont typeface="Arial" panose="020B0604020202020204" pitchFamily="34" charset="0"/>
              <a:buChar char="•"/>
              <a:defRPr sz="2400" b="0" i="0">
                <a:solidFill>
                  <a:schemeClr val="tx1"/>
                </a:solidFill>
                <a:latin typeface="Arial" panose="020B0604020202020204" pitchFamily="34" charset="0"/>
                <a:cs typeface="Arial" panose="020B0604020202020204" pitchFamily="34" charset="0"/>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a:t>Point One</a:t>
            </a:r>
          </a:p>
          <a:p>
            <a:endParaRPr lang="en-US"/>
          </a:p>
          <a:p>
            <a:r>
              <a:rPr lang="en-US"/>
              <a:t>Point Two</a:t>
            </a:r>
          </a:p>
          <a:p>
            <a:endParaRPr lang="en-US"/>
          </a:p>
          <a:p>
            <a:r>
              <a:rPr lang="en-US"/>
              <a:t>Point Three</a:t>
            </a:r>
          </a:p>
          <a:p>
            <a:endParaRPr lang="en-US"/>
          </a:p>
          <a:p>
            <a:r>
              <a:rPr lang="en-US"/>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7529147" y="1557324"/>
            <a:ext cx="4224079" cy="436082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Arial" panose="020B0604020202020204" pitchFamily="34" charset="0"/>
                <a:cs typeface="Arial" panose="020B0604020202020204" pitchFamily="34" charset="0"/>
              </a:defRPr>
            </a:lvl1pPr>
          </a:lstStyle>
          <a:p>
            <a:endParaRPr lang="en-US"/>
          </a:p>
          <a:p>
            <a:r>
              <a:rPr lang="en-US"/>
              <a:t>Insert or Drag and Drop Image Here</a:t>
            </a:r>
          </a:p>
          <a:p>
            <a:endParaRPr lang="en-US"/>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Arial" panose="020B0604020202020204" pitchFamily="34" charset="0"/>
                <a:cs typeface="Arial" panose="020B0604020202020204" pitchFamily="34" charset="0"/>
              </a:defRPr>
            </a:lvl1pPr>
          </a:lstStyle>
          <a:p>
            <a:pPr lvl="0"/>
            <a:r>
              <a:rPr lang="en-US"/>
              <a:t>Presentation Name</a:t>
            </a:r>
          </a:p>
        </p:txBody>
      </p:sp>
      <p:sp>
        <p:nvSpPr>
          <p:cNvPr id="2" name="Text Placeholder 4">
            <a:extLst>
              <a:ext uri="{FF2B5EF4-FFF2-40B4-BE49-F238E27FC236}">
                <a16:creationId xmlns:a16="http://schemas.microsoft.com/office/drawing/2014/main" id="{1898D7A8-C25A-A967-0C89-AA3D546D28AE}"/>
              </a:ext>
            </a:extLst>
          </p:cNvPr>
          <p:cNvSpPr>
            <a:spLocks noGrp="1"/>
          </p:cNvSpPr>
          <p:nvPr>
            <p:ph type="body" sz="quarter" idx="35" hasCustomPrompt="1"/>
          </p:nvPr>
        </p:nvSpPr>
        <p:spPr>
          <a:xfrm>
            <a:off x="574166" y="461115"/>
            <a:ext cx="8804552" cy="914400"/>
          </a:xfrm>
          <a:prstGeom prst="rect">
            <a:avLst/>
          </a:prstGeom>
        </p:spPr>
        <p:txBody>
          <a:bodyPr>
            <a:normAutofit/>
          </a:bodyPr>
          <a:lstStyle>
            <a:lvl1pPr marL="0" indent="0" algn="l">
              <a:buFontTx/>
              <a:buNone/>
              <a:defRPr sz="4400" b="0" i="0">
                <a:latin typeface="Arial" panose="020B0604020202020204" pitchFamily="34" charset="0"/>
                <a:cs typeface="Arial" panose="020B0604020202020204" pitchFamily="34" charset="0"/>
              </a:defRPr>
            </a:lvl1pPr>
          </a:lstStyle>
          <a:p>
            <a:r>
              <a:rPr lang="en-US"/>
              <a:t>Sample Title</a:t>
            </a:r>
          </a:p>
        </p:txBody>
      </p:sp>
    </p:spTree>
    <p:extLst>
      <p:ext uri="{BB962C8B-B14F-4D97-AF65-F5344CB8AC3E}">
        <p14:creationId xmlns:p14="http://schemas.microsoft.com/office/powerpoint/2010/main" val="3700888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Arial" panose="020B0604020202020204" pitchFamily="34" charset="0"/>
                <a:cs typeface="Arial" panose="020B0604020202020204" pitchFamily="34" charset="0"/>
              </a:rPr>
              <a:t>‹#›</a:t>
            </a:fld>
            <a:r>
              <a:rPr lang="en-US" sz="1000" b="0" i="0">
                <a:solidFill>
                  <a:srgbClr val="221F1F"/>
                </a:solidFill>
                <a:latin typeface="Arial" panose="020B0604020202020204" pitchFamily="34" charset="0"/>
                <a:cs typeface="Arial" panose="020B0604020202020204" pitchFamily="34" charset="0"/>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Arial" panose="020B0604020202020204" pitchFamily="34" charset="0"/>
                <a:cs typeface="Arial" panose="020B0604020202020204" pitchFamily="34" charset="0"/>
              </a:defRPr>
            </a:lvl1pPr>
          </a:lstStyle>
          <a:p>
            <a:pPr lvl="0"/>
            <a:r>
              <a:rPr lang="en-US"/>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a:solidFill>
                  <a:srgbClr val="4E4E4E"/>
                </a:solidFill>
                <a:effectLst/>
                <a:latin typeface="Nunito ExtraLight" pitchFamily="2" charset="77"/>
                <a:cs typeface="Arial" panose="020B0604020202020204" pitchFamily="34" charset="0"/>
              </a:rPr>
              <a:t>The Associated General Contractors of America</a:t>
            </a:r>
            <a:endParaRPr lang="en-US" sz="1400" b="0" i="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043115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7" r:id="rId3"/>
    <p:sldLayoutId id="2147483652" r:id="rId4"/>
    <p:sldLayoutId id="2147483653" r:id="rId5"/>
    <p:sldLayoutId id="2147483655" r:id="rId6"/>
    <p:sldLayoutId id="2147483658" r:id="rId7"/>
    <p:sldLayoutId id="2147483656" r:id="rId8"/>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160430"/>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www.osha.gov/as/opa/worker/complain.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gif"/><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D2F0370-A462-EA47-A926-2777BBA4F2A5}"/>
              </a:ext>
              <a:ext uri="{C183D7F6-B498-43B3-948B-1728B52AA6E4}">
                <adec:decorative xmlns:adec="http://schemas.microsoft.com/office/drawing/2017/decorative" val="0"/>
              </a:ext>
            </a:extLst>
          </p:cNvPr>
          <p:cNvSpPr>
            <a:spLocks noGrp="1"/>
          </p:cNvSpPr>
          <p:nvPr>
            <p:ph type="title" idx="4294967295"/>
          </p:nvPr>
        </p:nvSpPr>
        <p:spPr>
          <a:xfrm>
            <a:off x="4981575" y="712934"/>
            <a:ext cx="6733954" cy="6762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r" defTabSz="914400" rtl="0" eaLnBrk="1" fontAlgn="auto" latinLnBrk="0" hangingPunct="1">
              <a:lnSpc>
                <a:spcPts val="1860"/>
              </a:lnSpc>
              <a:spcBef>
                <a:spcPts val="1000"/>
              </a:spcBef>
              <a:spcAft>
                <a:spcPts val="0"/>
              </a:spcAft>
              <a:buClrTx/>
              <a:buSzTx/>
              <a:buFontTx/>
              <a:buNone/>
              <a:tabLst/>
              <a:defRPr/>
            </a:pPr>
            <a:r>
              <a:rPr kumimoji="0" lang="en-US" sz="1800" b="1" i="0" u="none" strike="noStrike" kern="1200" cap="none" spc="0" normalizeH="0" baseline="0" noProof="0" dirty="0">
                <a:ln>
                  <a:noFill/>
                </a:ln>
                <a:solidFill>
                  <a:srgbClr val="929497"/>
                </a:solidFill>
                <a:effectLst/>
                <a:uLnTx/>
                <a:uFillTx/>
                <a:latin typeface="Arial" panose="020B0604020202020204" pitchFamily="34" charset="0"/>
                <a:ea typeface="+mn-ea"/>
                <a:cs typeface="Arial" panose="020B0604020202020204" pitchFamily="34" charset="0"/>
              </a:rPr>
              <a:t>Fall Prevention in Construction</a:t>
            </a:r>
            <a:endParaRPr kumimoji="0" lang="en-US" sz="1800" b="1" i="0" u="none" strike="noStrike" kern="1200" cap="none" spc="0" normalizeH="0" baseline="0" noProof="0" dirty="0">
              <a:ln>
                <a:noFill/>
              </a:ln>
              <a:solidFill>
                <a:srgbClr val="929497"/>
              </a:solidFill>
              <a:effectLst/>
              <a:uLnTx/>
              <a:uFillTx/>
              <a:latin typeface="Poppins" pitchFamily="2" charset="77"/>
              <a:ea typeface="+mn-ea"/>
              <a:cs typeface="Poppins" pitchFamily="2" charset="77"/>
            </a:endParaRPr>
          </a:p>
        </p:txBody>
      </p:sp>
      <p:sp>
        <p:nvSpPr>
          <p:cNvPr id="4" name="Text Placeholder 3">
            <a:extLst>
              <a:ext uri="{FF2B5EF4-FFF2-40B4-BE49-F238E27FC236}">
                <a16:creationId xmlns:a16="http://schemas.microsoft.com/office/drawing/2014/main" id="{25464C09-28DB-654A-9CBE-A18E47989EE6}"/>
              </a:ext>
              <a:ext uri="{C183D7F6-B498-43B3-948B-1728B52AA6E4}">
                <adec:decorative xmlns:adec="http://schemas.microsoft.com/office/drawing/2017/decorative" val="1"/>
              </a:ext>
            </a:extLst>
          </p:cNvPr>
          <p:cNvSpPr>
            <a:spLocks/>
          </p:cNvSpPr>
          <p:nvPr/>
        </p:nvSpPr>
        <p:spPr>
          <a:xfrm>
            <a:off x="476471" y="2474843"/>
            <a:ext cx="10686829" cy="2400451"/>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7200" b="1" i="0" u="none" strike="noStrike" kern="1200" cap="none" spc="0" normalizeH="0" baseline="0" noProof="0">
                <a:ln>
                  <a:noFill/>
                </a:ln>
                <a:solidFill>
                  <a:srgbClr val="221F1F"/>
                </a:solidFill>
                <a:effectLst/>
                <a:uLnTx/>
                <a:uFillTx/>
                <a:latin typeface="Poppins" pitchFamily="2" charset="77"/>
                <a:ea typeface="+mn-ea"/>
                <a:cs typeface="Poppins" pitchFamily="2" charset="77"/>
              </a:rPr>
              <a:t>Introduction to the Problem</a:t>
            </a:r>
            <a:endParaRPr kumimoji="0" lang="en-US" sz="7200" b="1" i="0" u="none" strike="noStrike" kern="1200" cap="none" spc="0" normalizeH="0" baseline="0" noProof="0" dirty="0">
              <a:ln>
                <a:noFill/>
              </a:ln>
              <a:solidFill>
                <a:srgbClr val="221F1F"/>
              </a:solidFill>
              <a:effectLst/>
              <a:uLnTx/>
              <a:uFillTx/>
              <a:latin typeface="Poppins" pitchFamily="2" charset="77"/>
              <a:ea typeface="+mn-ea"/>
              <a:cs typeface="Poppins" pitchFamily="2" charset="77"/>
            </a:endParaRPr>
          </a:p>
        </p:txBody>
      </p:sp>
      <p:pic>
        <p:nvPicPr>
          <p:cNvPr id="8" name="Picture 7">
            <a:extLst>
              <a:ext uri="{FF2B5EF4-FFF2-40B4-BE49-F238E27FC236}">
                <a16:creationId xmlns:a16="http://schemas.microsoft.com/office/drawing/2014/main" id="{50F00BB5-F8F4-D49F-DFA3-A3A141761EF6}"/>
              </a:ext>
              <a:ext uri="{C183D7F6-B498-43B3-948B-1728B52AA6E4}">
                <adec:decorative xmlns:adec="http://schemas.microsoft.com/office/drawing/2017/decorative" val="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9775828" y="1481038"/>
            <a:ext cx="1717675" cy="195738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4">
            <a:extLst>
              <a:ext uri="{FF2B5EF4-FFF2-40B4-BE49-F238E27FC236}">
                <a16:creationId xmlns:a16="http://schemas.microsoft.com/office/drawing/2014/main" id="{374BBE0C-CE66-6FE7-4FC5-47663EC86D9E}"/>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2650" t="9808" r="11253" b="19379"/>
          <a:stretch>
            <a:fillRect/>
          </a:stretch>
        </p:blipFill>
        <p:spPr bwMode="auto">
          <a:xfrm>
            <a:off x="9775828" y="3640360"/>
            <a:ext cx="1792288"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Employer Responsibilities</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spcAft>
                <a:spcPts val="1200"/>
              </a:spcAft>
            </a:pPr>
            <a:endParaRPr lang="en-US" altLang="en-US" sz="2400">
              <a:latin typeface="Arial" panose="020B0604020202020204" pitchFamily="34" charset="0"/>
              <a:cs typeface="Arial" panose="020B0604020202020204" pitchFamily="34" charset="0"/>
            </a:endParaRP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Provide a workplace free from recognized hazards and comply with OSHA standards</a:t>
            </a: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Provide safety &amp; health training required by OSHA standards</a:t>
            </a: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Keep records of injuries and illnesses</a:t>
            </a: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Provide medical exams when required by OSHA standards and provide workers access to their exposure and medical records</a:t>
            </a:r>
          </a:p>
        </p:txBody>
      </p:sp>
      <p:sp>
        <p:nvSpPr>
          <p:cNvPr id="7" name="Content Placeholder 3">
            <a:extLst>
              <a:ext uri="{FF2B5EF4-FFF2-40B4-BE49-F238E27FC236}">
                <a16:creationId xmlns:a16="http://schemas.microsoft.com/office/drawing/2014/main" id="{C561C96C-C19D-444B-88FF-0B429360277D}"/>
              </a:ext>
              <a:ext uri="{C183D7F6-B498-43B3-948B-1728B52AA6E4}">
                <adec:decorative xmlns:adec="http://schemas.microsoft.com/office/drawing/2017/decorative" val="1"/>
              </a:ext>
            </a:extLst>
          </p:cNvPr>
          <p:cNvSpPr>
            <a:spLocks noGrp="1"/>
          </p:cNvSpPr>
          <p:nvPr>
            <p:ph sz="quarter" idx="14"/>
          </p:nvPr>
        </p:nvSpPr>
        <p:spPr>
          <a:xfrm>
            <a:off x="71960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4099785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Employer Responsibilities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spcAft>
                <a:spcPts val="1200"/>
              </a:spcAft>
            </a:pPr>
            <a:endParaRPr lang="en-US" altLang="en-US" sz="2400">
              <a:latin typeface="Arial" panose="020B0604020202020204" pitchFamily="34" charset="0"/>
              <a:cs typeface="Arial" panose="020B0604020202020204" pitchFamily="34" charset="0"/>
            </a:endParaRP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Not discriminate against workers who exercise their rights under the Act (Section 11(c))</a:t>
            </a: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Post OSHA citations and abatement verification notices</a:t>
            </a:r>
          </a:p>
          <a:p>
            <a:pPr>
              <a:lnSpc>
                <a:spcPct val="100000"/>
              </a:lnSpc>
              <a:spcBef>
                <a:spcPts val="600"/>
              </a:spcBef>
              <a:spcAft>
                <a:spcPts val="1200"/>
              </a:spcAft>
            </a:pPr>
            <a:r>
              <a:rPr lang="en-US" altLang="en-US" sz="2400">
                <a:latin typeface="Arial" panose="020B0604020202020204" pitchFamily="34" charset="0"/>
                <a:cs typeface="Arial" panose="020B0604020202020204" pitchFamily="34" charset="0"/>
              </a:rPr>
              <a:t>Provide and pay for PPE</a:t>
            </a:r>
          </a:p>
        </p:txBody>
      </p:sp>
      <p:sp>
        <p:nvSpPr>
          <p:cNvPr id="7" name="Content Placeholder 3">
            <a:extLst>
              <a:ext uri="{FF2B5EF4-FFF2-40B4-BE49-F238E27FC236}">
                <a16:creationId xmlns:a16="http://schemas.microsoft.com/office/drawing/2014/main" id="{C561C96C-C19D-444B-88FF-0B429360277D}"/>
              </a:ext>
              <a:ext uri="{C183D7F6-B498-43B3-948B-1728B52AA6E4}">
                <adec:decorative xmlns:adec="http://schemas.microsoft.com/office/drawing/2017/decorative" val="1"/>
              </a:ext>
            </a:extLst>
          </p:cNvPr>
          <p:cNvSpPr>
            <a:spLocks noGrp="1"/>
          </p:cNvSpPr>
          <p:nvPr>
            <p:ph sz="quarter" idx="14"/>
          </p:nvPr>
        </p:nvSpPr>
        <p:spPr>
          <a:xfrm>
            <a:off x="714050"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09915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Complain or Request Corrections</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lnSpcReduction="10000"/>
          </a:bodyPr>
          <a:lstStyle/>
          <a:p>
            <a:pPr marL="0" indent="0">
              <a:lnSpc>
                <a:spcPct val="100000"/>
              </a:lnSpc>
              <a:spcBef>
                <a:spcPts val="600"/>
              </a:spcBef>
              <a:spcAft>
                <a:spcPts val="600"/>
              </a:spcAft>
              <a:buNone/>
            </a:pPr>
            <a:endParaRPr lang="en-US" altLang="en-US" sz="2400">
              <a:latin typeface="Arial" panose="020B0604020202020204" pitchFamily="34" charset="0"/>
              <a:cs typeface="Arial" panose="020B0604020202020204" pitchFamily="34" charset="0"/>
            </a:endParaRP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Workers may bring up safety and health concerns in the workplace to their employers without fear of discharge or discrimination, as long as the complaint is made in good faith. </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Workers may file a complaint with OSHA if they believe a violation of a safety or health standard, or an imminent danger situation, exists in the workplace. </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OSHA regulations protect workers who complain to their employer about unsafe or unhealthful conditions in the workplace. </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Workers may request that their name not be revealed to the employer. </a:t>
            </a:r>
          </a:p>
        </p:txBody>
      </p:sp>
      <p:sp>
        <p:nvSpPr>
          <p:cNvPr id="7" name="Content Placeholder 3">
            <a:extLst>
              <a:ext uri="{FF2B5EF4-FFF2-40B4-BE49-F238E27FC236}">
                <a16:creationId xmlns:a16="http://schemas.microsoft.com/office/drawing/2014/main" id="{7044A5BD-4AB0-4925-B987-8F4AA94D4210}"/>
              </a:ext>
              <a:ext uri="{C183D7F6-B498-43B3-948B-1728B52AA6E4}">
                <adec:decorative xmlns:adec="http://schemas.microsoft.com/office/drawing/2017/decorative" val="1"/>
              </a:ext>
            </a:extLst>
          </p:cNvPr>
          <p:cNvSpPr>
            <a:spLocks noGrp="1"/>
          </p:cNvSpPr>
          <p:nvPr>
            <p:ph sz="quarter" idx="14"/>
          </p:nvPr>
        </p:nvSpPr>
        <p:spPr>
          <a:xfrm>
            <a:off x="731640"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8997667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708045"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Complain or Request Corrections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spcAft>
                <a:spcPts val="600"/>
              </a:spcAft>
              <a:buNone/>
            </a:pPr>
            <a:endParaRPr lang="en-US" altLang="en-US" sz="2400">
              <a:latin typeface="Arial" panose="020B0604020202020204" pitchFamily="34" charset="0"/>
              <a:cs typeface="Arial" panose="020B0604020202020204" pitchFamily="34" charset="0"/>
            </a:endParaRP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If a worker files a complaint, they have the right to find out OSHA’s action on the complaint and request a review if an inspection is not made.</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More information on workers rights and filing complaints can be found on the OSHA website at </a:t>
            </a:r>
            <a:r>
              <a:rPr lang="en-US" altLang="en-US" sz="2400">
                <a:latin typeface="Arial" panose="020B0604020202020204" pitchFamily="34" charset="0"/>
                <a:cs typeface="Arial" panose="020B0604020202020204" pitchFamily="34" charset="0"/>
                <a:hlinkClick r:id="rId2"/>
              </a:rPr>
              <a:t>www.osha.gov/as/opa/worker/complain.html</a:t>
            </a:r>
            <a:endParaRPr lang="en-US" altLang="en-US" sz="2400">
              <a:latin typeface="Arial" panose="020B0604020202020204" pitchFamily="34" charset="0"/>
              <a:cs typeface="Arial" panose="020B0604020202020204" pitchFamily="34" charset="0"/>
            </a:endParaRP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NOTE: Often the best and fastest way to get a hazard corrected is to notify your supervisor or employer.</a:t>
            </a:r>
          </a:p>
        </p:txBody>
      </p:sp>
      <p:sp>
        <p:nvSpPr>
          <p:cNvPr id="7" name="Content Placeholder 3">
            <a:extLst>
              <a:ext uri="{FF2B5EF4-FFF2-40B4-BE49-F238E27FC236}">
                <a16:creationId xmlns:a16="http://schemas.microsoft.com/office/drawing/2014/main" id="{E801BC76-152D-435D-9E1B-137BDDF4C85F}"/>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908124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Protection from Workplace Retaliation</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a:normAutofit/>
          </a:bodyPr>
          <a:lstStyle/>
          <a:p>
            <a:pPr marL="109537" indent="0">
              <a:lnSpc>
                <a:spcPct val="100000"/>
              </a:lnSpc>
              <a:spcBef>
                <a:spcPts val="600"/>
              </a:spcBef>
              <a:spcAft>
                <a:spcPts val="600"/>
              </a:spcAft>
              <a:buNone/>
            </a:pPr>
            <a:endParaRPr lang="en-US" altLang="en-US" sz="2400" b="1">
              <a:latin typeface="Arial" panose="020B0604020202020204" pitchFamily="34" charset="0"/>
              <a:cs typeface="Arial" panose="020B0604020202020204" pitchFamily="34" charset="0"/>
            </a:endParaRPr>
          </a:p>
          <a:p>
            <a:pPr marL="109537" indent="0">
              <a:lnSpc>
                <a:spcPct val="100000"/>
              </a:lnSpc>
              <a:spcBef>
                <a:spcPts val="600"/>
              </a:spcBef>
              <a:spcAft>
                <a:spcPts val="600"/>
              </a:spcAft>
              <a:buNone/>
            </a:pPr>
            <a:r>
              <a:rPr lang="en-US" altLang="en-US" sz="2400" b="1">
                <a:latin typeface="Arial" panose="020B0604020202020204" pitchFamily="34" charset="0"/>
                <a:cs typeface="Arial" panose="020B0604020202020204" pitchFamily="34" charset="0"/>
              </a:rPr>
              <a:t>Protection from workplace place retaliation means an employer cannot take “adverse actions” against workers, such as:</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Firing or laying off	</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Blacklisting (intentionally interfering with an employee’s ability to obtain future employment)</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Demoting</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Denying overtime or promotion</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Disciplining </a:t>
            </a:r>
          </a:p>
        </p:txBody>
      </p:sp>
      <p:sp>
        <p:nvSpPr>
          <p:cNvPr id="11" name="Content Placeholder 3">
            <a:extLst>
              <a:ext uri="{FF2B5EF4-FFF2-40B4-BE49-F238E27FC236}">
                <a16:creationId xmlns:a16="http://schemas.microsoft.com/office/drawing/2014/main" id="{4EBC2902-FDB0-45B1-8C41-66670352A0A7}"/>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087025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Protection from Workplace Retaliation </a:t>
            </a:r>
            <a:r>
              <a:rPr kumimoji="0" lang="en-US" sz="36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a:normAutofit/>
          </a:bodyPr>
          <a:lstStyle/>
          <a:p>
            <a:pPr marL="109537" indent="0">
              <a:lnSpc>
                <a:spcPct val="100000"/>
              </a:lnSpc>
              <a:spcBef>
                <a:spcPts val="600"/>
              </a:spcBef>
              <a:spcAft>
                <a:spcPts val="600"/>
              </a:spcAft>
              <a:buNone/>
            </a:pPr>
            <a:endParaRPr lang="en-US" altLang="en-US" sz="2400" b="1">
              <a:latin typeface="Arial" panose="020B0604020202020204" pitchFamily="34" charset="0"/>
              <a:cs typeface="Arial" panose="020B0604020202020204" pitchFamily="34" charset="0"/>
            </a:endParaRPr>
          </a:p>
          <a:p>
            <a:pPr marL="109537" indent="0">
              <a:lnSpc>
                <a:spcPct val="100000"/>
              </a:lnSpc>
              <a:spcBef>
                <a:spcPts val="600"/>
              </a:spcBef>
              <a:spcAft>
                <a:spcPts val="600"/>
              </a:spcAft>
              <a:buNone/>
            </a:pPr>
            <a:r>
              <a:rPr lang="en-US" altLang="en-US" sz="2400" b="1">
                <a:latin typeface="Arial" panose="020B0604020202020204" pitchFamily="34" charset="0"/>
                <a:cs typeface="Arial" panose="020B0604020202020204" pitchFamily="34" charset="0"/>
              </a:rPr>
              <a:t>Protection from workplace place retaliation means an employer cannot take “adverse actions” against workers, such as:</a:t>
            </a:r>
            <a:endParaRPr lang="en-US" altLang="en-US" sz="2400">
              <a:latin typeface="Arial" panose="020B0604020202020204" pitchFamily="34" charset="0"/>
              <a:cs typeface="Arial" panose="020B0604020202020204" pitchFamily="34" charset="0"/>
            </a:endParaRP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Denying benefits</a:t>
            </a:r>
          </a:p>
          <a:p>
            <a:pPr marL="365125" lvl="0" indent="-255588">
              <a:lnSpc>
                <a:spcPct val="100000"/>
              </a:lnSpc>
              <a:spcBef>
                <a:spcPts val="600"/>
              </a:spcBef>
              <a:spcAft>
                <a:spcPts val="600"/>
              </a:spcAft>
            </a:pPr>
            <a:r>
              <a:rPr lang="en-US" altLang="en-US" sz="2400">
                <a:solidFill>
                  <a:prstClr val="black"/>
                </a:solidFill>
                <a:latin typeface="Arial" panose="020B0604020202020204" pitchFamily="34" charset="0"/>
                <a:cs typeface="Arial" panose="020B0604020202020204" pitchFamily="34" charset="0"/>
              </a:rPr>
              <a:t>Failure to hire or rehire</a:t>
            </a:r>
          </a:p>
          <a:p>
            <a:pPr marL="365125" lvl="0" indent="-255588">
              <a:lnSpc>
                <a:spcPct val="100000"/>
              </a:lnSpc>
              <a:spcBef>
                <a:spcPts val="600"/>
              </a:spcBef>
              <a:spcAft>
                <a:spcPts val="600"/>
              </a:spcAft>
            </a:pPr>
            <a:r>
              <a:rPr lang="en-US" altLang="en-US" sz="2400">
                <a:solidFill>
                  <a:prstClr val="black"/>
                </a:solidFill>
                <a:latin typeface="Arial" panose="020B0604020202020204" pitchFamily="34" charset="0"/>
                <a:cs typeface="Arial" panose="020B0604020202020204" pitchFamily="34" charset="0"/>
              </a:rPr>
              <a:t>Intimidation or harassment</a:t>
            </a:r>
          </a:p>
          <a:p>
            <a:pPr marL="365125" lvl="0" indent="-255588">
              <a:lnSpc>
                <a:spcPct val="100000"/>
              </a:lnSpc>
              <a:spcBef>
                <a:spcPts val="600"/>
              </a:spcBef>
              <a:spcAft>
                <a:spcPts val="600"/>
              </a:spcAft>
            </a:pPr>
            <a:r>
              <a:rPr lang="en-US" altLang="en-US" sz="2400">
                <a:solidFill>
                  <a:prstClr val="black"/>
                </a:solidFill>
                <a:latin typeface="Arial" panose="020B0604020202020204" pitchFamily="34" charset="0"/>
                <a:cs typeface="Arial" panose="020B0604020202020204" pitchFamily="34" charset="0"/>
              </a:rPr>
              <a:t>Making threats</a:t>
            </a:r>
          </a:p>
          <a:p>
            <a:pPr marL="365125" lvl="0" indent="-255588">
              <a:lnSpc>
                <a:spcPct val="100000"/>
              </a:lnSpc>
              <a:spcBef>
                <a:spcPts val="600"/>
              </a:spcBef>
              <a:spcAft>
                <a:spcPts val="600"/>
              </a:spcAft>
            </a:pPr>
            <a:r>
              <a:rPr lang="en-US" altLang="en-US" sz="2400">
                <a:solidFill>
                  <a:prstClr val="black"/>
                </a:solidFill>
                <a:latin typeface="Arial" panose="020B0604020202020204" pitchFamily="34" charset="0"/>
                <a:cs typeface="Arial" panose="020B0604020202020204" pitchFamily="34" charset="0"/>
              </a:rPr>
              <a:t>Reassignment to a less desirable position or actions affecting prospects for promotion (such as excluding an employee from training meetings)</a:t>
            </a:r>
          </a:p>
        </p:txBody>
      </p:sp>
      <p:sp>
        <p:nvSpPr>
          <p:cNvPr id="11" name="Content Placeholder 3">
            <a:extLst>
              <a:ext uri="{FF2B5EF4-FFF2-40B4-BE49-F238E27FC236}">
                <a16:creationId xmlns:a16="http://schemas.microsoft.com/office/drawing/2014/main" id="{4EBC2902-FDB0-45B1-8C41-66670352A0A7}"/>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648940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36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Protection from Workplace Retaliation </a:t>
            </a:r>
            <a:r>
              <a:rPr kumimoji="0" lang="en-US" sz="36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730568" y="1375515"/>
            <a:ext cx="10795510" cy="4650815"/>
          </a:xfrm>
        </p:spPr>
        <p:txBody>
          <a:bodyPr>
            <a:normAutofit/>
          </a:bodyPr>
          <a:lstStyle/>
          <a:p>
            <a:pPr marL="365125" indent="-255588">
              <a:lnSpc>
                <a:spcPct val="100000"/>
              </a:lnSpc>
              <a:spcBef>
                <a:spcPts val="600"/>
              </a:spcBef>
              <a:spcAft>
                <a:spcPts val="600"/>
              </a:spcAft>
            </a:pPr>
            <a:endParaRPr lang="en-US" altLang="en-US" sz="2400">
              <a:latin typeface="Arial" panose="020B0604020202020204" pitchFamily="34" charset="0"/>
              <a:cs typeface="Arial" panose="020B0604020202020204" pitchFamily="34" charset="0"/>
            </a:endParaRPr>
          </a:p>
          <a:p>
            <a:pPr marL="109537" indent="0">
              <a:lnSpc>
                <a:spcPct val="100000"/>
              </a:lnSpc>
              <a:spcBef>
                <a:spcPts val="600"/>
              </a:spcBef>
              <a:spcAft>
                <a:spcPts val="600"/>
              </a:spcAft>
              <a:buNone/>
            </a:pPr>
            <a:r>
              <a:rPr lang="en-US" altLang="en-US" sz="2400" b="1">
                <a:latin typeface="Arial" panose="020B0604020202020204" pitchFamily="34" charset="0"/>
                <a:cs typeface="Arial" panose="020B0604020202020204" pitchFamily="34" charset="0"/>
              </a:rPr>
              <a:t>Protection from workplace place retaliation means an employer cannot take “adverse actions” against workers, such as:</a:t>
            </a:r>
            <a:endParaRPr lang="en-US" altLang="en-US" sz="2400"/>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Reducing pay or hours  </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More subtle actions, such as isolating, ostracizing, mocking, or falsely accusing the employee of poor performance  </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Constructive discharge (quitting when an employer makes working conditions intolerable due to the employee's protected activity)</a:t>
            </a:r>
          </a:p>
        </p:txBody>
      </p:sp>
      <p:sp>
        <p:nvSpPr>
          <p:cNvPr id="11" name="Content Placeholder 3">
            <a:extLst>
              <a:ext uri="{FF2B5EF4-FFF2-40B4-BE49-F238E27FC236}">
                <a16:creationId xmlns:a16="http://schemas.microsoft.com/office/drawing/2014/main" id="{4EBC2902-FDB0-45B1-8C41-66670352A0A7}"/>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301226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32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How to File a Safety and Health Complaint </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109537" indent="0">
              <a:lnSpc>
                <a:spcPct val="120000"/>
              </a:lnSpc>
              <a:spcBef>
                <a:spcPts val="600"/>
              </a:spcBef>
              <a:buNone/>
            </a:pPr>
            <a:endParaRPr lang="en-US" altLang="en-US" sz="2400" b="1">
              <a:latin typeface="Arial" panose="020B0604020202020204" pitchFamily="34" charset="0"/>
              <a:cs typeface="Arial" panose="020B0604020202020204" pitchFamily="34" charset="0"/>
            </a:endParaRPr>
          </a:p>
          <a:p>
            <a:pPr marL="109537" indent="0">
              <a:lnSpc>
                <a:spcPct val="100000"/>
              </a:lnSpc>
              <a:spcBef>
                <a:spcPts val="600"/>
              </a:spcBef>
              <a:spcAft>
                <a:spcPts val="600"/>
              </a:spcAft>
              <a:buNone/>
            </a:pPr>
            <a:r>
              <a:rPr lang="en-US" altLang="en-US" sz="2400" b="1">
                <a:latin typeface="Arial" panose="020B0604020202020204" pitchFamily="34" charset="0"/>
                <a:cs typeface="Arial" panose="020B0604020202020204" pitchFamily="34" charset="0"/>
              </a:rPr>
              <a:t>Workers may report a whistleblower claim within 30 days of the incident:</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Online</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Fax</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Mail </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Telephone </a:t>
            </a:r>
          </a:p>
          <a:p>
            <a:pPr marL="365125" indent="-255588">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In-person</a:t>
            </a:r>
          </a:p>
        </p:txBody>
      </p:sp>
      <p:sp>
        <p:nvSpPr>
          <p:cNvPr id="10" name="Content Placeholder 3">
            <a:extLst>
              <a:ext uri="{FF2B5EF4-FFF2-40B4-BE49-F238E27FC236}">
                <a16:creationId xmlns:a16="http://schemas.microsoft.com/office/drawing/2014/main" id="{FA28C1D9-3161-4F8E-AD59-9428EFB2E518}"/>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4022659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D130C95A-1773-44EC-8BEB-266BCB501D52}"/>
              </a:ext>
            </a:extLst>
          </p:cNvPr>
          <p:cNvSpPr>
            <a:spLocks noGrp="1"/>
          </p:cNvSpPr>
          <p:nvPr>
            <p:ph type="title" idx="4294967295"/>
          </p:nvPr>
        </p:nvSpPr>
        <p:spPr>
          <a:xfrm>
            <a:off x="1769754" y="2031007"/>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 Protection</a:t>
            </a:r>
          </a:p>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Introduction to the Problem</a:t>
            </a:r>
          </a:p>
          <a:p>
            <a:pPr marL="0" marR="0" lvl="0" indent="0" algn="ctr" defTabSz="914400" rtl="0" eaLnBrk="1" fontAlgn="auto" latinLnBrk="0" hangingPunct="1">
              <a:lnSpc>
                <a:spcPct val="90000"/>
              </a:lnSpc>
              <a:spcBef>
                <a:spcPts val="1000"/>
              </a:spcBef>
              <a:spcAft>
                <a:spcPts val="0"/>
              </a:spcAft>
              <a:buClrTx/>
              <a:buSzTx/>
              <a:buFontTx/>
              <a:buNone/>
              <a:tabLst/>
              <a:defRPr/>
            </a:pP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2" name="Picture 7">
            <a:extLst>
              <a:ext uri="{FF2B5EF4-FFF2-40B4-BE49-F238E27FC236}">
                <a16:creationId xmlns:a16="http://schemas.microsoft.com/office/drawing/2014/main" id="{F4CEE040-ADB5-ED08-92D1-18A85156CB61}"/>
              </a:ext>
              <a:ext uri="{C183D7F6-B498-43B3-948B-1728B52AA6E4}">
                <adec:decorative xmlns:adec="http://schemas.microsoft.com/office/drawing/2017/decorative" val="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267" y="159848"/>
            <a:ext cx="2675238"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F85B79E-6F3B-7784-5D3A-8CAE9208AD3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313333" y="3916096"/>
            <a:ext cx="2759982" cy="2292812"/>
          </a:xfrm>
          <a:prstGeom prst="rect">
            <a:avLst/>
          </a:prstGeom>
        </p:spPr>
      </p:pic>
      <p:sp>
        <p:nvSpPr>
          <p:cNvPr id="4" name="Content Placeholder 3">
            <a:extLst>
              <a:ext uri="{FF2B5EF4-FFF2-40B4-BE49-F238E27FC236}">
                <a16:creationId xmlns:a16="http://schemas.microsoft.com/office/drawing/2014/main" id="{D10037A5-593B-4370-8805-038DC19753E1}"/>
              </a:ext>
              <a:ext uri="{C183D7F6-B498-43B3-948B-1728B52AA6E4}">
                <adec:decorative xmlns:adec="http://schemas.microsoft.com/office/drawing/2017/decorative" val="1"/>
              </a:ext>
            </a:extLst>
          </p:cNvPr>
          <p:cNvSpPr>
            <a:spLocks/>
          </p:cNvSpPr>
          <p:nvPr/>
        </p:nvSpPr>
        <p:spPr>
          <a:xfrm>
            <a:off x="730568" y="6504305"/>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Introduction</a:t>
            </a:r>
          </a:p>
        </p:txBody>
      </p:sp>
    </p:spTree>
    <p:extLst>
      <p:ext uri="{BB962C8B-B14F-4D97-AF65-F5344CB8AC3E}">
        <p14:creationId xmlns:p14="http://schemas.microsoft.com/office/powerpoint/2010/main" val="3841764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2">
            <a:extLst>
              <a:ext uri="{FF2B5EF4-FFF2-40B4-BE49-F238E27FC236}">
                <a16:creationId xmlns:a16="http://schemas.microsoft.com/office/drawing/2014/main" id="{94B23EA6-C685-CAAB-A484-9F62406E053C}"/>
              </a:ext>
            </a:extLst>
          </p:cNvPr>
          <p:cNvSpPr txBox="1">
            <a:spLocks noGrp="1"/>
          </p:cNvSpPr>
          <p:nvPr>
            <p:ph type="title" idx="4294967295"/>
          </p:nvPr>
        </p:nvSpPr>
        <p:spPr>
          <a:xfrm>
            <a:off x="308350" y="4062710"/>
            <a:ext cx="2589155" cy="172158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a:lstStyle>
          <a:p>
            <a:pPr marL="0" marR="0" lvl="0" indent="0" algn="l" defTabSz="914400" rtl="0" eaLnBrk="1" fontAlgn="auto" latinLnBrk="0" hangingPunct="1">
              <a:lnSpc>
                <a:spcPct val="120000"/>
              </a:lnSpc>
              <a:spcBef>
                <a:spcPts val="60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Old Construction Photos</a:t>
            </a:r>
          </a:p>
        </p:txBody>
      </p:sp>
      <p:pic>
        <p:nvPicPr>
          <p:cNvPr id="10" name="Picture 9" descr="These old construction photos show how it was done.  They did not have rules to follow, and it seems common sense was not common.  What was the problem, lack of understanding or just “this is just they way we do it”? If good records were kept, you wonder how many workers died in trenches back when these photos were taken.&#10;">
            <a:extLst>
              <a:ext uri="{FF2B5EF4-FFF2-40B4-BE49-F238E27FC236}">
                <a16:creationId xmlns:a16="http://schemas.microsoft.com/office/drawing/2014/main" id="{1C187CA9-9BEC-DAB1-0983-FA93519F8C36}"/>
              </a:ext>
            </a:extLst>
          </p:cNvPr>
          <p:cNvPicPr>
            <a:picLocks noChangeAspect="1"/>
          </p:cNvPicPr>
          <p:nvPr/>
        </p:nvPicPr>
        <p:blipFill>
          <a:blip r:embed="rId3"/>
          <a:stretch>
            <a:fillRect/>
          </a:stretch>
        </p:blipFill>
        <p:spPr>
          <a:xfrm>
            <a:off x="619433" y="410497"/>
            <a:ext cx="1190625" cy="1524000"/>
          </a:xfrm>
          <a:prstGeom prst="rect">
            <a:avLst/>
          </a:prstGeom>
        </p:spPr>
      </p:pic>
      <p:pic>
        <p:nvPicPr>
          <p:cNvPr id="6" name="Picture 5">
            <a:extLst>
              <a:ext uri="{FF2B5EF4-FFF2-40B4-BE49-F238E27FC236}">
                <a16:creationId xmlns:a16="http://schemas.microsoft.com/office/drawing/2014/main" id="{C41BE449-D697-3CF2-64AB-7E053B4663E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069545" y="1172497"/>
            <a:ext cx="2790825" cy="3752850"/>
          </a:xfrm>
          <a:prstGeom prst="rect">
            <a:avLst/>
          </a:prstGeom>
        </p:spPr>
      </p:pic>
      <p:pic>
        <p:nvPicPr>
          <p:cNvPr id="8" name="Picture 7">
            <a:extLst>
              <a:ext uri="{FF2B5EF4-FFF2-40B4-BE49-F238E27FC236}">
                <a16:creationId xmlns:a16="http://schemas.microsoft.com/office/drawing/2014/main" id="{6790F338-4F4F-CB68-A211-8AFBE98B9C12}"/>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6410632" y="2022988"/>
            <a:ext cx="3048000" cy="4048125"/>
          </a:xfrm>
          <a:prstGeom prst="rect">
            <a:avLst/>
          </a:prstGeom>
        </p:spPr>
      </p:pic>
      <p:pic>
        <p:nvPicPr>
          <p:cNvPr id="11" name="Picture 10">
            <a:extLst>
              <a:ext uri="{FF2B5EF4-FFF2-40B4-BE49-F238E27FC236}">
                <a16:creationId xmlns:a16="http://schemas.microsoft.com/office/drawing/2014/main" id="{84A8FDD7-3B4E-4E87-8CD1-D0D84B8C1E34}"/>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1436911" y="294967"/>
            <a:ext cx="1002890" cy="1002890"/>
          </a:xfrm>
          <a:prstGeom prst="rect">
            <a:avLst/>
          </a:prstGeom>
        </p:spPr>
      </p:pic>
      <p:pic>
        <p:nvPicPr>
          <p:cNvPr id="12" name="Picture 11">
            <a:extLst>
              <a:ext uri="{FF2B5EF4-FFF2-40B4-BE49-F238E27FC236}">
                <a16:creationId xmlns:a16="http://schemas.microsoft.com/office/drawing/2014/main" id="{FD53D52A-EB3C-C3D8-8609-ACD954CD9552}"/>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5358925" y="671052"/>
            <a:ext cx="1002890" cy="1002890"/>
          </a:xfrm>
          <a:prstGeom prst="rect">
            <a:avLst/>
          </a:prstGeom>
        </p:spPr>
      </p:pic>
      <p:pic>
        <p:nvPicPr>
          <p:cNvPr id="13" name="Picture 12">
            <a:extLst>
              <a:ext uri="{FF2B5EF4-FFF2-40B4-BE49-F238E27FC236}">
                <a16:creationId xmlns:a16="http://schemas.microsoft.com/office/drawing/2014/main" id="{A5D93C69-38D4-2D82-61FF-7DF66AFF2A6F}"/>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8957187" y="1521543"/>
            <a:ext cx="1002890" cy="1002890"/>
          </a:xfrm>
          <a:prstGeom prst="rect">
            <a:avLst/>
          </a:prstGeom>
        </p:spPr>
      </p:pic>
      <p:sp>
        <p:nvSpPr>
          <p:cNvPr id="5" name="Content Placeholder 3">
            <a:extLst>
              <a:ext uri="{FF2B5EF4-FFF2-40B4-BE49-F238E27FC236}">
                <a16:creationId xmlns:a16="http://schemas.microsoft.com/office/drawing/2014/main" id="{E31FD25E-B2F0-5DCC-3A76-F03B57C6B7CF}"/>
              </a:ext>
              <a:ext uri="{C183D7F6-B498-43B3-948B-1728B52AA6E4}">
                <adec:decorative xmlns:adec="http://schemas.microsoft.com/office/drawing/2017/decorative" val="1"/>
              </a:ext>
            </a:extLst>
          </p:cNvPr>
          <p:cNvSpPr>
            <a:spLocks/>
          </p:cNvSpPr>
          <p:nvPr/>
        </p:nvSpPr>
        <p:spPr>
          <a:xfrm>
            <a:off x="730568" y="6504305"/>
            <a:ext cx="4333875" cy="2460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1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Introduction</a:t>
            </a:r>
          </a:p>
        </p:txBody>
      </p:sp>
    </p:spTree>
    <p:extLst>
      <p:ext uri="{BB962C8B-B14F-4D97-AF65-F5344CB8AC3E}">
        <p14:creationId xmlns:p14="http://schemas.microsoft.com/office/powerpoint/2010/main" val="766291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59448" y="461115"/>
            <a:ext cx="8719269"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Disclaimer/Usage Notes </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721008" cy="4650815"/>
          </a:xfrm>
        </p:spPr>
        <p:txBody>
          <a:bodyPr>
            <a:normAutofit fontScale="92500" lnSpcReduction="10000"/>
          </a:bodyPr>
          <a:lstStyle/>
          <a:p>
            <a:pPr>
              <a:lnSpc>
                <a:spcPct val="110000"/>
              </a:lnSpc>
              <a:spcBef>
                <a:spcPts val="0"/>
              </a:spcBef>
            </a:pPr>
            <a:r>
              <a:rPr lang="en-US" altLang="en-US" sz="2000" i="1">
                <a:latin typeface="Arial" panose="020B0604020202020204" pitchFamily="34" charset="0"/>
                <a:cs typeface="Arial" panose="020B0604020202020204" pitchFamily="34" charset="0"/>
              </a:rPr>
              <a:t>This material was produced under grant number</a:t>
            </a:r>
            <a:r>
              <a:rPr lang="en-US" sz="2000" b="1" i="1">
                <a:latin typeface="Arial"/>
                <a:ea typeface="Arial"/>
                <a:cs typeface="Arial"/>
                <a:sym typeface="Arial"/>
              </a:rPr>
              <a:t> SH-39120-SH2</a:t>
            </a:r>
            <a:r>
              <a:rPr lang="en-US" altLang="en-US" sz="2000" i="1">
                <a:latin typeface="Arial" panose="020B0604020202020204" pitchFamily="34" charset="0"/>
                <a:cs typeface="Arial" panose="020B0604020202020204" pitchFamily="34" charset="0"/>
              </a:rPr>
              <a:t> from the Occupational Safety and Health Administration, U.S. Department of Labor. It does not necessarily reflect the views or policies of the U.S. Department of Labor, nor does mention of trade names, commercial products, or organizations imply endorsement by the U.S. Government.  Photos shown in this presentation may depict situations that are not in compliance with applicable OSHA requirements. </a:t>
            </a:r>
          </a:p>
          <a:p>
            <a:pPr>
              <a:lnSpc>
                <a:spcPct val="110000"/>
              </a:lnSpc>
              <a:spcBef>
                <a:spcPts val="0"/>
              </a:spcBef>
            </a:pPr>
            <a:r>
              <a:rPr lang="en-US" altLang="en-US" sz="2000" i="1">
                <a:latin typeface="Arial" panose="020B0604020202020204" pitchFamily="34" charset="0"/>
                <a:cs typeface="Arial" panose="020B0604020202020204" pitchFamily="34" charset="0"/>
              </a:rPr>
              <a:t>It is not the intent of the content developers to provide compliance-based training in this presentation, the intent is more to address hazard awareness in the construction industry, and to recognize the overlapping hazards present in many construction workplaces. </a:t>
            </a:r>
          </a:p>
          <a:p>
            <a:pPr>
              <a:lnSpc>
                <a:spcPct val="110000"/>
              </a:lnSpc>
              <a:spcBef>
                <a:spcPts val="0"/>
              </a:spcBef>
            </a:pPr>
            <a:r>
              <a:rPr lang="en-US" altLang="en-US" sz="2000" i="1">
                <a:latin typeface="Arial" panose="020B0604020202020204" pitchFamily="34" charset="0"/>
                <a:cs typeface="Arial" panose="020B0604020202020204" pitchFamily="34" charset="0"/>
              </a:rPr>
              <a:t>It should NOT be assumed that the suggestions, comments, or recommendations contained herein constitute a thorough review of the applicable standards, nor should discussion of “issues” or “concerns” be construed as a prioritization of hazards or possible controls. Where opinions (“best practices”) have been expressed, it is important to remember that safety issues in general and construction jobsites specifically will require a great deal of site- or hazard-specificity – a “one size fits all” approach is not recommended, nor will it likely be very effective. </a:t>
            </a:r>
            <a:endParaRPr lang="en-US" sz="200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73D4A00-B578-A142-A511-EDE8F430CBAC}"/>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4EBCC-6D4B-CA4C-D939-6D595DD18BE4}"/>
              </a:ext>
            </a:extLst>
          </p:cNvPr>
          <p:cNvSpPr txBox="1">
            <a:spLocks noGrp="1"/>
          </p:cNvSpPr>
          <p:nvPr>
            <p:ph type="title" idx="4294967295"/>
          </p:nvPr>
        </p:nvSpPr>
        <p:spPr>
          <a:xfrm>
            <a:off x="8421329" y="2598003"/>
            <a:ext cx="3126658" cy="83099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Picture showing </a:t>
            </a:r>
            <a:r>
              <a:rPr kumimoji="0" lang="en-US"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unprotected edge</a:t>
            </a:r>
          </a:p>
        </p:txBody>
      </p:sp>
      <p:pic>
        <p:nvPicPr>
          <p:cNvPr id="11" name="Picture 10" descr="Picture depicts an unprotected edge &#10;">
            <a:extLst>
              <a:ext uri="{FF2B5EF4-FFF2-40B4-BE49-F238E27FC236}">
                <a16:creationId xmlns:a16="http://schemas.microsoft.com/office/drawing/2014/main" id="{F4A4EE48-119D-DD48-3D07-FE7CE5E62D41}"/>
              </a:ext>
            </a:extLst>
          </p:cNvPr>
          <p:cNvPicPr>
            <a:picLocks noChangeAspect="1"/>
          </p:cNvPicPr>
          <p:nvPr/>
        </p:nvPicPr>
        <p:blipFill>
          <a:blip r:embed="rId3"/>
          <a:stretch>
            <a:fillRect/>
          </a:stretch>
        </p:blipFill>
        <p:spPr>
          <a:xfrm>
            <a:off x="92363" y="107632"/>
            <a:ext cx="7887855" cy="5915891"/>
          </a:xfrm>
          <a:prstGeom prst="rect">
            <a:avLst/>
          </a:prstGeom>
        </p:spPr>
      </p:pic>
      <p:pic>
        <p:nvPicPr>
          <p:cNvPr id="12" name="Picture 11">
            <a:extLst>
              <a:ext uri="{FF2B5EF4-FFF2-40B4-BE49-F238E27FC236}">
                <a16:creationId xmlns:a16="http://schemas.microsoft.com/office/drawing/2014/main" id="{30CB0C64-84EC-5A95-B53E-47DC599D7E3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3344334" y="498239"/>
            <a:ext cx="1383912" cy="1383912"/>
          </a:xfrm>
          <a:prstGeom prst="rect">
            <a:avLst/>
          </a:prstGeom>
        </p:spPr>
      </p:pic>
      <p:cxnSp>
        <p:nvCxnSpPr>
          <p:cNvPr id="14" name="Straight Arrow Connector 13">
            <a:extLst>
              <a:ext uri="{FF2B5EF4-FFF2-40B4-BE49-F238E27FC236}">
                <a16:creationId xmlns:a16="http://schemas.microsoft.com/office/drawing/2014/main" id="{0498C676-D796-CF11-29E0-F7AE78B89BE5}"/>
              </a:ext>
              <a:ext uri="{C183D7F6-B498-43B3-948B-1728B52AA6E4}">
                <adec:decorative xmlns:adec="http://schemas.microsoft.com/office/drawing/2017/decorative" val="1"/>
              </a:ext>
            </a:extLst>
          </p:cNvPr>
          <p:cNvCxnSpPr>
            <a:cxnSpLocks/>
            <a:stCxn id="2" idx="1"/>
          </p:cNvCxnSpPr>
          <p:nvPr/>
        </p:nvCxnSpPr>
        <p:spPr>
          <a:xfrm flipH="1" flipV="1">
            <a:off x="5456903" y="1548581"/>
            <a:ext cx="2964426" cy="1464921"/>
          </a:xfrm>
          <a:prstGeom prst="straightConnector1">
            <a:avLst/>
          </a:prstGeom>
          <a:ln w="53975">
            <a:solidFill>
              <a:srgbClr val="FF0000"/>
            </a:solidFill>
            <a:tailEnd type="triangle"/>
          </a:ln>
        </p:spPr>
        <p:style>
          <a:lnRef idx="3">
            <a:schemeClr val="accent2"/>
          </a:lnRef>
          <a:fillRef idx="0">
            <a:schemeClr val="accent2"/>
          </a:fillRef>
          <a:effectRef idx="2">
            <a:schemeClr val="accent2"/>
          </a:effectRef>
          <a:fontRef idx="minor">
            <a:schemeClr val="tx1"/>
          </a:fontRef>
        </p:style>
      </p:cxnSp>
      <p:sp>
        <p:nvSpPr>
          <p:cNvPr id="3" name="Content Placeholder 3">
            <a:extLst>
              <a:ext uri="{FF2B5EF4-FFF2-40B4-BE49-F238E27FC236}">
                <a16:creationId xmlns:a16="http://schemas.microsoft.com/office/drawing/2014/main" id="{00FFD816-868A-2BD6-EBC8-A967D49062FC}"/>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656128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a:extLst>
              <a:ext uri="{FF2B5EF4-FFF2-40B4-BE49-F238E27FC236}">
                <a16:creationId xmlns:a16="http://schemas.microsoft.com/office/drawing/2014/main" id="{005D57F3-D7AD-4D23-91CB-438AFC2F4B5D}"/>
              </a:ext>
            </a:extLst>
          </p:cNvPr>
          <p:cNvSpPr txBox="1">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0" indent="0" algn="l" defTabSz="914400" rtl="0" eaLnBrk="1" latinLnBrk="0" hangingPunct="1">
              <a:lnSpc>
                <a:spcPct val="90000"/>
              </a:lnSpc>
              <a:spcBef>
                <a:spcPts val="1000"/>
              </a:spcBef>
              <a:buFontTx/>
              <a:buNone/>
              <a:defRPr sz="4400" b="1" i="0" kern="1200">
                <a:solidFill>
                  <a:schemeClr val="tx1"/>
                </a:solidFill>
                <a:latin typeface="Poppins" pitchFamily="2" charset="77"/>
                <a:ea typeface="+mn-ea"/>
                <a:cs typeface="Poppins" pitchFamily="2" charset="77"/>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Present Day</a:t>
            </a:r>
          </a:p>
        </p:txBody>
      </p:sp>
      <p:sp>
        <p:nvSpPr>
          <p:cNvPr id="2" name="TextBox 1">
            <a:extLst>
              <a:ext uri="{FF2B5EF4-FFF2-40B4-BE49-F238E27FC236}">
                <a16:creationId xmlns:a16="http://schemas.microsoft.com/office/drawing/2014/main" id="{25D0D238-4FA6-25B9-8BA3-2889BDBC475E}"/>
              </a:ext>
            </a:extLst>
          </p:cNvPr>
          <p:cNvSpPr txBox="1"/>
          <p:nvPr/>
        </p:nvSpPr>
        <p:spPr>
          <a:xfrm>
            <a:off x="3042119" y="5555211"/>
            <a:ext cx="6625532" cy="461665"/>
          </a:xfrm>
          <a:prstGeom prst="rect">
            <a:avLst/>
          </a:prstGeom>
          <a:noFill/>
        </p:spPr>
        <p:txBody>
          <a:bodyPr wrap="none" rtlCol="0">
            <a:spAutoFit/>
          </a:bodyPr>
          <a:lstStyle/>
          <a:p>
            <a:r>
              <a:rPr lang="en-US" sz="2400" b="1">
                <a:latin typeface="Arial" panose="020B0604020202020204" pitchFamily="34" charset="0"/>
                <a:cs typeface="Arial" panose="020B0604020202020204" pitchFamily="34" charset="0"/>
              </a:rPr>
              <a:t>Pictures showing absence of fall protection </a:t>
            </a:r>
          </a:p>
        </p:txBody>
      </p:sp>
      <p:pic>
        <p:nvPicPr>
          <p:cNvPr id="3" name="Picture 2">
            <a:extLst>
              <a:ext uri="{FF2B5EF4-FFF2-40B4-BE49-F238E27FC236}">
                <a16:creationId xmlns:a16="http://schemas.microsoft.com/office/drawing/2014/main" id="{B6C29E96-D788-6DF1-35DF-21C3949306B8}"/>
              </a:ext>
              <a:ext uri="{C183D7F6-B498-43B3-948B-1728B52AA6E4}">
                <adec:decorative xmlns:adec="http://schemas.microsoft.com/office/drawing/2017/decorative" val="1"/>
              </a:ext>
            </a:extLst>
          </p:cNvPr>
          <p:cNvPicPr>
            <a:picLocks noChangeAspect="1"/>
          </p:cNvPicPr>
          <p:nvPr/>
        </p:nvPicPr>
        <p:blipFill rotWithShape="1">
          <a:blip r:embed="rId3"/>
          <a:srcRect t="18666"/>
          <a:stretch/>
        </p:blipFill>
        <p:spPr>
          <a:xfrm>
            <a:off x="690738" y="1711352"/>
            <a:ext cx="5588993" cy="3409286"/>
          </a:xfrm>
          <a:prstGeom prst="rect">
            <a:avLst/>
          </a:prstGeom>
        </p:spPr>
      </p:pic>
      <p:pic>
        <p:nvPicPr>
          <p:cNvPr id="9" name="Picture 8">
            <a:extLst>
              <a:ext uri="{FF2B5EF4-FFF2-40B4-BE49-F238E27FC236}">
                <a16:creationId xmlns:a16="http://schemas.microsoft.com/office/drawing/2014/main" id="{D6F734DD-1E24-8CF1-EA6D-BEC93A37C65B}"/>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512372" y="1945104"/>
            <a:ext cx="3922376" cy="2941782"/>
          </a:xfrm>
          <a:prstGeom prst="rect">
            <a:avLst/>
          </a:prstGeom>
        </p:spPr>
      </p:pic>
      <p:sp>
        <p:nvSpPr>
          <p:cNvPr id="6" name="Content Placeholder 3">
            <a:extLst>
              <a:ext uri="{FF2B5EF4-FFF2-40B4-BE49-F238E27FC236}">
                <a16:creationId xmlns:a16="http://schemas.microsoft.com/office/drawing/2014/main" id="{36E8F126-A4AC-4103-9506-B8CBADE5FF21}"/>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pic>
        <p:nvPicPr>
          <p:cNvPr id="7" name="Picture 2">
            <a:extLst>
              <a:ext uri="{FF2B5EF4-FFF2-40B4-BE49-F238E27FC236}">
                <a16:creationId xmlns:a16="http://schemas.microsoft.com/office/drawing/2014/main" id="{365DA889-9C96-4D14-88C6-A15028A3D2D0}"/>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2500" y="1711352"/>
            <a:ext cx="1384516" cy="138451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A72AD2D-C62A-F4ED-6F59-F0FCD3D761B7}"/>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2372" y="2031479"/>
            <a:ext cx="1384516" cy="13845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8727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3"/>
          <p:cNvSpPr>
            <a:spLocks noGrp="1" noChangeArrowheads="1"/>
          </p:cNvSpPr>
          <p:nvPr>
            <p:ph type="body" sz="quarter" idx="10"/>
          </p:nvPr>
        </p:nvSpPr>
        <p:spPr/>
        <p:txBody>
          <a:bodyPr>
            <a:normAutofit/>
          </a:bodyPr>
          <a:lstStyle/>
          <a:p>
            <a:pPr>
              <a:lnSpc>
                <a:spcPct val="100000"/>
              </a:lnSpc>
              <a:spcBef>
                <a:spcPts val="600"/>
              </a:spcBef>
              <a:spcAft>
                <a:spcPts val="600"/>
              </a:spcAft>
            </a:pPr>
            <a:r>
              <a:rPr lang="en-US" sz="2800" b="1"/>
              <a:t>Falls</a:t>
            </a:r>
            <a:r>
              <a:rPr lang="en-US" sz="2800"/>
              <a:t> are the </a:t>
            </a:r>
            <a:r>
              <a:rPr lang="en-US" sz="2800" b="1" i="1">
                <a:solidFill>
                  <a:schemeClr val="accent2"/>
                </a:solidFill>
              </a:rPr>
              <a:t>leading cause of fatalities</a:t>
            </a:r>
            <a:r>
              <a:rPr lang="en-US" sz="2800" b="1"/>
              <a:t> </a:t>
            </a:r>
            <a:r>
              <a:rPr lang="en-US" sz="2800"/>
              <a:t>(38% in 2021) in the construction industry. </a:t>
            </a:r>
          </a:p>
          <a:p>
            <a:pPr>
              <a:lnSpc>
                <a:spcPct val="100000"/>
              </a:lnSpc>
              <a:spcBef>
                <a:spcPts val="600"/>
              </a:spcBef>
              <a:spcAft>
                <a:spcPts val="600"/>
              </a:spcAft>
            </a:pPr>
            <a:endParaRPr lang="en-US" sz="2800"/>
          </a:p>
          <a:p>
            <a:pPr>
              <a:lnSpc>
                <a:spcPct val="100000"/>
              </a:lnSpc>
              <a:spcBef>
                <a:spcPts val="600"/>
              </a:spcBef>
              <a:spcAft>
                <a:spcPts val="600"/>
              </a:spcAft>
            </a:pPr>
            <a:r>
              <a:rPr lang="en-US" sz="2800"/>
              <a:t>The cost of care for injuries related to falls is a financial burden for the entire construction industry</a:t>
            </a:r>
          </a:p>
        </p:txBody>
      </p:sp>
      <p:sp>
        <p:nvSpPr>
          <p:cNvPr id="2" name="Text Placeholder 1">
            <a:extLst>
              <a:ext uri="{FF2B5EF4-FFF2-40B4-BE49-F238E27FC236}">
                <a16:creationId xmlns:a16="http://schemas.microsoft.com/office/drawing/2014/main" id="{291EE34A-31D6-E72D-A160-8C580B4E2B1F}"/>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Falls</a:t>
            </a:r>
          </a:p>
        </p:txBody>
      </p:sp>
      <p:sp>
        <p:nvSpPr>
          <p:cNvPr id="5" name="TextBox 4">
            <a:extLst>
              <a:ext uri="{FF2B5EF4-FFF2-40B4-BE49-F238E27FC236}">
                <a16:creationId xmlns:a16="http://schemas.microsoft.com/office/drawing/2014/main" id="{F75146AA-3645-6EF4-70A3-FB50D0C69E74}"/>
              </a:ext>
            </a:extLst>
          </p:cNvPr>
          <p:cNvSpPr txBox="1"/>
          <p:nvPr/>
        </p:nvSpPr>
        <p:spPr>
          <a:xfrm>
            <a:off x="1024320" y="5678812"/>
            <a:ext cx="6096000"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2021 </a:t>
            </a:r>
            <a:r>
              <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rPr>
              <a:t>BLS Data</a:t>
            </a:r>
          </a:p>
        </p:txBody>
      </p:sp>
      <p:sp>
        <p:nvSpPr>
          <p:cNvPr id="4" name="Content Placeholder 3">
            <a:extLst>
              <a:ext uri="{FF2B5EF4-FFF2-40B4-BE49-F238E27FC236}">
                <a16:creationId xmlns:a16="http://schemas.microsoft.com/office/drawing/2014/main" id="{9AD6BF22-B9E5-FC6D-8C2D-C5FE31BB24ED}"/>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05754705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3010B92-D573-48E6-97C7-FAFEF15E828D}"/>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25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Incidents, Injuries, and Fatalities</a:t>
            </a:r>
          </a:p>
          <a:p>
            <a:pPr marL="0" marR="0" lvl="0" indent="0" algn="l" defTabSz="914400" rtl="0" eaLnBrk="1" fontAlgn="auto" latinLnBrk="0" hangingPunct="1">
              <a:lnSpc>
                <a:spcPct val="90000"/>
              </a:lnSpc>
              <a:spcBef>
                <a:spcPts val="1000"/>
              </a:spcBef>
              <a:spcAft>
                <a:spcPts val="0"/>
              </a:spcAft>
              <a:buClrTx/>
              <a:buSzTx/>
              <a:buFontTx/>
              <a:buNone/>
              <a:tabLst/>
              <a:defRPr/>
            </a:pP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5" name="Text Placeholder 4">
            <a:extLst>
              <a:ext uri="{FF2B5EF4-FFF2-40B4-BE49-F238E27FC236}">
                <a16:creationId xmlns:a16="http://schemas.microsoft.com/office/drawing/2014/main" id="{3C4103CE-5835-520A-EFD4-F3285A6C3E54}"/>
              </a:ext>
            </a:extLst>
          </p:cNvPr>
          <p:cNvSpPr>
            <a:spLocks noGrp="1"/>
          </p:cNvSpPr>
          <p:nvPr>
            <p:ph type="body" sz="quarter" idx="10"/>
          </p:nvPr>
        </p:nvSpPr>
        <p:spPr/>
        <p:txBody>
          <a:bodyPr>
            <a:normAutofit lnSpcReduction="10000"/>
          </a:bodyPr>
          <a:lstStyle/>
          <a:p>
            <a:pPr marL="0" marR="0" lvl="0" indent="0" algn="l" defTabSz="914400" rtl="0" eaLnBrk="0" fontAlgn="base" latinLnBrk="0" hangingPunct="0">
              <a:lnSpc>
                <a:spcPct val="100000"/>
              </a:lnSpc>
              <a:spcBef>
                <a:spcPts val="600"/>
              </a:spcBef>
              <a:spcAft>
                <a:spcPts val="600"/>
              </a:spcAft>
              <a:buClr>
                <a:srgbClr val="0070C0"/>
              </a:buClr>
              <a:buSzTx/>
              <a:buFont typeface="Wingdings" charset="2"/>
              <a:buNone/>
              <a:tabLst/>
              <a:defRPr/>
            </a:pPr>
            <a:r>
              <a:rPr kumimoji="0" lang="en-US" sz="2400" b="0" i="0" u="none" strike="noStrike" kern="0" cap="none" spc="0" normalizeH="0" baseline="0" noProof="0">
                <a:ln>
                  <a:noFill/>
                </a:ln>
                <a:solidFill>
                  <a:srgbClr val="000000"/>
                </a:solidFill>
                <a:effectLst/>
                <a:uLnTx/>
                <a:uFillTx/>
                <a:ea typeface="ＭＳ Ｐゴシック" charset="0"/>
              </a:rPr>
              <a:t>The breakdown of the causes of fatalities on construction sites in 2021 is as follows (numbers are a percentage of the 986</a:t>
            </a:r>
            <a:r>
              <a:rPr kumimoji="0" lang="en-US" sz="2400" b="0" i="1" u="none" strike="noStrike" kern="0" cap="none" spc="0" normalizeH="0" baseline="0" noProof="0">
                <a:ln>
                  <a:noFill/>
                </a:ln>
                <a:solidFill>
                  <a:srgbClr val="000000"/>
                </a:solidFill>
                <a:effectLst/>
                <a:uLnTx/>
                <a:uFillTx/>
                <a:ea typeface="ＭＳ Ｐゴシック" charset="0"/>
              </a:rPr>
              <a:t> </a:t>
            </a:r>
            <a:r>
              <a:rPr kumimoji="0" lang="en-US" sz="2400" b="0" i="0" u="none" strike="noStrike" kern="0" cap="none" spc="0" normalizeH="0" baseline="0" noProof="0">
                <a:ln>
                  <a:noFill/>
                </a:ln>
                <a:solidFill>
                  <a:srgbClr val="000000"/>
                </a:solidFill>
                <a:effectLst/>
                <a:uLnTx/>
                <a:uFillTx/>
                <a:ea typeface="ＭＳ Ｐゴシック" charset="0"/>
              </a:rPr>
              <a:t>total construction-related fatalities that occurred in 2021):</a:t>
            </a:r>
          </a:p>
          <a:p>
            <a:pPr marL="342900" marR="0" lvl="0" indent="-342900" algn="l" defTabSz="914400" rtl="0" eaLnBrk="0" fontAlgn="base" latinLnBrk="0" hangingPunct="0">
              <a:lnSpc>
                <a:spcPct val="100000"/>
              </a:lnSpc>
              <a:spcBef>
                <a:spcPts val="600"/>
              </a:spcBef>
              <a:spcAft>
                <a:spcPts val="600"/>
              </a:spcAft>
              <a:buClr>
                <a:srgbClr val="0070C0"/>
              </a:buClr>
              <a:buSzTx/>
              <a:buFont typeface="Wingdings" charset="2"/>
              <a:buChar char="§"/>
              <a:tabLst/>
              <a:defRPr/>
            </a:pPr>
            <a:r>
              <a:rPr kumimoji="0" lang="en-US" sz="2400" b="0" i="0" u="none" strike="noStrike" kern="0" cap="none" spc="0" normalizeH="0" baseline="0" noProof="0">
                <a:ln>
                  <a:noFill/>
                </a:ln>
                <a:solidFill>
                  <a:srgbClr val="000000"/>
                </a:solidFill>
                <a:effectLst/>
                <a:uLnTx/>
                <a:uFillTx/>
                <a:ea typeface="ＭＳ Ｐゴシック" charset="0"/>
              </a:rPr>
              <a:t>Falls to lower level: 378 (38.3%)</a:t>
            </a:r>
          </a:p>
          <a:p>
            <a:pPr marL="342900" marR="0" lvl="0" indent="-342900" algn="l" defTabSz="914400" rtl="0" eaLnBrk="0" fontAlgn="base" latinLnBrk="0" hangingPunct="0">
              <a:lnSpc>
                <a:spcPct val="100000"/>
              </a:lnSpc>
              <a:spcBef>
                <a:spcPts val="600"/>
              </a:spcBef>
              <a:spcAft>
                <a:spcPts val="600"/>
              </a:spcAft>
              <a:buClr>
                <a:srgbClr val="0070C0"/>
              </a:buClr>
              <a:buSzTx/>
              <a:buFont typeface="Wingdings" charset="2"/>
              <a:buChar char="§"/>
              <a:tabLst/>
              <a:defRPr/>
            </a:pPr>
            <a:r>
              <a:rPr kumimoji="0" lang="en-US" sz="2400" b="0" i="0" u="none" strike="noStrike" kern="0" cap="none" spc="0" normalizeH="0" baseline="0" noProof="0">
                <a:ln>
                  <a:noFill/>
                </a:ln>
                <a:solidFill>
                  <a:srgbClr val="000000"/>
                </a:solidFill>
                <a:effectLst/>
                <a:uLnTx/>
                <a:uFillTx/>
                <a:ea typeface="ＭＳ Ｐゴシック" charset="0"/>
              </a:rPr>
              <a:t>Struck-by object or equip: 75 (7.6%)</a:t>
            </a:r>
          </a:p>
          <a:p>
            <a:pPr marL="342900" marR="0" lvl="0" indent="-342900" algn="l" defTabSz="914400" rtl="0" eaLnBrk="0" fontAlgn="base" latinLnBrk="0" hangingPunct="0">
              <a:lnSpc>
                <a:spcPct val="100000"/>
              </a:lnSpc>
              <a:spcBef>
                <a:spcPts val="600"/>
              </a:spcBef>
              <a:spcAft>
                <a:spcPts val="600"/>
              </a:spcAft>
              <a:buClr>
                <a:srgbClr val="0070C0"/>
              </a:buClr>
              <a:buSzTx/>
              <a:buFont typeface="Wingdings" charset="2"/>
              <a:buChar char="§"/>
              <a:tabLst/>
              <a:defRPr/>
            </a:pPr>
            <a:r>
              <a:rPr kumimoji="0" lang="en-US" sz="2400" b="0" i="0" u="none" strike="noStrike" kern="0" cap="none" spc="0" normalizeH="0" baseline="0" noProof="0">
                <a:ln>
                  <a:noFill/>
                </a:ln>
                <a:solidFill>
                  <a:srgbClr val="000000"/>
                </a:solidFill>
                <a:effectLst/>
                <a:uLnTx/>
                <a:uFillTx/>
                <a:ea typeface="ＭＳ Ｐゴシック" charset="0"/>
              </a:rPr>
              <a:t>Electrocutions: 74 (7.5%)</a:t>
            </a:r>
          </a:p>
          <a:p>
            <a:pPr marL="342900" marR="0" lvl="0" indent="-342900" algn="l" defTabSz="914400" rtl="0" eaLnBrk="0" fontAlgn="base" latinLnBrk="0" hangingPunct="0">
              <a:lnSpc>
                <a:spcPct val="100000"/>
              </a:lnSpc>
              <a:spcBef>
                <a:spcPts val="600"/>
              </a:spcBef>
              <a:spcAft>
                <a:spcPts val="600"/>
              </a:spcAft>
              <a:buClr>
                <a:srgbClr val="0070C0"/>
              </a:buClr>
              <a:buSzTx/>
              <a:buFont typeface="Wingdings" charset="2"/>
              <a:buChar char="§"/>
              <a:tabLst/>
              <a:defRPr/>
            </a:pPr>
            <a:r>
              <a:rPr kumimoji="0" lang="en-US" sz="2400" b="0" i="0" u="none" strike="noStrike" kern="0" cap="none" spc="0" normalizeH="0" baseline="0" noProof="0">
                <a:ln>
                  <a:noFill/>
                </a:ln>
                <a:solidFill>
                  <a:srgbClr val="000000"/>
                </a:solidFill>
                <a:effectLst/>
                <a:uLnTx/>
                <a:uFillTx/>
                <a:ea typeface="ＭＳ Ｐゴシック" charset="0"/>
              </a:rPr>
              <a:t>Caught-in/between: 29 (2.9%)</a:t>
            </a:r>
          </a:p>
          <a:p>
            <a:endParaRPr lang="en-US"/>
          </a:p>
        </p:txBody>
      </p:sp>
      <p:sp>
        <p:nvSpPr>
          <p:cNvPr id="2" name="TextBox 1">
            <a:extLst>
              <a:ext uri="{FF2B5EF4-FFF2-40B4-BE49-F238E27FC236}">
                <a16:creationId xmlns:a16="http://schemas.microsoft.com/office/drawing/2014/main" id="{7785B8C7-C25A-6DB2-BD1C-8128BFE2BC9E}"/>
              </a:ext>
            </a:extLst>
          </p:cNvPr>
          <p:cNvSpPr txBox="1"/>
          <p:nvPr/>
        </p:nvSpPr>
        <p:spPr>
          <a:xfrm>
            <a:off x="1024320" y="5678812"/>
            <a:ext cx="6096000"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2021 </a:t>
            </a:r>
            <a:r>
              <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rPr>
              <a:t>BLS Data</a:t>
            </a:r>
          </a:p>
        </p:txBody>
      </p:sp>
      <p:pic>
        <p:nvPicPr>
          <p:cNvPr id="8" name="Picture 7" descr="Focus Four Hazards&#10;-Falls&#10;-Caught-In or -Between&#10;-Struck-By&#10;-Electrocution">
            <a:extLst>
              <a:ext uri="{FF2B5EF4-FFF2-40B4-BE49-F238E27FC236}">
                <a16:creationId xmlns:a16="http://schemas.microsoft.com/office/drawing/2014/main" id="{CCC0BC73-9613-9B19-FE5E-FA2609FE9393}"/>
              </a:ext>
            </a:extLst>
          </p:cNvPr>
          <p:cNvPicPr>
            <a:picLocks noChangeAspect="1"/>
          </p:cNvPicPr>
          <p:nvPr/>
        </p:nvPicPr>
        <p:blipFill>
          <a:blip r:embed="rId3"/>
          <a:stretch>
            <a:fillRect/>
          </a:stretch>
        </p:blipFill>
        <p:spPr>
          <a:xfrm>
            <a:off x="7913389" y="3245215"/>
            <a:ext cx="3675736" cy="2618263"/>
          </a:xfrm>
          <a:prstGeom prst="rect">
            <a:avLst/>
          </a:prstGeom>
        </p:spPr>
      </p:pic>
      <p:sp>
        <p:nvSpPr>
          <p:cNvPr id="7" name="Content Placeholder 3">
            <a:extLst>
              <a:ext uri="{FF2B5EF4-FFF2-40B4-BE49-F238E27FC236}">
                <a16:creationId xmlns:a16="http://schemas.microsoft.com/office/drawing/2014/main" id="{4A465F25-87B2-4555-952B-2713D57A9E3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28159987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Incidents, Injuries, and Fatalities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graphicFrame>
        <p:nvGraphicFramePr>
          <p:cNvPr id="2" name="Table 3">
            <a:extLst>
              <a:ext uri="{FF2B5EF4-FFF2-40B4-BE49-F238E27FC236}">
                <a16:creationId xmlns:a16="http://schemas.microsoft.com/office/drawing/2014/main" id="{57CBF66B-E3F8-A591-3C7F-8F9193AE50B6}"/>
              </a:ext>
            </a:extLst>
          </p:cNvPr>
          <p:cNvGraphicFramePr>
            <a:graphicFrameLocks noGrp="1"/>
          </p:cNvGraphicFramePr>
          <p:nvPr/>
        </p:nvGraphicFramePr>
        <p:xfrm>
          <a:off x="2025436" y="2028393"/>
          <a:ext cx="8141127" cy="2801213"/>
        </p:xfrm>
        <a:graphic>
          <a:graphicData uri="http://schemas.openxmlformats.org/drawingml/2006/table">
            <a:tbl>
              <a:tblPr firstRow="1" bandRow="1">
                <a:tableStyleId>{5C22544A-7EE6-4342-B048-85BDC9FD1C3A}</a:tableStyleId>
              </a:tblPr>
              <a:tblGrid>
                <a:gridCol w="4102022">
                  <a:extLst>
                    <a:ext uri="{9D8B030D-6E8A-4147-A177-3AD203B41FA5}">
                      <a16:colId xmlns:a16="http://schemas.microsoft.com/office/drawing/2014/main" val="2850460725"/>
                    </a:ext>
                  </a:extLst>
                </a:gridCol>
                <a:gridCol w="4039105">
                  <a:extLst>
                    <a:ext uri="{9D8B030D-6E8A-4147-A177-3AD203B41FA5}">
                      <a16:colId xmlns:a16="http://schemas.microsoft.com/office/drawing/2014/main" val="4145935293"/>
                    </a:ext>
                  </a:extLst>
                </a:gridCol>
              </a:tblGrid>
              <a:tr h="555437">
                <a:tc>
                  <a:txBody>
                    <a:bodyPr/>
                    <a:lstStyle/>
                    <a:p>
                      <a:r>
                        <a:rPr lang="en-US" sz="2400">
                          <a:latin typeface="Arial" panose="020B0604020202020204" pitchFamily="34" charset="0"/>
                          <a:cs typeface="Arial" panose="020B0604020202020204" pitchFamily="34" charset="0"/>
                        </a:rPr>
                        <a:t>Event or Exposure</a:t>
                      </a:r>
                    </a:p>
                  </a:txBody>
                  <a:tcPr/>
                </a:tc>
                <a:tc>
                  <a:txBody>
                    <a:bodyPr/>
                    <a:lstStyle/>
                    <a:p>
                      <a:r>
                        <a:rPr lang="en-US" sz="2400">
                          <a:latin typeface="Arial" panose="020B0604020202020204" pitchFamily="34" charset="0"/>
                          <a:cs typeface="Arial" panose="020B0604020202020204" pitchFamily="34" charset="0"/>
                        </a:rPr>
                        <a:t>Number of Fatal Cases</a:t>
                      </a:r>
                    </a:p>
                  </a:txBody>
                  <a:tcPr/>
                </a:tc>
                <a:extLst>
                  <a:ext uri="{0D108BD9-81ED-4DB2-BD59-A6C34878D82A}">
                    <a16:rowId xmlns:a16="http://schemas.microsoft.com/office/drawing/2014/main" val="3424900953"/>
                  </a:ext>
                </a:extLst>
              </a:tr>
              <a:tr h="555437">
                <a:tc>
                  <a:txBody>
                    <a:bodyPr/>
                    <a:lstStyle/>
                    <a:p>
                      <a:r>
                        <a:rPr lang="en-US" sz="2400">
                          <a:latin typeface="Arial" panose="020B0604020202020204" pitchFamily="34" charset="0"/>
                          <a:cs typeface="Arial" panose="020B0604020202020204" pitchFamily="34" charset="0"/>
                        </a:rPr>
                        <a:t>Falls, slips, trips</a:t>
                      </a:r>
                    </a:p>
                  </a:txBody>
                  <a:tcPr/>
                </a:tc>
                <a:tc>
                  <a:txBody>
                    <a:bodyPr/>
                    <a:lstStyle/>
                    <a:p>
                      <a:pPr algn="r"/>
                      <a:r>
                        <a:rPr lang="en-US" sz="2400">
                          <a:latin typeface="Arial" panose="020B0604020202020204" pitchFamily="34" charset="0"/>
                          <a:cs typeface="Arial" panose="020B0604020202020204" pitchFamily="34" charset="0"/>
                        </a:rPr>
                        <a:t>378</a:t>
                      </a:r>
                    </a:p>
                  </a:txBody>
                  <a:tcPr/>
                </a:tc>
                <a:extLst>
                  <a:ext uri="{0D108BD9-81ED-4DB2-BD59-A6C34878D82A}">
                    <a16:rowId xmlns:a16="http://schemas.microsoft.com/office/drawing/2014/main" val="2672896261"/>
                  </a:ext>
                </a:extLst>
              </a:tr>
              <a:tr h="555437">
                <a:tc>
                  <a:txBody>
                    <a:bodyPr/>
                    <a:lstStyle/>
                    <a:p>
                      <a:r>
                        <a:rPr lang="en-US" sz="2400" dirty="0">
                          <a:latin typeface="Arial" panose="020B0604020202020204" pitchFamily="34" charset="0"/>
                          <a:cs typeface="Arial" panose="020B0604020202020204" pitchFamily="34" charset="0"/>
                        </a:rPr>
                        <a:t>        Falls on same level</a:t>
                      </a:r>
                    </a:p>
                  </a:txBody>
                  <a:tcPr/>
                </a:tc>
                <a:tc>
                  <a:txBody>
                    <a:bodyPr/>
                    <a:lstStyle/>
                    <a:p>
                      <a:pPr algn="r"/>
                      <a:r>
                        <a:rPr lang="en-US" sz="2400">
                          <a:latin typeface="Arial" panose="020B0604020202020204" pitchFamily="34" charset="0"/>
                          <a:cs typeface="Arial" panose="020B0604020202020204" pitchFamily="34" charset="0"/>
                        </a:rPr>
                        <a:t>9</a:t>
                      </a:r>
                    </a:p>
                  </a:txBody>
                  <a:tcPr/>
                </a:tc>
                <a:extLst>
                  <a:ext uri="{0D108BD9-81ED-4DB2-BD59-A6C34878D82A}">
                    <a16:rowId xmlns:a16="http://schemas.microsoft.com/office/drawing/2014/main" val="826165515"/>
                  </a:ext>
                </a:extLst>
              </a:tr>
              <a:tr h="579465">
                <a:tc>
                  <a:txBody>
                    <a:bodyPr/>
                    <a:lstStyle/>
                    <a:p>
                      <a:r>
                        <a:rPr lang="en-US" sz="2400" dirty="0">
                          <a:latin typeface="Arial" panose="020B0604020202020204" pitchFamily="34" charset="0"/>
                          <a:cs typeface="Arial" panose="020B0604020202020204" pitchFamily="34" charset="0"/>
                        </a:rPr>
                        <a:t>        Falls to lower level</a:t>
                      </a:r>
                    </a:p>
                  </a:txBody>
                  <a:tcPr/>
                </a:tc>
                <a:tc>
                  <a:txBody>
                    <a:bodyPr/>
                    <a:lstStyle/>
                    <a:p>
                      <a:pPr algn="r"/>
                      <a:r>
                        <a:rPr lang="en-US" sz="2400">
                          <a:latin typeface="Arial" panose="020B0604020202020204" pitchFamily="34" charset="0"/>
                          <a:cs typeface="Arial" panose="020B0604020202020204" pitchFamily="34" charset="0"/>
                        </a:rPr>
                        <a:t>361</a:t>
                      </a:r>
                    </a:p>
                  </a:txBody>
                  <a:tcPr/>
                </a:tc>
                <a:extLst>
                  <a:ext uri="{0D108BD9-81ED-4DB2-BD59-A6C34878D82A}">
                    <a16:rowId xmlns:a16="http://schemas.microsoft.com/office/drawing/2014/main" val="3632358476"/>
                  </a:ext>
                </a:extLst>
              </a:tr>
              <a:tr h="555437">
                <a:tc>
                  <a:txBody>
                    <a:bodyPr/>
                    <a:lstStyle/>
                    <a:p>
                      <a:r>
                        <a:rPr lang="en-US" sz="2400" dirty="0">
                          <a:latin typeface="Arial" panose="020B0604020202020204" pitchFamily="34" charset="0"/>
                          <a:cs typeface="Arial" panose="020B0604020202020204" pitchFamily="34" charset="0"/>
                        </a:rPr>
                        <a:t>       </a:t>
                      </a:r>
                      <a:r>
                        <a:rPr lang="en-US" sz="2400" baseline="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Other Types of Falls</a:t>
                      </a:r>
                    </a:p>
                  </a:txBody>
                  <a:tcPr/>
                </a:tc>
                <a:tc>
                  <a:txBody>
                    <a:bodyPr/>
                    <a:lstStyle/>
                    <a:p>
                      <a:pPr algn="r"/>
                      <a:r>
                        <a:rPr lang="en-US" sz="2400" dirty="0">
                          <a:latin typeface="Arial" panose="020B0604020202020204" pitchFamily="34" charset="0"/>
                          <a:cs typeface="Arial" panose="020B0604020202020204" pitchFamily="34" charset="0"/>
                        </a:rPr>
                        <a:t>8</a:t>
                      </a:r>
                    </a:p>
                  </a:txBody>
                  <a:tcPr/>
                </a:tc>
                <a:extLst>
                  <a:ext uri="{0D108BD9-81ED-4DB2-BD59-A6C34878D82A}">
                    <a16:rowId xmlns:a16="http://schemas.microsoft.com/office/drawing/2014/main" val="4103077187"/>
                  </a:ext>
                </a:extLst>
              </a:tr>
            </a:tbl>
          </a:graphicData>
        </a:graphic>
      </p:graphicFrame>
      <p:sp>
        <p:nvSpPr>
          <p:cNvPr id="4" name="TextBox 3">
            <a:extLst>
              <a:ext uri="{FF2B5EF4-FFF2-40B4-BE49-F238E27FC236}">
                <a16:creationId xmlns:a16="http://schemas.microsoft.com/office/drawing/2014/main" id="{0404EA83-D132-6FBC-0165-49D80BF0ABAD}"/>
              </a:ext>
            </a:extLst>
          </p:cNvPr>
          <p:cNvSpPr txBox="1"/>
          <p:nvPr/>
        </p:nvSpPr>
        <p:spPr>
          <a:xfrm>
            <a:off x="1024320" y="5678812"/>
            <a:ext cx="6096000"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2021 </a:t>
            </a:r>
            <a:r>
              <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rPr>
              <a:t>BLS Data</a:t>
            </a:r>
          </a:p>
        </p:txBody>
      </p:sp>
      <p:sp>
        <p:nvSpPr>
          <p:cNvPr id="5" name="Content Placeholder 3">
            <a:extLst>
              <a:ext uri="{FF2B5EF4-FFF2-40B4-BE49-F238E27FC236}">
                <a16:creationId xmlns:a16="http://schemas.microsoft.com/office/drawing/2014/main" id="{0FD626BE-C03C-432E-9481-A6AE0247910F}"/>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472385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37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Fatal Fall Incidents in Construction</a:t>
            </a:r>
          </a:p>
        </p:txBody>
      </p:sp>
      <p:sp>
        <p:nvSpPr>
          <p:cNvPr id="5" name="TextBox 4">
            <a:extLst>
              <a:ext uri="{FF2B5EF4-FFF2-40B4-BE49-F238E27FC236}">
                <a16:creationId xmlns:a16="http://schemas.microsoft.com/office/drawing/2014/main" id="{F9CA221E-E1DC-98DB-E4F7-4DF1DF800DC1}"/>
              </a:ext>
            </a:extLst>
          </p:cNvPr>
          <p:cNvSpPr txBox="1"/>
          <p:nvPr/>
        </p:nvSpPr>
        <p:spPr>
          <a:xfrm>
            <a:off x="1024320" y="5678812"/>
            <a:ext cx="6096000"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2021 </a:t>
            </a:r>
            <a:r>
              <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rPr>
              <a:t>BLS Data</a:t>
            </a: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graphicFrame>
        <p:nvGraphicFramePr>
          <p:cNvPr id="4" name="Table 7">
            <a:extLst>
              <a:ext uri="{FF2B5EF4-FFF2-40B4-BE49-F238E27FC236}">
                <a16:creationId xmlns:a16="http://schemas.microsoft.com/office/drawing/2014/main" id="{060E4C39-45C4-5552-8BDD-8B828327A33E}"/>
              </a:ext>
            </a:extLst>
          </p:cNvPr>
          <p:cNvGraphicFramePr>
            <a:graphicFrameLocks/>
          </p:cNvGraphicFramePr>
          <p:nvPr>
            <p:extLst>
              <p:ext uri="{D42A27DB-BD31-4B8C-83A1-F6EECF244321}">
                <p14:modId xmlns:p14="http://schemas.microsoft.com/office/powerpoint/2010/main" val="3784833984"/>
              </p:ext>
            </p:extLst>
          </p:nvPr>
        </p:nvGraphicFramePr>
        <p:xfrm>
          <a:off x="609600" y="1981200"/>
          <a:ext cx="10972800" cy="2895600"/>
        </p:xfrm>
        <a:graphic>
          <a:graphicData uri="http://schemas.openxmlformats.org/drawingml/2006/table">
            <a:tbl>
              <a:tblPr firstRow="1" bandRow="1">
                <a:tableStyleId>{5C22544A-7EE6-4342-B048-85BDC9FD1C3A}</a:tableStyleId>
              </a:tblPr>
              <a:tblGrid>
                <a:gridCol w="7874643">
                  <a:extLst>
                    <a:ext uri="{9D8B030D-6E8A-4147-A177-3AD203B41FA5}">
                      <a16:colId xmlns:a16="http://schemas.microsoft.com/office/drawing/2014/main" val="521632446"/>
                    </a:ext>
                  </a:extLst>
                </a:gridCol>
                <a:gridCol w="3098157">
                  <a:extLst>
                    <a:ext uri="{9D8B030D-6E8A-4147-A177-3AD203B41FA5}">
                      <a16:colId xmlns:a16="http://schemas.microsoft.com/office/drawing/2014/main" val="218916493"/>
                    </a:ext>
                  </a:extLst>
                </a:gridCol>
              </a:tblGrid>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solidFill>
                            <a:schemeClr val="tx1"/>
                          </a:solidFill>
                        </a:rPr>
                        <a:t>Falls to a lower level (378) – BLS 2021</a:t>
                      </a:r>
                    </a:p>
                  </a:txBody>
                  <a:tcPr/>
                </a:tc>
                <a:tc>
                  <a:txBody>
                    <a:bodyPr/>
                    <a:lstStyle/>
                    <a:p>
                      <a:pPr algn="ctr"/>
                      <a:endParaRPr lang="en-US" dirty="0">
                        <a:solidFill>
                          <a:srgbClr val="4472C4"/>
                        </a:solidFill>
                      </a:endParaRPr>
                    </a:p>
                  </a:txBody>
                  <a:tcPr/>
                </a:tc>
                <a:extLst>
                  <a:ext uri="{0D108BD9-81ED-4DB2-BD59-A6C34878D82A}">
                    <a16:rowId xmlns:a16="http://schemas.microsoft.com/office/drawing/2014/main" val="2285106783"/>
                  </a:ext>
                </a:extLst>
              </a:tr>
              <a:tr h="370840">
                <a:tc>
                  <a:txBody>
                    <a:bodyPr/>
                    <a:lstStyle/>
                    <a:p>
                      <a:r>
                        <a:rPr lang="en-US" sz="2000" b="1" u="sng" dirty="0"/>
                        <a:t>Type of Construction  </a:t>
                      </a:r>
                    </a:p>
                  </a:txBody>
                  <a:tcPr/>
                </a:tc>
                <a:tc>
                  <a:txBody>
                    <a:bodyPr/>
                    <a:lstStyle/>
                    <a:p>
                      <a:pPr algn="ctr"/>
                      <a:r>
                        <a:rPr lang="en-US" sz="2000" b="1" u="sng" dirty="0"/>
                        <a:t>Totals</a:t>
                      </a:r>
                    </a:p>
                  </a:txBody>
                  <a:tcPr/>
                </a:tc>
                <a:extLst>
                  <a:ext uri="{0D108BD9-81ED-4DB2-BD59-A6C34878D82A}">
                    <a16:rowId xmlns:a16="http://schemas.microsoft.com/office/drawing/2014/main" val="308085188"/>
                  </a:ext>
                </a:extLst>
              </a:tr>
              <a:tr h="370840">
                <a:tc>
                  <a:txBody>
                    <a:bodyPr/>
                    <a:lstStyle/>
                    <a:p>
                      <a:r>
                        <a:rPr lang="en-US" sz="2000" dirty="0"/>
                        <a:t>Roofing</a:t>
                      </a:r>
                    </a:p>
                  </a:txBody>
                  <a:tcPr/>
                </a:tc>
                <a:tc>
                  <a:txBody>
                    <a:bodyPr/>
                    <a:lstStyle/>
                    <a:p>
                      <a:pPr algn="ctr"/>
                      <a:r>
                        <a:rPr lang="en-US" sz="2000" dirty="0"/>
                        <a:t>99</a:t>
                      </a:r>
                    </a:p>
                  </a:txBody>
                  <a:tcPr/>
                </a:tc>
                <a:extLst>
                  <a:ext uri="{0D108BD9-81ED-4DB2-BD59-A6C34878D82A}">
                    <a16:rowId xmlns:a16="http://schemas.microsoft.com/office/drawing/2014/main" val="2570471080"/>
                  </a:ext>
                </a:extLst>
              </a:tr>
              <a:tr h="370840">
                <a:tc>
                  <a:txBody>
                    <a:bodyPr/>
                    <a:lstStyle/>
                    <a:p>
                      <a:r>
                        <a:rPr lang="en-US" sz="2000" dirty="0"/>
                        <a:t>Residential Construction </a:t>
                      </a:r>
                    </a:p>
                  </a:txBody>
                  <a:tcPr/>
                </a:tc>
                <a:tc>
                  <a:txBody>
                    <a:bodyPr/>
                    <a:lstStyle/>
                    <a:p>
                      <a:pPr algn="ctr"/>
                      <a:r>
                        <a:rPr lang="en-US" sz="2000" dirty="0"/>
                        <a:t>58</a:t>
                      </a:r>
                    </a:p>
                  </a:txBody>
                  <a:tcPr/>
                </a:tc>
                <a:extLst>
                  <a:ext uri="{0D108BD9-81ED-4DB2-BD59-A6C34878D82A}">
                    <a16:rowId xmlns:a16="http://schemas.microsoft.com/office/drawing/2014/main" val="1818236751"/>
                  </a:ext>
                </a:extLst>
              </a:tr>
              <a:tr h="370840">
                <a:tc>
                  <a:txBody>
                    <a:bodyPr/>
                    <a:lstStyle/>
                    <a:p>
                      <a:r>
                        <a:rPr lang="en-US" sz="2000" dirty="0"/>
                        <a:t>Residential Roofing</a:t>
                      </a:r>
                    </a:p>
                  </a:txBody>
                  <a:tcPr/>
                </a:tc>
                <a:tc>
                  <a:txBody>
                    <a:bodyPr/>
                    <a:lstStyle/>
                    <a:p>
                      <a:pPr algn="ctr"/>
                      <a:r>
                        <a:rPr lang="en-US" sz="2000" dirty="0"/>
                        <a:t>24</a:t>
                      </a:r>
                    </a:p>
                  </a:txBody>
                  <a:tcPr/>
                </a:tc>
                <a:extLst>
                  <a:ext uri="{0D108BD9-81ED-4DB2-BD59-A6C34878D82A}">
                    <a16:rowId xmlns:a16="http://schemas.microsoft.com/office/drawing/2014/main" val="784165871"/>
                  </a:ext>
                </a:extLst>
              </a:tr>
              <a:tr h="370840">
                <a:tc>
                  <a:txBody>
                    <a:bodyPr/>
                    <a:lstStyle/>
                    <a:p>
                      <a:r>
                        <a:rPr lang="en-US" sz="2000" dirty="0"/>
                        <a:t>Non-Residential Roofing</a:t>
                      </a:r>
                    </a:p>
                  </a:txBody>
                  <a:tcPr/>
                </a:tc>
                <a:tc>
                  <a:txBody>
                    <a:bodyPr/>
                    <a:lstStyle/>
                    <a:p>
                      <a:pPr algn="ctr"/>
                      <a:r>
                        <a:rPr lang="en-US" sz="2000" dirty="0"/>
                        <a:t>22</a:t>
                      </a:r>
                    </a:p>
                  </a:txBody>
                  <a:tcPr/>
                </a:tc>
                <a:extLst>
                  <a:ext uri="{0D108BD9-81ED-4DB2-BD59-A6C34878D82A}">
                    <a16:rowId xmlns:a16="http://schemas.microsoft.com/office/drawing/2014/main" val="3575600729"/>
                  </a:ext>
                </a:extLst>
              </a:tr>
              <a:tr h="370840">
                <a:tc>
                  <a:txBody>
                    <a:bodyPr/>
                    <a:lstStyle/>
                    <a:p>
                      <a:r>
                        <a:rPr lang="en-US" sz="2000" dirty="0"/>
                        <a:t>Masonry</a:t>
                      </a:r>
                    </a:p>
                  </a:txBody>
                  <a:tcPr/>
                </a:tc>
                <a:tc>
                  <a:txBody>
                    <a:bodyPr/>
                    <a:lstStyle/>
                    <a:p>
                      <a:pPr algn="ctr"/>
                      <a:r>
                        <a:rPr lang="en-US" sz="2000" dirty="0"/>
                        <a:t>11</a:t>
                      </a:r>
                    </a:p>
                  </a:txBody>
                  <a:tcPr/>
                </a:tc>
                <a:extLst>
                  <a:ext uri="{0D108BD9-81ED-4DB2-BD59-A6C34878D82A}">
                    <a16:rowId xmlns:a16="http://schemas.microsoft.com/office/drawing/2014/main" val="1969552841"/>
                  </a:ext>
                </a:extLst>
              </a:tr>
            </a:tbl>
          </a:graphicData>
        </a:graphic>
      </p:graphicFrame>
    </p:spTree>
    <p:extLst>
      <p:ext uri="{BB962C8B-B14F-4D97-AF65-F5344CB8AC3E}">
        <p14:creationId xmlns:p14="http://schemas.microsoft.com/office/powerpoint/2010/main" val="32974918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p>
            <a:pPr>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OSHA Inspection Data</a:t>
            </a:r>
            <a:b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br>
            <a:br>
              <a:rPr lang="en-US" sz="3600" dirty="0">
                <a:solidFill>
                  <a:schemeClr val="tx1"/>
                </a:solidFill>
                <a:latin typeface="Arial" panose="020B0604020202020204" pitchFamily="34" charset="0"/>
                <a:cs typeface="Arial" panose="020B0604020202020204" pitchFamily="34" charset="0"/>
              </a:rPr>
            </a:br>
            <a:endParaRPr kumimoji="0" lang="en-US" sz="3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id="{3D93DEAC-E48A-46B1-B46E-6D29D163CCE7}"/>
              </a:ext>
            </a:extLst>
          </p:cNvPr>
          <p:cNvGraphicFramePr>
            <a:graphicFrameLocks/>
          </p:cNvGraphicFramePr>
          <p:nvPr>
            <p:extLst>
              <p:ext uri="{D42A27DB-BD31-4B8C-83A1-F6EECF244321}">
                <p14:modId xmlns:p14="http://schemas.microsoft.com/office/powerpoint/2010/main" val="3816670708"/>
              </p:ext>
            </p:extLst>
          </p:nvPr>
        </p:nvGraphicFramePr>
        <p:xfrm>
          <a:off x="609600" y="1942203"/>
          <a:ext cx="10972800" cy="3143645"/>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2106810024"/>
                    </a:ext>
                  </a:extLst>
                </a:gridCol>
                <a:gridCol w="5486400">
                  <a:extLst>
                    <a:ext uri="{9D8B030D-6E8A-4147-A177-3AD203B41FA5}">
                      <a16:colId xmlns:a16="http://schemas.microsoft.com/office/drawing/2014/main" val="4035594545"/>
                    </a:ext>
                  </a:extLst>
                </a:gridCol>
              </a:tblGrid>
              <a:tr h="574320">
                <a:tc>
                  <a:txBody>
                    <a:bodyPr/>
                    <a:lstStyle/>
                    <a:p>
                      <a:pPr algn="l"/>
                      <a:r>
                        <a:rPr lang="en-US" sz="2400" dirty="0">
                          <a:solidFill>
                            <a:schemeClr val="tx1"/>
                          </a:solidFill>
                          <a:latin typeface="Arial" panose="020B0604020202020204" pitchFamily="34" charset="0"/>
                          <a:cs typeface="Arial" panose="020B0604020202020204" pitchFamily="34" charset="0"/>
                        </a:rPr>
                        <a:t>Overall</a:t>
                      </a:r>
                      <a:r>
                        <a:rPr lang="en-US" sz="2400" baseline="0" dirty="0">
                          <a:solidFill>
                            <a:schemeClr val="tx1"/>
                          </a:solidFill>
                          <a:latin typeface="Arial" panose="020B0604020202020204" pitchFamily="34" charset="0"/>
                          <a:cs typeface="Arial" panose="020B0604020202020204" pitchFamily="34" charset="0"/>
                        </a:rPr>
                        <a:t> Data (10/1/21 - 9/30/22)</a:t>
                      </a:r>
                      <a:endParaRPr lang="en-US" sz="2400" dirty="0">
                        <a:solidFill>
                          <a:schemeClr val="tx1"/>
                        </a:solidFill>
                        <a:latin typeface="Arial" panose="020B0604020202020204" pitchFamily="34" charset="0"/>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a:solidFill>
                          <a:srgbClr val="4472C4"/>
                        </a:solidFill>
                      </a:endParaRPr>
                    </a:p>
                  </a:txBody>
                  <a:tcPr/>
                </a:tc>
                <a:extLst>
                  <a:ext uri="{0D108BD9-81ED-4DB2-BD59-A6C34878D82A}">
                    <a16:rowId xmlns:a16="http://schemas.microsoft.com/office/drawing/2014/main" val="2299820089"/>
                  </a:ext>
                </a:extLst>
              </a:tr>
              <a:tr h="513865">
                <a:tc>
                  <a:txBody>
                    <a:bodyPr/>
                    <a:lstStyle/>
                    <a:p>
                      <a:r>
                        <a:rPr lang="en-US" sz="2400" dirty="0">
                          <a:solidFill>
                            <a:schemeClr val="tx1"/>
                          </a:solidFill>
                          <a:latin typeface="Arial" panose="020B0604020202020204" pitchFamily="34" charset="0"/>
                          <a:cs typeface="Arial" panose="020B0604020202020204" pitchFamily="34" charset="0"/>
                        </a:rPr>
                        <a:t>Total Inspections</a:t>
                      </a:r>
                    </a:p>
                  </a:txBody>
                  <a:tcPr/>
                </a:tc>
                <a:tc>
                  <a:txBody>
                    <a:bodyPr/>
                    <a:lstStyle/>
                    <a:p>
                      <a:pPr algn="ctr"/>
                      <a:r>
                        <a:rPr lang="en-US" sz="2400" dirty="0">
                          <a:solidFill>
                            <a:schemeClr val="tx1"/>
                          </a:solidFill>
                          <a:latin typeface="Arial" panose="020B0604020202020204" pitchFamily="34" charset="0"/>
                          <a:cs typeface="Arial" panose="020B0604020202020204" pitchFamily="34" charset="0"/>
                        </a:rPr>
                        <a:t>31,831</a:t>
                      </a:r>
                    </a:p>
                  </a:txBody>
                  <a:tcPr/>
                </a:tc>
                <a:extLst>
                  <a:ext uri="{0D108BD9-81ED-4DB2-BD59-A6C34878D82A}">
                    <a16:rowId xmlns:a16="http://schemas.microsoft.com/office/drawing/2014/main" val="2971567745"/>
                  </a:ext>
                </a:extLst>
              </a:tr>
              <a:tr h="513865">
                <a:tc>
                  <a:txBody>
                    <a:bodyPr/>
                    <a:lstStyle/>
                    <a:p>
                      <a:r>
                        <a:rPr lang="en-US" sz="2400" dirty="0">
                          <a:solidFill>
                            <a:schemeClr val="tx1"/>
                          </a:solidFill>
                          <a:latin typeface="Arial" panose="020B0604020202020204" pitchFamily="34" charset="0"/>
                          <a:cs typeface="Arial" panose="020B0604020202020204" pitchFamily="34" charset="0"/>
                        </a:rPr>
                        <a:t>Total Violations Issued</a:t>
                      </a:r>
                    </a:p>
                  </a:txBody>
                  <a:tcPr/>
                </a:tc>
                <a:tc>
                  <a:txBody>
                    <a:bodyPr/>
                    <a:lstStyle/>
                    <a:p>
                      <a:pPr algn="ctr"/>
                      <a:r>
                        <a:rPr lang="en-US" sz="2400" dirty="0">
                          <a:solidFill>
                            <a:schemeClr val="tx1"/>
                          </a:solidFill>
                          <a:latin typeface="Arial" panose="020B0604020202020204" pitchFamily="34" charset="0"/>
                          <a:cs typeface="Arial" panose="020B0604020202020204" pitchFamily="34" charset="0"/>
                        </a:rPr>
                        <a:t>39,358</a:t>
                      </a:r>
                    </a:p>
                  </a:txBody>
                  <a:tcPr/>
                </a:tc>
                <a:extLst>
                  <a:ext uri="{0D108BD9-81ED-4DB2-BD59-A6C34878D82A}">
                    <a16:rowId xmlns:a16="http://schemas.microsoft.com/office/drawing/2014/main" val="4152905851"/>
                  </a:ext>
                </a:extLst>
              </a:tr>
              <a:tr h="513865">
                <a:tc>
                  <a:txBody>
                    <a:bodyPr/>
                    <a:lstStyle/>
                    <a:p>
                      <a:r>
                        <a:rPr lang="en-US" sz="2400" dirty="0">
                          <a:solidFill>
                            <a:schemeClr val="tx1"/>
                          </a:solidFill>
                          <a:latin typeface="Arial" panose="020B0604020202020204" pitchFamily="34" charset="0"/>
                          <a:cs typeface="Arial" panose="020B0604020202020204" pitchFamily="34" charset="0"/>
                        </a:rPr>
                        <a:t>Average “Serious”</a:t>
                      </a:r>
                      <a:r>
                        <a:rPr lang="en-US" sz="2400" baseline="0" dirty="0">
                          <a:solidFill>
                            <a:schemeClr val="tx1"/>
                          </a:solidFill>
                          <a:latin typeface="Arial" panose="020B0604020202020204" pitchFamily="34" charset="0"/>
                          <a:cs typeface="Arial" panose="020B0604020202020204" pitchFamily="34" charset="0"/>
                        </a:rPr>
                        <a:t> Penalty</a:t>
                      </a:r>
                      <a:endParaRPr lang="en-US" sz="24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sz="2400" dirty="0">
                          <a:solidFill>
                            <a:schemeClr val="tx1"/>
                          </a:solidFill>
                          <a:latin typeface="Arial" panose="020B0604020202020204" pitchFamily="34" charset="0"/>
                          <a:cs typeface="Arial" panose="020B0604020202020204" pitchFamily="34" charset="0"/>
                        </a:rPr>
                        <a:t>$4,634</a:t>
                      </a:r>
                    </a:p>
                  </a:txBody>
                  <a:tcPr/>
                </a:tc>
                <a:extLst>
                  <a:ext uri="{0D108BD9-81ED-4DB2-BD59-A6C34878D82A}">
                    <a16:rowId xmlns:a16="http://schemas.microsoft.com/office/drawing/2014/main" val="4202347774"/>
                  </a:ext>
                </a:extLst>
              </a:tr>
              <a:tr h="513865">
                <a:tc>
                  <a:txBody>
                    <a:bodyPr/>
                    <a:lstStyle/>
                    <a:p>
                      <a:r>
                        <a:rPr lang="en-US" sz="2400" dirty="0">
                          <a:solidFill>
                            <a:schemeClr val="tx1"/>
                          </a:solidFill>
                          <a:latin typeface="Arial" panose="020B0604020202020204" pitchFamily="34" charset="0"/>
                          <a:cs typeface="Arial" panose="020B0604020202020204" pitchFamily="34" charset="0"/>
                        </a:rPr>
                        <a:t>% Serious,</a:t>
                      </a:r>
                      <a:r>
                        <a:rPr lang="en-US" sz="2400" baseline="0" dirty="0">
                          <a:solidFill>
                            <a:schemeClr val="tx1"/>
                          </a:solidFill>
                          <a:latin typeface="Arial" panose="020B0604020202020204" pitchFamily="34" charset="0"/>
                          <a:cs typeface="Arial" panose="020B0604020202020204" pitchFamily="34" charset="0"/>
                        </a:rPr>
                        <a:t> Willful, or Repeat</a:t>
                      </a:r>
                      <a:endParaRPr lang="en-US" sz="24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sz="2400" dirty="0">
                          <a:solidFill>
                            <a:schemeClr val="tx1"/>
                          </a:solidFill>
                          <a:latin typeface="Arial" panose="020B0604020202020204" pitchFamily="34" charset="0"/>
                          <a:cs typeface="Arial" panose="020B0604020202020204" pitchFamily="34" charset="0"/>
                        </a:rPr>
                        <a:t>79.3%</a:t>
                      </a:r>
                    </a:p>
                  </a:txBody>
                  <a:tcPr/>
                </a:tc>
                <a:extLst>
                  <a:ext uri="{0D108BD9-81ED-4DB2-BD59-A6C34878D82A}">
                    <a16:rowId xmlns:a16="http://schemas.microsoft.com/office/drawing/2014/main" val="4047174703"/>
                  </a:ext>
                </a:extLst>
              </a:tr>
              <a:tr h="513865">
                <a:tc>
                  <a:txBody>
                    <a:bodyPr/>
                    <a:lstStyle/>
                    <a:p>
                      <a:r>
                        <a:rPr lang="en-US" sz="2400" dirty="0">
                          <a:solidFill>
                            <a:schemeClr val="tx1"/>
                          </a:solidFill>
                          <a:latin typeface="Arial" panose="020B0604020202020204" pitchFamily="34" charset="0"/>
                          <a:cs typeface="Arial" panose="020B0604020202020204" pitchFamily="34" charset="0"/>
                        </a:rPr>
                        <a:t>% Other-than-</a:t>
                      </a:r>
                      <a:r>
                        <a:rPr lang="en-US" sz="2400" baseline="0" dirty="0">
                          <a:solidFill>
                            <a:schemeClr val="tx1"/>
                          </a:solidFill>
                          <a:latin typeface="Arial" panose="020B0604020202020204" pitchFamily="34" charset="0"/>
                          <a:cs typeface="Arial" panose="020B0604020202020204" pitchFamily="34" charset="0"/>
                        </a:rPr>
                        <a:t>Serious</a:t>
                      </a:r>
                      <a:endParaRPr lang="en-US" sz="2400" dirty="0">
                        <a:solidFill>
                          <a:schemeClr val="tx1"/>
                        </a:solidFill>
                        <a:latin typeface="Arial" panose="020B0604020202020204" pitchFamily="34" charset="0"/>
                        <a:cs typeface="Arial" panose="020B0604020202020204" pitchFamily="34" charset="0"/>
                      </a:endParaRPr>
                    </a:p>
                  </a:txBody>
                  <a:tcPr/>
                </a:tc>
                <a:tc>
                  <a:txBody>
                    <a:bodyPr/>
                    <a:lstStyle/>
                    <a:p>
                      <a:pPr algn="ctr"/>
                      <a:r>
                        <a:rPr lang="en-US" sz="2400" dirty="0">
                          <a:solidFill>
                            <a:schemeClr val="tx1"/>
                          </a:solidFill>
                          <a:latin typeface="Arial" panose="020B0604020202020204" pitchFamily="34" charset="0"/>
                          <a:cs typeface="Arial" panose="020B0604020202020204" pitchFamily="34" charset="0"/>
                        </a:rPr>
                        <a:t>20.6%</a:t>
                      </a:r>
                    </a:p>
                  </a:txBody>
                  <a:tcPr/>
                </a:tc>
                <a:extLst>
                  <a:ext uri="{0D108BD9-81ED-4DB2-BD59-A6C34878D82A}">
                    <a16:rowId xmlns:a16="http://schemas.microsoft.com/office/drawing/2014/main" val="2691091768"/>
                  </a:ext>
                </a:extLst>
              </a:tr>
            </a:tbl>
          </a:graphicData>
        </a:graphic>
      </p:graphicFrame>
      <p:sp>
        <p:nvSpPr>
          <p:cNvPr id="5" name="TextBox 4">
            <a:extLst>
              <a:ext uri="{FF2B5EF4-FFF2-40B4-BE49-F238E27FC236}">
                <a16:creationId xmlns:a16="http://schemas.microsoft.com/office/drawing/2014/main" id="{34A51D9A-977F-4F87-3F43-C493809B842B}"/>
              </a:ext>
            </a:extLst>
          </p:cNvPr>
          <p:cNvSpPr txBox="1"/>
          <p:nvPr/>
        </p:nvSpPr>
        <p:spPr>
          <a:xfrm>
            <a:off x="1024320" y="5678812"/>
            <a:ext cx="7746701"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Occupational Safety and Health Information System (OIS) </a:t>
            </a: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endParaRP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39841789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OSHA Inspection Data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endParaRPr kumimoji="0" lang="en-US" sz="3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aphicFrame>
        <p:nvGraphicFramePr>
          <p:cNvPr id="5" name="Content Placeholder 5">
            <a:extLst>
              <a:ext uri="{FF2B5EF4-FFF2-40B4-BE49-F238E27FC236}">
                <a16:creationId xmlns:a16="http://schemas.microsoft.com/office/drawing/2014/main" id="{8491F263-5EAA-E9A1-B513-056E593357E3}"/>
              </a:ext>
            </a:extLst>
          </p:cNvPr>
          <p:cNvGraphicFramePr>
            <a:graphicFrameLocks/>
          </p:cNvGraphicFramePr>
          <p:nvPr>
            <p:extLst>
              <p:ext uri="{D42A27DB-BD31-4B8C-83A1-F6EECF244321}">
                <p14:modId xmlns:p14="http://schemas.microsoft.com/office/powerpoint/2010/main" val="4043986107"/>
              </p:ext>
            </p:extLst>
          </p:nvPr>
        </p:nvGraphicFramePr>
        <p:xfrm>
          <a:off x="609600" y="1348286"/>
          <a:ext cx="10972800" cy="4161428"/>
        </p:xfrm>
        <a:graphic>
          <a:graphicData uri="http://schemas.openxmlformats.org/drawingml/2006/table">
            <a:tbl>
              <a:tblPr firstRow="1" bandRow="1">
                <a:tableStyleId>{5C22544A-7EE6-4342-B048-85BDC9FD1C3A}</a:tableStyleId>
              </a:tblPr>
              <a:tblGrid>
                <a:gridCol w="5486400">
                  <a:extLst>
                    <a:ext uri="{9D8B030D-6E8A-4147-A177-3AD203B41FA5}">
                      <a16:colId xmlns:a16="http://schemas.microsoft.com/office/drawing/2014/main" val="587938839"/>
                    </a:ext>
                  </a:extLst>
                </a:gridCol>
                <a:gridCol w="5486400">
                  <a:extLst>
                    <a:ext uri="{9D8B030D-6E8A-4147-A177-3AD203B41FA5}">
                      <a16:colId xmlns:a16="http://schemas.microsoft.com/office/drawing/2014/main" val="2626313845"/>
                    </a:ext>
                  </a:extLst>
                </a:gridCol>
              </a:tblGrid>
              <a:tr h="579871">
                <a:tc>
                  <a:txBody>
                    <a:bodyPr/>
                    <a:lstStyle/>
                    <a:p>
                      <a:pPr algn="l"/>
                      <a:r>
                        <a:rPr lang="en-US" sz="2400" b="1" i="0" dirty="0">
                          <a:solidFill>
                            <a:schemeClr val="tx1"/>
                          </a:solidFill>
                          <a:latin typeface="Arial" panose="020B0604020202020204" pitchFamily="34" charset="0"/>
                          <a:cs typeface="Arial" panose="020B0604020202020204" pitchFamily="34" charset="0"/>
                        </a:rPr>
                        <a:t>Overall Data</a:t>
                      </a:r>
                      <a:r>
                        <a:rPr lang="en-US" sz="2400" b="1" i="0" baseline="0" dirty="0">
                          <a:solidFill>
                            <a:schemeClr val="tx1"/>
                          </a:solidFill>
                          <a:latin typeface="Arial" panose="020B0604020202020204" pitchFamily="34" charset="0"/>
                          <a:cs typeface="Arial" panose="020B0604020202020204" pitchFamily="34" charset="0"/>
                        </a:rPr>
                        <a:t> </a:t>
                      </a:r>
                      <a:r>
                        <a:rPr kumimoji="0" lang="en-US" sz="2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(10/1/21 - 9/30/22)</a:t>
                      </a:r>
                      <a:endParaRPr lang="en-US" sz="2400" b="1" i="0" dirty="0">
                        <a:solidFill>
                          <a:schemeClr val="tx1"/>
                        </a:solidFill>
                        <a:latin typeface="Arial" panose="020B0604020202020204" pitchFamily="34" charset="0"/>
                        <a:cs typeface="Arial" panose="020B0604020202020204" pitchFamily="34" charset="0"/>
                      </a:endParaRPr>
                    </a:p>
                  </a:txBody>
                  <a:tcPr/>
                </a:tc>
                <a:tc>
                  <a:txBody>
                    <a:bodyPr/>
                    <a:lstStyle/>
                    <a:p>
                      <a:pPr algn="ctr"/>
                      <a:endParaRPr lang="en-US" sz="2400" b="1" i="0" dirty="0">
                        <a:solidFill>
                          <a:srgbClr val="4472C4"/>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76448545"/>
                  </a:ext>
                </a:extLst>
              </a:tr>
              <a:tr h="511651">
                <a:tc>
                  <a:txBody>
                    <a:bodyPr/>
                    <a:lstStyle/>
                    <a:p>
                      <a:r>
                        <a:rPr lang="en-US" sz="2400" b="1" i="0">
                          <a:solidFill>
                            <a:schemeClr val="tx1"/>
                          </a:solidFill>
                          <a:latin typeface="Arial" panose="020B0604020202020204" pitchFamily="34" charset="0"/>
                          <a:cs typeface="Arial" panose="020B0604020202020204" pitchFamily="34" charset="0"/>
                        </a:rPr>
                        <a:t>Construction</a:t>
                      </a:r>
                    </a:p>
                  </a:txBody>
                  <a:tcPr/>
                </a:tc>
                <a:tc>
                  <a:txBody>
                    <a:bodyPr/>
                    <a:lstStyle/>
                    <a:p>
                      <a:pPr algn="ctr"/>
                      <a:r>
                        <a:rPr lang="en-US" sz="2400" b="1" i="0">
                          <a:solidFill>
                            <a:schemeClr val="tx1"/>
                          </a:solidFill>
                          <a:latin typeface="Arial" panose="020B0604020202020204" pitchFamily="34" charset="0"/>
                          <a:cs typeface="Arial" panose="020B0604020202020204" pitchFamily="34" charset="0"/>
                        </a:rPr>
                        <a:t>50.2%</a:t>
                      </a:r>
                    </a:p>
                  </a:txBody>
                  <a:tcPr/>
                </a:tc>
                <a:extLst>
                  <a:ext uri="{0D108BD9-81ED-4DB2-BD59-A6C34878D82A}">
                    <a16:rowId xmlns:a16="http://schemas.microsoft.com/office/drawing/2014/main" val="8901955"/>
                  </a:ext>
                </a:extLst>
              </a:tr>
              <a:tr h="511651">
                <a:tc>
                  <a:txBody>
                    <a:bodyPr/>
                    <a:lstStyle/>
                    <a:p>
                      <a:r>
                        <a:rPr lang="en-US" sz="2400" b="0" i="0" dirty="0">
                          <a:solidFill>
                            <a:schemeClr val="tx1"/>
                          </a:solidFill>
                          <a:latin typeface="Arial" panose="020B0604020202020204" pitchFamily="34" charset="0"/>
                          <a:cs typeface="Arial" panose="020B0604020202020204" pitchFamily="34" charset="0"/>
                        </a:rPr>
                        <a:t>Other Industries</a:t>
                      </a:r>
                    </a:p>
                  </a:txBody>
                  <a:tcPr/>
                </a:tc>
                <a:tc>
                  <a:txBody>
                    <a:bodyPr/>
                    <a:lstStyle/>
                    <a:p>
                      <a:pPr algn="ctr"/>
                      <a:r>
                        <a:rPr lang="en-US" sz="2400" b="0" i="0">
                          <a:solidFill>
                            <a:schemeClr val="tx1"/>
                          </a:solidFill>
                          <a:latin typeface="Arial" panose="020B0604020202020204" pitchFamily="34" charset="0"/>
                          <a:cs typeface="Arial" panose="020B0604020202020204" pitchFamily="34" charset="0"/>
                        </a:rPr>
                        <a:t> 49.2 %</a:t>
                      </a:r>
                    </a:p>
                  </a:txBody>
                  <a:tcPr/>
                </a:tc>
                <a:extLst>
                  <a:ext uri="{0D108BD9-81ED-4DB2-BD59-A6C34878D82A}">
                    <a16:rowId xmlns:a16="http://schemas.microsoft.com/office/drawing/2014/main" val="1103148608"/>
                  </a:ext>
                </a:extLst>
              </a:tr>
              <a:tr h="511651">
                <a:tc>
                  <a:txBody>
                    <a:bodyPr/>
                    <a:lstStyle/>
                    <a:p>
                      <a:r>
                        <a:rPr lang="en-US" sz="2400" b="0" i="0">
                          <a:solidFill>
                            <a:schemeClr val="tx1"/>
                          </a:solidFill>
                          <a:latin typeface="Arial" panose="020B0604020202020204" pitchFamily="34" charset="0"/>
                          <a:cs typeface="Arial" panose="020B0604020202020204" pitchFamily="34" charset="0"/>
                        </a:rPr>
                        <a:t>Programmed</a:t>
                      </a:r>
                    </a:p>
                  </a:txBody>
                  <a:tcPr/>
                </a:tc>
                <a:tc>
                  <a:txBody>
                    <a:bodyPr/>
                    <a:lstStyle/>
                    <a:p>
                      <a:pPr algn="ctr"/>
                      <a:r>
                        <a:rPr lang="en-US" sz="2400" b="0" i="0">
                          <a:solidFill>
                            <a:schemeClr val="tx1"/>
                          </a:solidFill>
                          <a:latin typeface="Arial" panose="020B0604020202020204" pitchFamily="34" charset="0"/>
                          <a:cs typeface="Arial" panose="020B0604020202020204" pitchFamily="34" charset="0"/>
                        </a:rPr>
                        <a:t>44.2%</a:t>
                      </a:r>
                    </a:p>
                  </a:txBody>
                  <a:tcPr/>
                </a:tc>
                <a:extLst>
                  <a:ext uri="{0D108BD9-81ED-4DB2-BD59-A6C34878D82A}">
                    <a16:rowId xmlns:a16="http://schemas.microsoft.com/office/drawing/2014/main" val="1270800181"/>
                  </a:ext>
                </a:extLst>
              </a:tr>
              <a:tr h="511651">
                <a:tc>
                  <a:txBody>
                    <a:bodyPr/>
                    <a:lstStyle/>
                    <a:p>
                      <a:r>
                        <a:rPr lang="en-US" sz="2400" b="0" i="0">
                          <a:solidFill>
                            <a:schemeClr val="tx1"/>
                          </a:solidFill>
                          <a:latin typeface="Arial" panose="020B0604020202020204" pitchFamily="34" charset="0"/>
                          <a:cs typeface="Arial" panose="020B0604020202020204" pitchFamily="34" charset="0"/>
                        </a:rPr>
                        <a:t>Un-Programmed</a:t>
                      </a:r>
                    </a:p>
                  </a:txBody>
                  <a:tcPr/>
                </a:tc>
                <a:tc>
                  <a:txBody>
                    <a:bodyPr/>
                    <a:lstStyle/>
                    <a:p>
                      <a:pPr algn="ctr"/>
                      <a:r>
                        <a:rPr lang="en-US" sz="2400" b="0" i="0">
                          <a:solidFill>
                            <a:schemeClr val="tx1"/>
                          </a:solidFill>
                          <a:latin typeface="Arial" panose="020B0604020202020204" pitchFamily="34" charset="0"/>
                          <a:cs typeface="Arial" panose="020B0604020202020204" pitchFamily="34" charset="0"/>
                        </a:rPr>
                        <a:t>55.8%</a:t>
                      </a:r>
                    </a:p>
                  </a:txBody>
                  <a:tcPr/>
                </a:tc>
                <a:extLst>
                  <a:ext uri="{0D108BD9-81ED-4DB2-BD59-A6C34878D82A}">
                    <a16:rowId xmlns:a16="http://schemas.microsoft.com/office/drawing/2014/main" val="2020396505"/>
                  </a:ext>
                </a:extLst>
              </a:tr>
              <a:tr h="511651">
                <a:tc>
                  <a:txBody>
                    <a:bodyPr/>
                    <a:lstStyle/>
                    <a:p>
                      <a:r>
                        <a:rPr lang="en-US" sz="2400" b="0" i="0">
                          <a:solidFill>
                            <a:schemeClr val="tx1"/>
                          </a:solidFill>
                          <a:latin typeface="Arial" panose="020B0604020202020204" pitchFamily="34" charset="0"/>
                          <a:cs typeface="Arial" panose="020B0604020202020204" pitchFamily="34" charset="0"/>
                        </a:rPr>
                        <a:t>Fatalities/Catastrophes Inspected</a:t>
                      </a:r>
                    </a:p>
                  </a:txBody>
                  <a:tcPr/>
                </a:tc>
                <a:tc>
                  <a:txBody>
                    <a:bodyPr/>
                    <a:lstStyle/>
                    <a:p>
                      <a:pPr algn="ctr"/>
                      <a:r>
                        <a:rPr lang="en-US" sz="2400" b="0" i="0">
                          <a:solidFill>
                            <a:schemeClr val="tx1"/>
                          </a:solidFill>
                          <a:latin typeface="Arial" panose="020B0604020202020204" pitchFamily="34" charset="0"/>
                          <a:cs typeface="Arial" panose="020B0604020202020204" pitchFamily="34" charset="0"/>
                        </a:rPr>
                        <a:t>1,136</a:t>
                      </a:r>
                    </a:p>
                  </a:txBody>
                  <a:tcPr/>
                </a:tc>
                <a:extLst>
                  <a:ext uri="{0D108BD9-81ED-4DB2-BD59-A6C34878D82A}">
                    <a16:rowId xmlns:a16="http://schemas.microsoft.com/office/drawing/2014/main" val="3453349328"/>
                  </a:ext>
                </a:extLst>
              </a:tr>
              <a:tr h="511651">
                <a:tc>
                  <a:txBody>
                    <a:bodyPr/>
                    <a:lstStyle/>
                    <a:p>
                      <a:r>
                        <a:rPr lang="en-US" sz="2400" b="0" i="0">
                          <a:solidFill>
                            <a:schemeClr val="tx1"/>
                          </a:solidFill>
                          <a:latin typeface="Arial" panose="020B0604020202020204" pitchFamily="34" charset="0"/>
                          <a:cs typeface="Arial" panose="020B0604020202020204" pitchFamily="34" charset="0"/>
                        </a:rPr>
                        <a:t>Avg. Hrs/Safety Inspection</a:t>
                      </a:r>
                    </a:p>
                  </a:txBody>
                  <a:tcPr/>
                </a:tc>
                <a:tc>
                  <a:txBody>
                    <a:bodyPr/>
                    <a:lstStyle/>
                    <a:p>
                      <a:pPr algn="ctr"/>
                      <a:r>
                        <a:rPr lang="en-US" sz="2400" b="0" i="0">
                          <a:solidFill>
                            <a:schemeClr val="tx1"/>
                          </a:solidFill>
                          <a:latin typeface="Arial" panose="020B0604020202020204" pitchFamily="34" charset="0"/>
                          <a:cs typeface="Arial" panose="020B0604020202020204" pitchFamily="34" charset="0"/>
                        </a:rPr>
                        <a:t>17.53</a:t>
                      </a:r>
                    </a:p>
                  </a:txBody>
                  <a:tcPr/>
                </a:tc>
                <a:extLst>
                  <a:ext uri="{0D108BD9-81ED-4DB2-BD59-A6C34878D82A}">
                    <a16:rowId xmlns:a16="http://schemas.microsoft.com/office/drawing/2014/main" val="1370619732"/>
                  </a:ext>
                </a:extLst>
              </a:tr>
              <a:tr h="511651">
                <a:tc>
                  <a:txBody>
                    <a:bodyPr/>
                    <a:lstStyle/>
                    <a:p>
                      <a:r>
                        <a:rPr lang="en-US" sz="2400" b="0" i="0">
                          <a:solidFill>
                            <a:schemeClr val="tx1"/>
                          </a:solidFill>
                          <a:latin typeface="Arial" panose="020B0604020202020204" pitchFamily="34" charset="0"/>
                          <a:cs typeface="Arial" panose="020B0604020202020204" pitchFamily="34" charset="0"/>
                        </a:rPr>
                        <a:t>Avg. Hrs/Health Inspection</a:t>
                      </a:r>
                    </a:p>
                  </a:txBody>
                  <a:tcPr/>
                </a:tc>
                <a:tc>
                  <a:txBody>
                    <a:bodyPr/>
                    <a:lstStyle/>
                    <a:p>
                      <a:pPr algn="ctr"/>
                      <a:r>
                        <a:rPr lang="en-US" sz="2400" b="0" i="0" dirty="0">
                          <a:solidFill>
                            <a:schemeClr val="tx1"/>
                          </a:solidFill>
                          <a:latin typeface="Arial" panose="020B0604020202020204" pitchFamily="34" charset="0"/>
                          <a:cs typeface="Arial" panose="020B0604020202020204" pitchFamily="34" charset="0"/>
                        </a:rPr>
                        <a:t>24.02</a:t>
                      </a:r>
                    </a:p>
                  </a:txBody>
                  <a:tcPr/>
                </a:tc>
                <a:extLst>
                  <a:ext uri="{0D108BD9-81ED-4DB2-BD59-A6C34878D82A}">
                    <a16:rowId xmlns:a16="http://schemas.microsoft.com/office/drawing/2014/main" val="4092542860"/>
                  </a:ext>
                </a:extLst>
              </a:tr>
            </a:tbl>
          </a:graphicData>
        </a:graphic>
      </p:graphicFrame>
      <p:sp>
        <p:nvSpPr>
          <p:cNvPr id="6" name="TextBox 5">
            <a:extLst>
              <a:ext uri="{FF2B5EF4-FFF2-40B4-BE49-F238E27FC236}">
                <a16:creationId xmlns:a16="http://schemas.microsoft.com/office/drawing/2014/main" id="{68D2157A-D9FB-1E96-FF8D-C2E47A58CC40}"/>
              </a:ext>
            </a:extLst>
          </p:cNvPr>
          <p:cNvSpPr txBox="1"/>
          <p:nvPr/>
        </p:nvSpPr>
        <p:spPr>
          <a:xfrm>
            <a:off x="1024320" y="5678812"/>
            <a:ext cx="7746701"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Occupational Safety and Health Information System (OIS) </a:t>
            </a: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endParaRP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11715835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F1E1A66-C117-B3C9-40E6-A441C4982430}"/>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OSHA Inspection Data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endParaRPr kumimoji="0" lang="en-US" sz="3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endParaRPr>
          </a:p>
        </p:txBody>
      </p:sp>
      <p:graphicFrame>
        <p:nvGraphicFramePr>
          <p:cNvPr id="4" name="Content Placeholder 3">
            <a:extLst>
              <a:ext uri="{FF2B5EF4-FFF2-40B4-BE49-F238E27FC236}">
                <a16:creationId xmlns:a16="http://schemas.microsoft.com/office/drawing/2014/main" id="{DBD05AF5-C6D1-75E1-A72A-EBBB01276CD8}"/>
              </a:ext>
            </a:extLst>
          </p:cNvPr>
          <p:cNvGraphicFramePr>
            <a:graphicFrameLocks/>
          </p:cNvGraphicFramePr>
          <p:nvPr>
            <p:extLst>
              <p:ext uri="{D42A27DB-BD31-4B8C-83A1-F6EECF244321}">
                <p14:modId xmlns:p14="http://schemas.microsoft.com/office/powerpoint/2010/main" val="3979780967"/>
              </p:ext>
            </p:extLst>
          </p:nvPr>
        </p:nvGraphicFramePr>
        <p:xfrm>
          <a:off x="667355" y="1248090"/>
          <a:ext cx="10857290" cy="4426986"/>
        </p:xfrm>
        <a:graphic>
          <a:graphicData uri="http://schemas.openxmlformats.org/drawingml/2006/table">
            <a:tbl>
              <a:tblPr firstRow="1" bandRow="1">
                <a:tableStyleId>{5C22544A-7EE6-4342-B048-85BDC9FD1C3A}</a:tableStyleId>
              </a:tblPr>
              <a:tblGrid>
                <a:gridCol w="3872800">
                  <a:extLst>
                    <a:ext uri="{9D8B030D-6E8A-4147-A177-3AD203B41FA5}">
                      <a16:colId xmlns:a16="http://schemas.microsoft.com/office/drawing/2014/main" val="3916825468"/>
                    </a:ext>
                  </a:extLst>
                </a:gridCol>
                <a:gridCol w="1803420">
                  <a:extLst>
                    <a:ext uri="{9D8B030D-6E8A-4147-A177-3AD203B41FA5}">
                      <a16:colId xmlns:a16="http://schemas.microsoft.com/office/drawing/2014/main" val="1327221019"/>
                    </a:ext>
                  </a:extLst>
                </a:gridCol>
                <a:gridCol w="1796044">
                  <a:extLst>
                    <a:ext uri="{9D8B030D-6E8A-4147-A177-3AD203B41FA5}">
                      <a16:colId xmlns:a16="http://schemas.microsoft.com/office/drawing/2014/main" val="41626805"/>
                    </a:ext>
                  </a:extLst>
                </a:gridCol>
                <a:gridCol w="1728525">
                  <a:extLst>
                    <a:ext uri="{9D8B030D-6E8A-4147-A177-3AD203B41FA5}">
                      <a16:colId xmlns:a16="http://schemas.microsoft.com/office/drawing/2014/main" val="1069014458"/>
                    </a:ext>
                  </a:extLst>
                </a:gridCol>
                <a:gridCol w="1656501">
                  <a:extLst>
                    <a:ext uri="{9D8B030D-6E8A-4147-A177-3AD203B41FA5}">
                      <a16:colId xmlns:a16="http://schemas.microsoft.com/office/drawing/2014/main" val="2751500135"/>
                    </a:ext>
                  </a:extLst>
                </a:gridCol>
              </a:tblGrid>
              <a:tr h="568455">
                <a:tc>
                  <a:txBody>
                    <a:bodyPr/>
                    <a:lstStyle/>
                    <a:p>
                      <a:pPr marL="0" marR="0" lvl="0" indent="0" algn="ctr" rtl="0" eaLnBrk="1" fontAlgn="auto" latinLnBrk="0" hangingPunct="1">
                        <a:lnSpc>
                          <a:spcPct val="100000"/>
                        </a:lnSpc>
                        <a:spcBef>
                          <a:spcPts val="0"/>
                        </a:spcBef>
                        <a:spcAft>
                          <a:spcPts val="0"/>
                        </a:spcAft>
                        <a:buClrTx/>
                        <a:buSzTx/>
                        <a:buFontTx/>
                        <a:buNone/>
                      </a:pPr>
                      <a:r>
                        <a:rPr lang="en-US" sz="1800" b="1" kern="1200" dirty="0">
                          <a:solidFill>
                            <a:schemeClr val="tx1"/>
                          </a:solidFill>
                          <a:latin typeface="Arial" panose="020B0604020202020204" pitchFamily="34" charset="0"/>
                          <a:ea typeface="+mn-ea"/>
                          <a:cs typeface="Arial" panose="020B0604020202020204" pitchFamily="34" charset="0"/>
                        </a:rPr>
                        <a:t>Top 10</a:t>
                      </a:r>
                      <a:r>
                        <a:rPr lang="en-US" sz="1800" b="1" kern="1200" baseline="0" dirty="0">
                          <a:solidFill>
                            <a:schemeClr val="tx1"/>
                          </a:solidFill>
                          <a:latin typeface="Arial" panose="020B0604020202020204" pitchFamily="34" charset="0"/>
                          <a:ea typeface="+mn-ea"/>
                          <a:cs typeface="Arial" panose="020B0604020202020204" pitchFamily="34" charset="0"/>
                        </a:rPr>
                        <a:t> Violations in Construction (</a:t>
                      </a:r>
                      <a:r>
                        <a:rPr kumimoji="0" lang="en-US" sz="1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10/1/21 - 9/30/22)</a:t>
                      </a:r>
                      <a:endParaRPr lang="en-US" sz="1800" b="1" kern="1200" baseline="0" dirty="0">
                        <a:solidFill>
                          <a:schemeClr val="tx1"/>
                        </a:solidFill>
                        <a:latin typeface="Arial" panose="020B0604020202020204" pitchFamily="34" charset="0"/>
                        <a:ea typeface="+mn-ea"/>
                        <a:cs typeface="Arial" panose="020B0604020202020204" pitchFamily="34" charset="0"/>
                      </a:endParaRPr>
                    </a:p>
                  </a:txBody>
                  <a:tcPr/>
                </a:tc>
                <a:tc>
                  <a:txBody>
                    <a:bodyPr/>
                    <a:lstStyle/>
                    <a:p>
                      <a:pPr algn="ctr"/>
                      <a:endParaRPr lang="en-US" dirty="0">
                        <a:solidFill>
                          <a:srgbClr val="4472C4"/>
                        </a:solidFill>
                      </a:endParaRPr>
                    </a:p>
                  </a:txBody>
                  <a:tcPr/>
                </a:tc>
                <a:tc>
                  <a:txBody>
                    <a:bodyPr/>
                    <a:lstStyle/>
                    <a:p>
                      <a:pPr algn="ctr"/>
                      <a:endParaRPr lang="en-US" dirty="0">
                        <a:solidFill>
                          <a:srgbClr val="4472C4"/>
                        </a:solidFill>
                      </a:endParaRPr>
                    </a:p>
                  </a:txBody>
                  <a:tcPr/>
                </a:tc>
                <a:tc>
                  <a:txBody>
                    <a:bodyPr/>
                    <a:lstStyle/>
                    <a:p>
                      <a:pPr algn="ctr"/>
                      <a:endParaRPr lang="en-US" dirty="0">
                        <a:solidFill>
                          <a:srgbClr val="4472C4"/>
                        </a:solidFill>
                      </a:endParaRPr>
                    </a:p>
                  </a:txBody>
                  <a:tcPr/>
                </a:tc>
                <a:tc>
                  <a:txBody>
                    <a:bodyPr/>
                    <a:lstStyle/>
                    <a:p>
                      <a:pPr algn="ctr"/>
                      <a:endParaRPr lang="en-US" dirty="0">
                        <a:solidFill>
                          <a:srgbClr val="4472C4"/>
                        </a:solidFill>
                      </a:endParaRPr>
                    </a:p>
                  </a:txBody>
                  <a:tcPr/>
                </a:tc>
                <a:extLst>
                  <a:ext uri="{0D108BD9-81ED-4DB2-BD59-A6C34878D82A}">
                    <a16:rowId xmlns:a16="http://schemas.microsoft.com/office/drawing/2014/main" val="2817975369"/>
                  </a:ext>
                </a:extLst>
              </a:tr>
              <a:tr h="688130">
                <a:tc>
                  <a:txBody>
                    <a:bodyPr/>
                    <a:lstStyle/>
                    <a:p>
                      <a:pPr algn="ctr"/>
                      <a:r>
                        <a:rPr lang="en-US" sz="1800" b="1" dirty="0">
                          <a:latin typeface="Arial" panose="020B0604020202020204" pitchFamily="34" charset="0"/>
                          <a:cs typeface="Arial" panose="020B0604020202020204" pitchFamily="34" charset="0"/>
                        </a:rPr>
                        <a:t>Standard</a:t>
                      </a:r>
                    </a:p>
                  </a:txBody>
                  <a:tcPr/>
                </a:tc>
                <a:tc>
                  <a:txBody>
                    <a:bodyPr/>
                    <a:lstStyle/>
                    <a:p>
                      <a:pPr algn="ctr"/>
                      <a:r>
                        <a:rPr lang="en-US" sz="1800" b="1" dirty="0">
                          <a:latin typeface="Arial" panose="020B0604020202020204" pitchFamily="34" charset="0"/>
                          <a:cs typeface="Arial" panose="020B0604020202020204" pitchFamily="34" charset="0"/>
                        </a:rPr>
                        <a:t>Total</a:t>
                      </a:r>
                      <a:r>
                        <a:rPr lang="en-US" sz="1800" b="1" baseline="0" dirty="0">
                          <a:latin typeface="Arial" panose="020B0604020202020204" pitchFamily="34" charset="0"/>
                          <a:cs typeface="Arial" panose="020B0604020202020204" pitchFamily="34" charset="0"/>
                        </a:rPr>
                        <a:t> Violations</a:t>
                      </a:r>
                      <a:endParaRPr lang="en-US" sz="1800" b="1" dirty="0">
                        <a:latin typeface="Arial" panose="020B0604020202020204" pitchFamily="34" charset="0"/>
                        <a:cs typeface="Arial" panose="020B0604020202020204" pitchFamily="34" charset="0"/>
                      </a:endParaRPr>
                    </a:p>
                  </a:txBody>
                  <a:tcPr/>
                </a:tc>
                <a:tc>
                  <a:txBody>
                    <a:bodyPr/>
                    <a:lstStyle/>
                    <a:p>
                      <a:pPr algn="ctr"/>
                      <a:r>
                        <a:rPr lang="en-US" sz="1800" b="1">
                          <a:latin typeface="Arial" panose="020B0604020202020204" pitchFamily="34" charset="0"/>
                          <a:cs typeface="Arial" panose="020B0604020202020204" pitchFamily="34" charset="0"/>
                        </a:rPr>
                        <a:t>Serious Violations</a:t>
                      </a:r>
                    </a:p>
                  </a:txBody>
                  <a:tcPr/>
                </a:tc>
                <a:tc>
                  <a:txBody>
                    <a:bodyPr/>
                    <a:lstStyle/>
                    <a:p>
                      <a:pPr algn="ctr"/>
                      <a:r>
                        <a:rPr lang="en-US" sz="1800" b="1">
                          <a:latin typeface="Arial" panose="020B0604020202020204" pitchFamily="34" charset="0"/>
                          <a:cs typeface="Arial" panose="020B0604020202020204" pitchFamily="34" charset="0"/>
                        </a:rPr>
                        <a:t>Willful</a:t>
                      </a:r>
                      <a:r>
                        <a:rPr lang="en-US" sz="1800" b="1" baseline="0">
                          <a:latin typeface="Arial" panose="020B0604020202020204" pitchFamily="34" charset="0"/>
                          <a:cs typeface="Arial" panose="020B0604020202020204" pitchFamily="34" charset="0"/>
                        </a:rPr>
                        <a:t> Violations</a:t>
                      </a:r>
                      <a:endParaRPr lang="en-US" sz="1800" b="1">
                        <a:latin typeface="Arial" panose="020B0604020202020204" pitchFamily="34" charset="0"/>
                        <a:cs typeface="Arial" panose="020B0604020202020204" pitchFamily="34" charset="0"/>
                      </a:endParaRPr>
                    </a:p>
                  </a:txBody>
                  <a:tcPr/>
                </a:tc>
                <a:tc>
                  <a:txBody>
                    <a:bodyPr/>
                    <a:lstStyle/>
                    <a:p>
                      <a:pPr algn="ctr"/>
                      <a:r>
                        <a:rPr lang="en-US" sz="1800" b="1">
                          <a:latin typeface="Arial" panose="020B0604020202020204" pitchFamily="34" charset="0"/>
                          <a:cs typeface="Arial" panose="020B0604020202020204" pitchFamily="34" charset="0"/>
                        </a:rPr>
                        <a:t>Repeat Violations</a:t>
                      </a:r>
                    </a:p>
                  </a:txBody>
                  <a:tcPr/>
                </a:tc>
                <a:extLst>
                  <a:ext uri="{0D108BD9-81ED-4DB2-BD59-A6C34878D82A}">
                    <a16:rowId xmlns:a16="http://schemas.microsoft.com/office/drawing/2014/main" val="1841446901"/>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1926.501 - Fall Protection</a:t>
                      </a: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5,994</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4,828</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223</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852</a:t>
                      </a:r>
                    </a:p>
                  </a:txBody>
                  <a:tcPr marL="6350" marR="6350" marT="6350" marB="0"/>
                </a:tc>
                <a:extLst>
                  <a:ext uri="{0D108BD9-81ED-4DB2-BD59-A6C34878D82A}">
                    <a16:rowId xmlns:a16="http://schemas.microsoft.com/office/drawing/2014/main" val="4287376776"/>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1926.1053 - Ladders</a:t>
                      </a: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2,476</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2,243</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11</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124</a:t>
                      </a:r>
                    </a:p>
                  </a:txBody>
                  <a:tcPr marL="6350" marR="6350" marT="6350" marB="0"/>
                </a:tc>
                <a:extLst>
                  <a:ext uri="{0D108BD9-81ED-4DB2-BD59-A6C34878D82A}">
                    <a16:rowId xmlns:a16="http://schemas.microsoft.com/office/drawing/2014/main" val="2190276206"/>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1926.451</a:t>
                      </a:r>
                      <a:r>
                        <a:rPr lang="en-US" sz="1800" b="0" i="0" u="none" strike="noStrike" baseline="0">
                          <a:solidFill>
                            <a:srgbClr val="000000"/>
                          </a:solidFill>
                          <a:effectLst/>
                          <a:latin typeface="Arial" panose="020B0604020202020204" pitchFamily="34" charset="0"/>
                          <a:cs typeface="Arial" panose="020B0604020202020204" pitchFamily="34" charset="0"/>
                        </a:rPr>
                        <a:t> - Scaffolding</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2,293</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2,163</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11</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66</a:t>
                      </a:r>
                    </a:p>
                  </a:txBody>
                  <a:tcPr marL="6350" marR="6350" marT="6350" marB="0"/>
                </a:tc>
                <a:extLst>
                  <a:ext uri="{0D108BD9-81ED-4DB2-BD59-A6C34878D82A}">
                    <a16:rowId xmlns:a16="http://schemas.microsoft.com/office/drawing/2014/main" val="3826505279"/>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1926.503 - Fall Protection Training</a:t>
                      </a: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1,780</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1,230</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7</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112</a:t>
                      </a:r>
                    </a:p>
                  </a:txBody>
                  <a:tcPr marL="6350" marR="6350" marT="6350" marB="0"/>
                </a:tc>
                <a:extLst>
                  <a:ext uri="{0D108BD9-81ED-4DB2-BD59-A6C34878D82A}">
                    <a16:rowId xmlns:a16="http://schemas.microsoft.com/office/drawing/2014/main" val="3116806360"/>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1926.102 - Eye</a:t>
                      </a:r>
                      <a:r>
                        <a:rPr lang="en-US" sz="1800" b="0" i="0" u="none" strike="noStrike" baseline="0">
                          <a:solidFill>
                            <a:srgbClr val="000000"/>
                          </a:solidFill>
                          <a:effectLst/>
                          <a:latin typeface="Arial" panose="020B0604020202020204" pitchFamily="34" charset="0"/>
                          <a:cs typeface="Arial" panose="020B0604020202020204" pitchFamily="34" charset="0"/>
                        </a:rPr>
                        <a:t> &amp; Face</a:t>
                      </a:r>
                      <a:r>
                        <a:rPr lang="en-US" sz="1800" b="0" i="0" u="none" strike="noStrike">
                          <a:solidFill>
                            <a:srgbClr val="000000"/>
                          </a:solidFill>
                          <a:effectLst/>
                          <a:latin typeface="Arial" panose="020B0604020202020204" pitchFamily="34" charset="0"/>
                          <a:cs typeface="Arial" panose="020B0604020202020204" pitchFamily="34" charset="0"/>
                        </a:rPr>
                        <a:t> Protection</a:t>
                      </a: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1,583</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1,367</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25</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164</a:t>
                      </a:r>
                    </a:p>
                  </a:txBody>
                  <a:tcPr marL="6350" marR="6350" marT="6350" marB="0"/>
                </a:tc>
                <a:extLst>
                  <a:ext uri="{0D108BD9-81ED-4DB2-BD59-A6C34878D82A}">
                    <a16:rowId xmlns:a16="http://schemas.microsoft.com/office/drawing/2014/main" val="1680490981"/>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1925.100</a:t>
                      </a:r>
                      <a:r>
                        <a:rPr lang="en-US" sz="1800" b="0" i="0" u="none" strike="noStrike" baseline="0">
                          <a:solidFill>
                            <a:srgbClr val="000000"/>
                          </a:solidFill>
                          <a:effectLst/>
                          <a:latin typeface="Arial" panose="020B0604020202020204" pitchFamily="34" charset="0"/>
                          <a:cs typeface="Arial" panose="020B0604020202020204" pitchFamily="34" charset="0"/>
                        </a:rPr>
                        <a:t> - Head Protection</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859</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755</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8</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54</a:t>
                      </a:r>
                    </a:p>
                  </a:txBody>
                  <a:tcPr marL="6350" marR="6350" marT="6350" marB="0"/>
                </a:tc>
                <a:extLst>
                  <a:ext uri="{0D108BD9-81ED-4DB2-BD59-A6C34878D82A}">
                    <a16:rowId xmlns:a16="http://schemas.microsoft.com/office/drawing/2014/main" val="3255861371"/>
                  </a:ext>
                </a:extLst>
              </a:tr>
              <a:tr h="30666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1926.20 - General S &amp; H Provisions</a:t>
                      </a: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843</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686</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7</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69</a:t>
                      </a:r>
                    </a:p>
                  </a:txBody>
                  <a:tcPr marL="6350" marR="6350" marT="6350" marB="0"/>
                </a:tc>
                <a:extLst>
                  <a:ext uri="{0D108BD9-81ED-4DB2-BD59-A6C34878D82A}">
                    <a16:rowId xmlns:a16="http://schemas.microsoft.com/office/drawing/2014/main" val="2462535322"/>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1926.651 - Excavation</a:t>
                      </a:r>
                      <a:r>
                        <a:rPr lang="en-US" sz="1800" b="0" i="0" u="none" strike="noStrike" baseline="0">
                          <a:solidFill>
                            <a:srgbClr val="000000"/>
                          </a:solidFill>
                          <a:effectLst/>
                          <a:latin typeface="Arial" panose="020B0604020202020204" pitchFamily="34" charset="0"/>
                          <a:cs typeface="Arial" panose="020B0604020202020204" pitchFamily="34" charset="0"/>
                        </a:rPr>
                        <a:t> Requirements</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624</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515</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11</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21</a:t>
                      </a:r>
                    </a:p>
                  </a:txBody>
                  <a:tcPr marL="6350" marR="6350" marT="6350" marB="0"/>
                </a:tc>
                <a:extLst>
                  <a:ext uri="{0D108BD9-81ED-4DB2-BD59-A6C34878D82A}">
                    <a16:rowId xmlns:a16="http://schemas.microsoft.com/office/drawing/2014/main" val="3729653628"/>
                  </a:ext>
                </a:extLst>
              </a:tr>
              <a:tr h="306666">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1926.453 -</a:t>
                      </a:r>
                      <a:r>
                        <a:rPr lang="en-US" sz="1800" b="0" i="0" u="none" strike="noStrike" baseline="0">
                          <a:solidFill>
                            <a:srgbClr val="000000"/>
                          </a:solidFill>
                          <a:effectLst/>
                          <a:latin typeface="Arial" panose="020B0604020202020204" pitchFamily="34" charset="0"/>
                          <a:cs typeface="Arial" panose="020B0604020202020204" pitchFamily="34" charset="0"/>
                        </a:rPr>
                        <a:t> Aerial Lifts</a:t>
                      </a:r>
                      <a:endParaRPr lang="en-US" sz="1800" b="0" i="0" u="none" strike="noStrike">
                        <a:solidFill>
                          <a:srgbClr val="000000"/>
                        </a:solidFill>
                        <a:effectLst/>
                        <a:latin typeface="Arial" panose="020B0604020202020204" pitchFamily="34" charset="0"/>
                        <a:cs typeface="Arial" panose="020B0604020202020204" pitchFamily="34" charset="0"/>
                      </a:endParaRP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681</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621</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4</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20</a:t>
                      </a:r>
                    </a:p>
                  </a:txBody>
                  <a:tcPr marL="6350" marR="6350" marT="6350" marB="0"/>
                </a:tc>
                <a:extLst>
                  <a:ext uri="{0D108BD9-81ED-4DB2-BD59-A6C34878D82A}">
                    <a16:rowId xmlns:a16="http://schemas.microsoft.com/office/drawing/2014/main" val="1158075015"/>
                  </a:ext>
                </a:extLst>
              </a:tr>
              <a:tr h="338782">
                <a:tc>
                  <a:txBody>
                    <a:bodyPr/>
                    <a:lstStyle/>
                    <a:p>
                      <a:pPr algn="l" fontAlgn="ctr"/>
                      <a:r>
                        <a:rPr lang="en-US" sz="1800" b="0" i="0" u="none" strike="noStrike">
                          <a:solidFill>
                            <a:srgbClr val="000000"/>
                          </a:solidFill>
                          <a:effectLst/>
                          <a:latin typeface="Arial" panose="020B0604020202020204" pitchFamily="34" charset="0"/>
                          <a:cs typeface="Arial" panose="020B0604020202020204" pitchFamily="34" charset="0"/>
                        </a:rPr>
                        <a:t>1926.502 - Fall Protection Systems</a:t>
                      </a:r>
                    </a:p>
                  </a:txBody>
                  <a:tcPr marL="7620" marR="7620" marT="7620" marB="0" anchor="ctr"/>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529</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464</a:t>
                      </a:r>
                    </a:p>
                  </a:txBody>
                  <a:tcPr marL="6350" marR="6350" marT="6350" marB="0"/>
                </a:tc>
                <a:tc>
                  <a:txBody>
                    <a:bodyPr/>
                    <a:lstStyle/>
                    <a:p>
                      <a:pPr algn="ctr" fontAlgn="t"/>
                      <a:r>
                        <a:rPr lang="en-US" sz="1800" b="0" i="0" u="none" strike="noStrike">
                          <a:solidFill>
                            <a:srgbClr val="000000"/>
                          </a:solidFill>
                          <a:effectLst/>
                          <a:latin typeface="Arial" panose="020B0604020202020204" pitchFamily="34" charset="0"/>
                          <a:cs typeface="Arial" panose="020B0604020202020204" pitchFamily="34" charset="0"/>
                        </a:rPr>
                        <a:t>0</a:t>
                      </a:r>
                    </a:p>
                  </a:txBody>
                  <a:tcPr marL="6350" marR="6350" marT="6350" marB="0"/>
                </a:tc>
                <a:tc>
                  <a:txBody>
                    <a:bodyPr/>
                    <a:lstStyle/>
                    <a:p>
                      <a:pPr algn="ctr" fontAlgn="t"/>
                      <a:r>
                        <a:rPr lang="en-US" sz="1800" b="0" i="0" u="none" strike="noStrike" dirty="0">
                          <a:solidFill>
                            <a:srgbClr val="000000"/>
                          </a:solidFill>
                          <a:effectLst/>
                          <a:latin typeface="Arial" panose="020B0604020202020204" pitchFamily="34" charset="0"/>
                          <a:cs typeface="Arial" panose="020B0604020202020204" pitchFamily="34" charset="0"/>
                        </a:rPr>
                        <a:t>17</a:t>
                      </a:r>
                    </a:p>
                  </a:txBody>
                  <a:tcPr marL="6350" marR="6350" marT="6350" marB="0"/>
                </a:tc>
                <a:extLst>
                  <a:ext uri="{0D108BD9-81ED-4DB2-BD59-A6C34878D82A}">
                    <a16:rowId xmlns:a16="http://schemas.microsoft.com/office/drawing/2014/main" val="134145315"/>
                  </a:ext>
                </a:extLst>
              </a:tr>
            </a:tbl>
          </a:graphicData>
        </a:graphic>
      </p:graphicFrame>
      <p:sp>
        <p:nvSpPr>
          <p:cNvPr id="6" name="TextBox 5">
            <a:extLst>
              <a:ext uri="{FF2B5EF4-FFF2-40B4-BE49-F238E27FC236}">
                <a16:creationId xmlns:a16="http://schemas.microsoft.com/office/drawing/2014/main" id="{EFC49338-5B9C-CA98-5617-9B2B6BD797AF}"/>
              </a:ext>
            </a:extLst>
          </p:cNvPr>
          <p:cNvSpPr txBox="1"/>
          <p:nvPr/>
        </p:nvSpPr>
        <p:spPr>
          <a:xfrm>
            <a:off x="1024320" y="5678812"/>
            <a:ext cx="7746701"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Occupational Safety and Health Information System (OIS) </a:t>
            </a:r>
            <a:endParaRPr kumimoji="0" lang="en-US" sz="1800" b="0" i="0" u="none" strike="noStrike" kern="1200" cap="none" spc="0" normalizeH="0" baseline="0" noProof="0">
              <a:ln>
                <a:noFill/>
              </a:ln>
              <a:solidFill>
                <a:srgbClr val="000000"/>
              </a:solidFill>
              <a:effectLst/>
              <a:uLnTx/>
              <a:uFillTx/>
              <a:latin typeface="Arial" charset="0"/>
              <a:ea typeface="ＭＳ Ｐゴシック" charset="0"/>
              <a:cs typeface="+mn-cs"/>
            </a:endParaRPr>
          </a:p>
        </p:txBody>
      </p:sp>
      <p:sp>
        <p:nvSpPr>
          <p:cNvPr id="2" name="Content Placeholder 3">
            <a:extLst>
              <a:ext uri="{FF2B5EF4-FFF2-40B4-BE49-F238E27FC236}">
                <a16:creationId xmlns:a16="http://schemas.microsoft.com/office/drawing/2014/main" id="{EDB7F8BC-CC9D-ECE8-466E-CB8448A3281B}"/>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t>Introduction</a:t>
            </a:r>
          </a:p>
        </p:txBody>
      </p:sp>
    </p:spTree>
    <p:extLst>
      <p:ext uri="{BB962C8B-B14F-4D97-AF65-F5344CB8AC3E}">
        <p14:creationId xmlns:p14="http://schemas.microsoft.com/office/powerpoint/2010/main" val="8526341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0F9143C-3342-5A34-C0ED-523CF8F37F55}"/>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OSHA Fines </a:t>
            </a:r>
          </a:p>
        </p:txBody>
      </p:sp>
      <p:sp>
        <p:nvSpPr>
          <p:cNvPr id="2" name="Text Placeholder 1">
            <a:extLst>
              <a:ext uri="{FF2B5EF4-FFF2-40B4-BE49-F238E27FC236}">
                <a16:creationId xmlns:a16="http://schemas.microsoft.com/office/drawing/2014/main" id="{C0F652EC-F5C9-E08A-CFC9-3EBFE4481CD4}"/>
              </a:ext>
            </a:extLst>
          </p:cNvPr>
          <p:cNvSpPr>
            <a:spLocks noGrp="1"/>
          </p:cNvSpPr>
          <p:nvPr>
            <p:ph type="body" sz="quarter" idx="10"/>
          </p:nvPr>
        </p:nvSpPr>
        <p:spPr>
          <a:xfrm>
            <a:off x="1024320" y="1852863"/>
            <a:ext cx="9660804" cy="3329633"/>
          </a:xfrm>
        </p:spPr>
        <p:txBody>
          <a:bodyPr>
            <a:normAutofit/>
          </a:bodyPr>
          <a:lstStyle/>
          <a:p>
            <a:pPr marL="0" indent="0">
              <a:buNone/>
            </a:pPr>
            <a:r>
              <a:rPr lang="en-US" sz="3600" b="1"/>
              <a:t>$15,625 per Serious Violation</a:t>
            </a:r>
          </a:p>
          <a:p>
            <a:pPr marL="0" indent="0">
              <a:buNone/>
            </a:pPr>
            <a:endParaRPr lang="en-US" sz="3600" b="1"/>
          </a:p>
          <a:p>
            <a:pPr marL="0" indent="0">
              <a:buNone/>
            </a:pPr>
            <a:r>
              <a:rPr lang="en-US" sz="3600" b="1"/>
              <a:t>$152,259 per Willful Violation </a:t>
            </a:r>
          </a:p>
        </p:txBody>
      </p:sp>
      <p:sp>
        <p:nvSpPr>
          <p:cNvPr id="6" name="TextBox 5">
            <a:extLst>
              <a:ext uri="{FF2B5EF4-FFF2-40B4-BE49-F238E27FC236}">
                <a16:creationId xmlns:a16="http://schemas.microsoft.com/office/drawing/2014/main" id="{ABF2D837-9787-66DF-9813-3B3A418E3366}"/>
              </a:ext>
            </a:extLst>
          </p:cNvPr>
          <p:cNvSpPr txBox="1"/>
          <p:nvPr/>
        </p:nvSpPr>
        <p:spPr>
          <a:xfrm>
            <a:off x="1024320" y="5678812"/>
            <a:ext cx="7746701" cy="369332"/>
          </a:xfrm>
          <a:prstGeom prst="rect">
            <a:avLst/>
          </a:prstGeom>
          <a:noFill/>
        </p:spPr>
        <p:txBody>
          <a:bodyPr wrap="square">
            <a:spAutoFit/>
          </a:bodyPr>
          <a:lstStyle/>
          <a:p>
            <a:pPr marL="0" marR="0" lvl="0" indent="0" defTabSz="914400" rtl="0" eaLnBrk="0" fontAlgn="base" latinLnBrk="0" hangingPunct="0">
              <a:lnSpc>
                <a:spcPct val="100000"/>
              </a:lnSpc>
              <a:spcBef>
                <a:spcPct val="0"/>
              </a:spcBef>
              <a:spcAft>
                <a:spcPct val="0"/>
              </a:spcAft>
              <a:buClrTx/>
              <a:buSzTx/>
              <a:buFontTx/>
              <a:buNone/>
              <a:tabLst/>
              <a:defRPr/>
            </a:pPr>
            <a:r>
              <a:rPr lang="en-US">
                <a:solidFill>
                  <a:srgbClr val="000000"/>
                </a:solidFill>
                <a:latin typeface="Arial" charset="0"/>
                <a:ea typeface="ＭＳ Ｐゴシック" charset="0"/>
              </a:rPr>
              <a:t>Source: https://www.osha.gov/news/newsreleases/trade/01122023</a:t>
            </a:r>
          </a:p>
        </p:txBody>
      </p:sp>
      <p:sp>
        <p:nvSpPr>
          <p:cNvPr id="5" name="Content Placeholder 3">
            <a:extLst>
              <a:ext uri="{FF2B5EF4-FFF2-40B4-BE49-F238E27FC236}">
                <a16:creationId xmlns:a16="http://schemas.microsoft.com/office/drawing/2014/main" id="{80E16508-D0EA-38B9-D971-AF6821628D15}"/>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887916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Disclaimer/Usage Notes </a:t>
            </a:r>
            <a:r>
              <a:rPr kumimoji="0" lang="en-US" sz="4400" b="1" i="0" u="none" strike="noStrike" kern="1200" cap="none" spc="0" normalizeH="0" baseline="0" noProof="0" dirty="0" err="1">
                <a:ln>
                  <a:noFill/>
                </a:ln>
                <a:solidFill>
                  <a:schemeClr val="tx1"/>
                </a:solidFill>
                <a:effectLst/>
                <a:uLnTx/>
                <a:uFillTx/>
                <a:latin typeface="Arial" panose="020B0604020202020204" pitchFamily="34" charset="0"/>
                <a:ea typeface="+mn-ea"/>
                <a:cs typeface="Arial" panose="020B0604020202020204" pitchFamily="34" charset="0"/>
              </a:rPr>
              <a:t>con’t</a:t>
            </a:r>
            <a:endPar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721009" cy="4650815"/>
          </a:xfrm>
        </p:spPr>
        <p:txBody>
          <a:bodyPr>
            <a:normAutofit fontScale="92500" lnSpcReduction="20000"/>
          </a:bodyPr>
          <a:lstStyle/>
          <a:p>
            <a:pPr>
              <a:lnSpc>
                <a:spcPct val="110000"/>
              </a:lnSpc>
              <a:spcBef>
                <a:spcPts val="0"/>
              </a:spcBef>
            </a:pPr>
            <a:r>
              <a:rPr lang="en-US" altLang="en-US" sz="2200" i="1" dirty="0">
                <a:latin typeface="Arial" panose="020B0604020202020204" pitchFamily="34" charset="0"/>
                <a:cs typeface="Arial" panose="020B0604020202020204" pitchFamily="34" charset="0"/>
              </a:rPr>
              <a:t>No representation is made as to the thoroughness of the presentation, nor to the exact methods of remediation to be taken. It is understood that site conditions vary constantly, and that the developers of this content cannot be held responsible for safety problems they did not address or could not anticipate, nor those which have been discussed herein or during physical presentation. It is the responsibility of the employer, its subcontractors, and its employees to comply with all pertinent rules and regulations in the jurisdiction in which they work. Copies of all OSHA regulations are available from your local OSHA office, and many pertinent regulations and supporting documents have been provided with this presentation in electronic or printed format. </a:t>
            </a:r>
          </a:p>
          <a:p>
            <a:pPr>
              <a:lnSpc>
                <a:spcPct val="110000"/>
              </a:lnSpc>
              <a:spcBef>
                <a:spcPts val="0"/>
              </a:spcBef>
            </a:pPr>
            <a:r>
              <a:rPr lang="en-US" altLang="en-US" sz="2200" i="1" dirty="0">
                <a:latin typeface="Arial" panose="020B0604020202020204" pitchFamily="34" charset="0"/>
                <a:cs typeface="Arial" panose="020B0604020202020204" pitchFamily="34" charset="0"/>
              </a:rPr>
              <a:t>It is assumed that individuals using this presentation or content to augment their training programs will be “qualified” to do so, and that said presenters will be otherwise prepared to answer questions, solve problems, and discuss issues with their audiences.</a:t>
            </a:r>
          </a:p>
          <a:p>
            <a:pPr>
              <a:lnSpc>
                <a:spcPct val="110000"/>
              </a:lnSpc>
              <a:spcBef>
                <a:spcPts val="0"/>
              </a:spcBef>
            </a:pPr>
            <a:r>
              <a:rPr lang="en-US" altLang="en-US" sz="2200" i="1" dirty="0">
                <a:latin typeface="Arial" panose="020B0604020202020204" pitchFamily="34" charset="0"/>
                <a:cs typeface="Arial" panose="020B0604020202020204" pitchFamily="34" charset="0"/>
              </a:rPr>
              <a:t>Areas of particular concern (or especially suited to discussion) have additional information provided in the “notes” section of slides throughout the program…as a presenter, you should be prepared to discuss all of the potential issues/concerns, or problems inherent in those photos particularly.</a:t>
            </a:r>
            <a:endParaRPr lang="en-US" altLang="en-US" sz="1900" i="1" dirty="0">
              <a:latin typeface="Arial" panose="020B0604020202020204" pitchFamily="34" charset="0"/>
              <a:cs typeface="Arial" panose="020B0604020202020204" pitchFamily="34" charset="0"/>
            </a:endParaRPr>
          </a:p>
        </p:txBody>
      </p:sp>
      <p:sp>
        <p:nvSpPr>
          <p:cNvPr id="7" name="Content Placeholder 3">
            <a:extLst>
              <a:ext uri="{FF2B5EF4-FFF2-40B4-BE49-F238E27FC236}">
                <a16:creationId xmlns:a16="http://schemas.microsoft.com/office/drawing/2014/main" id="{FEEB355F-CECF-4853-8345-A5C17D3F1420}"/>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521712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F28CF6-6AE2-2BCC-D7A1-07424C84C798}"/>
              </a:ext>
            </a:extLst>
          </p:cNvPr>
          <p:cNvSpPr>
            <a:spLocks noGrp="1"/>
          </p:cNvSpPr>
          <p:nvPr>
            <p:ph type="title" idx="4294967295"/>
          </p:nvPr>
        </p:nvSpPr>
        <p:spPr>
          <a:xfrm>
            <a:off x="1024320" y="381000"/>
            <a:ext cx="8354397" cy="88605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“Target Employers Who Put Profit Over Safety” </a:t>
            </a:r>
          </a:p>
        </p:txBody>
      </p:sp>
      <p:sp>
        <p:nvSpPr>
          <p:cNvPr id="2" name="Text Placeholder 1">
            <a:extLst>
              <a:ext uri="{FF2B5EF4-FFF2-40B4-BE49-F238E27FC236}">
                <a16:creationId xmlns:a16="http://schemas.microsoft.com/office/drawing/2014/main" id="{48A2D7AB-2F73-058F-3FD6-AB8F89491671}"/>
              </a:ext>
            </a:extLst>
          </p:cNvPr>
          <p:cNvSpPr>
            <a:spLocks noGrp="1"/>
          </p:cNvSpPr>
          <p:nvPr>
            <p:ph type="body" sz="quarter" idx="10"/>
          </p:nvPr>
        </p:nvSpPr>
        <p:spPr/>
        <p:txBody>
          <a:bodyPr>
            <a:normAutofit/>
          </a:bodyPr>
          <a:lstStyle/>
          <a:p>
            <a:pPr>
              <a:lnSpc>
                <a:spcPct val="100000"/>
              </a:lnSpc>
              <a:spcBef>
                <a:spcPts val="600"/>
              </a:spcBef>
              <a:spcAft>
                <a:spcPts val="600"/>
              </a:spcAft>
            </a:pPr>
            <a:r>
              <a:rPr lang="en-US" sz="2800"/>
              <a:t>“instance-by-instance citations”</a:t>
            </a:r>
          </a:p>
          <a:p>
            <a:pPr>
              <a:lnSpc>
                <a:spcPct val="100000"/>
              </a:lnSpc>
              <a:spcBef>
                <a:spcPts val="600"/>
              </a:spcBef>
              <a:spcAft>
                <a:spcPts val="600"/>
              </a:spcAft>
            </a:pPr>
            <a:r>
              <a:rPr lang="en-US" sz="2800"/>
              <a:t>High-Gravity violations </a:t>
            </a:r>
          </a:p>
          <a:p>
            <a:pPr>
              <a:lnSpc>
                <a:spcPct val="100000"/>
              </a:lnSpc>
              <a:spcBef>
                <a:spcPts val="600"/>
              </a:spcBef>
              <a:spcAft>
                <a:spcPts val="600"/>
              </a:spcAft>
            </a:pPr>
            <a:r>
              <a:rPr lang="en-US" sz="2800"/>
              <a:t>Area Of Concern</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Lockout/Tagout</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Machine Guarding </a:t>
            </a:r>
          </a:p>
        </p:txBody>
      </p:sp>
      <p:sp>
        <p:nvSpPr>
          <p:cNvPr id="6" name="TextBox 5">
            <a:extLst>
              <a:ext uri="{FF2B5EF4-FFF2-40B4-BE49-F238E27FC236}">
                <a16:creationId xmlns:a16="http://schemas.microsoft.com/office/drawing/2014/main" id="{BF4DB424-2844-6B4C-2073-E1E671AFDCBC}"/>
              </a:ext>
            </a:extLst>
          </p:cNvPr>
          <p:cNvSpPr txBox="1"/>
          <p:nvPr/>
        </p:nvSpPr>
        <p:spPr>
          <a:xfrm>
            <a:off x="1024320" y="5678812"/>
            <a:ext cx="9431122" cy="369332"/>
          </a:xfrm>
          <a:prstGeom prst="rect">
            <a:avLst/>
          </a:prstGeom>
          <a:noFill/>
        </p:spPr>
        <p:txBody>
          <a:bodyPr wrap="square">
            <a:spAutoFit/>
          </a:bodyPr>
          <a:lstStyle/>
          <a:p>
            <a:pPr eaLnBrk="0" fontAlgn="base" hangingPunct="0">
              <a:spcBef>
                <a:spcPct val="0"/>
              </a:spcBef>
              <a:spcAft>
                <a:spcPct val="0"/>
              </a:spcAft>
              <a:defRPr/>
            </a:pPr>
            <a:r>
              <a:rPr lang="en-US">
                <a:solidFill>
                  <a:srgbClr val="000000"/>
                </a:solidFill>
                <a:latin typeface="Arial" panose="020B0604020202020204" pitchFamily="34" charset="0"/>
                <a:ea typeface="ＭＳ Ｐゴシック" charset="0"/>
                <a:cs typeface="Arial" panose="020B0604020202020204" pitchFamily="34" charset="0"/>
              </a:rPr>
              <a:t>Source: </a:t>
            </a:r>
            <a:r>
              <a:rPr lang="en-US">
                <a:latin typeface="Arial" panose="020B0604020202020204" pitchFamily="34" charset="0"/>
                <a:cs typeface="Arial" panose="020B0604020202020204" pitchFamily="34" charset="0"/>
              </a:rPr>
              <a:t>https://www.osha.gov/news/newsreleases/national/01262023-0</a:t>
            </a:r>
          </a:p>
        </p:txBody>
      </p:sp>
      <p:sp>
        <p:nvSpPr>
          <p:cNvPr id="5" name="Content Placeholder 3">
            <a:extLst>
              <a:ext uri="{FF2B5EF4-FFF2-40B4-BE49-F238E27FC236}">
                <a16:creationId xmlns:a16="http://schemas.microsoft.com/office/drawing/2014/main" id="{8285EBA0-B391-1E3C-FF80-F2E8E04E2E8E}"/>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0177327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7F28CF6-6AE2-2BCC-D7A1-07424C84C798}"/>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2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“Target Employers Who Put Profit Over Safety” </a:t>
            </a:r>
            <a:r>
              <a:rPr kumimoji="0" lang="en-US" sz="28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 </a:t>
            </a:r>
          </a:p>
        </p:txBody>
      </p:sp>
      <p:sp>
        <p:nvSpPr>
          <p:cNvPr id="2" name="Text Placeholder 1">
            <a:extLst>
              <a:ext uri="{FF2B5EF4-FFF2-40B4-BE49-F238E27FC236}">
                <a16:creationId xmlns:a16="http://schemas.microsoft.com/office/drawing/2014/main" id="{48A2D7AB-2F73-058F-3FD6-AB8F89491671}"/>
              </a:ext>
            </a:extLst>
          </p:cNvPr>
          <p:cNvSpPr>
            <a:spLocks noGrp="1"/>
          </p:cNvSpPr>
          <p:nvPr>
            <p:ph type="body" sz="quarter" idx="10"/>
          </p:nvPr>
        </p:nvSpPr>
        <p:spPr/>
        <p:txBody>
          <a:bodyPr>
            <a:normAutofit lnSpcReduction="10000"/>
          </a:bodyPr>
          <a:lstStyle/>
          <a:p>
            <a:pPr>
              <a:lnSpc>
                <a:spcPct val="100000"/>
              </a:lnSpc>
              <a:spcBef>
                <a:spcPts val="600"/>
              </a:spcBef>
              <a:spcAft>
                <a:spcPts val="600"/>
              </a:spcAft>
            </a:pPr>
            <a:r>
              <a:rPr lang="en-US" sz="2800"/>
              <a:t>Area Of Concern (continued)</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Permit-Required Confined Space</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Respiratory Protection </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Falls</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Trenching </a:t>
            </a:r>
          </a:p>
          <a:p>
            <a:pPr marL="1485900" lvl="2" indent="-342900">
              <a:lnSpc>
                <a:spcPct val="100000"/>
              </a:lnSpc>
              <a:spcBef>
                <a:spcPts val="600"/>
              </a:spcBef>
              <a:spcAft>
                <a:spcPts val="600"/>
              </a:spcAft>
            </a:pPr>
            <a:r>
              <a:rPr lang="en-US" sz="2800">
                <a:latin typeface="Arial" panose="020B0604020202020204" pitchFamily="34" charset="0"/>
                <a:cs typeface="Arial" panose="020B0604020202020204" pitchFamily="34" charset="0"/>
              </a:rPr>
              <a:t> Some cases will include Recordkeeping</a:t>
            </a:r>
          </a:p>
        </p:txBody>
      </p:sp>
      <p:sp>
        <p:nvSpPr>
          <p:cNvPr id="6" name="TextBox 5">
            <a:extLst>
              <a:ext uri="{FF2B5EF4-FFF2-40B4-BE49-F238E27FC236}">
                <a16:creationId xmlns:a16="http://schemas.microsoft.com/office/drawing/2014/main" id="{AD78EA67-9A00-4FA8-2CC4-B92B5890D7F2}"/>
              </a:ext>
            </a:extLst>
          </p:cNvPr>
          <p:cNvSpPr txBox="1"/>
          <p:nvPr/>
        </p:nvSpPr>
        <p:spPr>
          <a:xfrm>
            <a:off x="1024320" y="5678812"/>
            <a:ext cx="9431122" cy="369332"/>
          </a:xfrm>
          <a:prstGeom prst="rect">
            <a:avLst/>
          </a:prstGeom>
          <a:noFill/>
        </p:spPr>
        <p:txBody>
          <a:bodyPr wrap="square">
            <a:spAutoFit/>
          </a:bodyPr>
          <a:lstStyle/>
          <a:p>
            <a:pPr eaLnBrk="0" fontAlgn="base" hangingPunct="0">
              <a:spcBef>
                <a:spcPct val="0"/>
              </a:spcBef>
              <a:spcAft>
                <a:spcPct val="0"/>
              </a:spcAft>
              <a:defRPr/>
            </a:pPr>
            <a:r>
              <a:rPr lang="en-US">
                <a:solidFill>
                  <a:srgbClr val="000000"/>
                </a:solidFill>
                <a:latin typeface="Arial" panose="020B0604020202020204" pitchFamily="34" charset="0"/>
                <a:ea typeface="ＭＳ Ｐゴシック" charset="0"/>
                <a:cs typeface="Arial" panose="020B0604020202020204" pitchFamily="34" charset="0"/>
              </a:rPr>
              <a:t>Source: </a:t>
            </a:r>
            <a:r>
              <a:rPr lang="en-US">
                <a:latin typeface="Arial" panose="020B0604020202020204" pitchFamily="34" charset="0"/>
                <a:cs typeface="Arial" panose="020B0604020202020204" pitchFamily="34" charset="0"/>
              </a:rPr>
              <a:t>https://www.osha.gov/news/newsreleases/national/01262023-0</a:t>
            </a:r>
          </a:p>
        </p:txBody>
      </p:sp>
      <p:sp>
        <p:nvSpPr>
          <p:cNvPr id="5" name="Content Placeholder 3">
            <a:extLst>
              <a:ext uri="{FF2B5EF4-FFF2-40B4-BE49-F238E27FC236}">
                <a16:creationId xmlns:a16="http://schemas.microsoft.com/office/drawing/2014/main" id="{7554469F-5515-9047-104F-390FF811CAED}"/>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9560814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OSHA Falls Standards</a:t>
            </a:r>
          </a:p>
        </p:txBody>
      </p:sp>
      <p:sp>
        <p:nvSpPr>
          <p:cNvPr id="2" name="Text Placeholder 1">
            <a:extLst>
              <a:ext uri="{FF2B5EF4-FFF2-40B4-BE49-F238E27FC236}">
                <a16:creationId xmlns:a16="http://schemas.microsoft.com/office/drawing/2014/main" id="{79C96A3F-3E8E-F569-39A3-A356F99D590E}"/>
              </a:ext>
            </a:extLst>
          </p:cNvPr>
          <p:cNvSpPr>
            <a:spLocks noGrp="1"/>
          </p:cNvSpPr>
          <p:nvPr>
            <p:ph type="body" sz="quarter" idx="10"/>
          </p:nvPr>
        </p:nvSpPr>
        <p:spPr/>
        <p:txBody>
          <a:bodyPr>
            <a:normAutofit/>
          </a:bodyPr>
          <a:lstStyle/>
          <a:p>
            <a:pPr eaLnBrk="1" hangingPunct="1">
              <a:lnSpc>
                <a:spcPct val="100000"/>
              </a:lnSpc>
              <a:spcBef>
                <a:spcPts val="600"/>
              </a:spcBef>
              <a:spcAft>
                <a:spcPts val="600"/>
              </a:spcAft>
            </a:pPr>
            <a:r>
              <a:rPr lang="en-US" sz="2800" b="1"/>
              <a:t>Subpart L </a:t>
            </a:r>
            <a:r>
              <a:rPr lang="en-US" sz="2800"/>
              <a:t>– 1926.451-454 – Scaffolds</a:t>
            </a:r>
          </a:p>
          <a:p>
            <a:pPr eaLnBrk="1" hangingPunct="1">
              <a:lnSpc>
                <a:spcPct val="100000"/>
              </a:lnSpc>
              <a:spcBef>
                <a:spcPts val="600"/>
              </a:spcBef>
              <a:spcAft>
                <a:spcPts val="600"/>
              </a:spcAft>
            </a:pPr>
            <a:r>
              <a:rPr lang="en-US" sz="2800" b="1"/>
              <a:t>Subpart M </a:t>
            </a:r>
            <a:r>
              <a:rPr lang="en-US" sz="2800"/>
              <a:t>– 1926.501-503 – Fall Protection</a:t>
            </a:r>
          </a:p>
          <a:p>
            <a:pPr eaLnBrk="1" hangingPunct="1">
              <a:lnSpc>
                <a:spcPct val="100000"/>
              </a:lnSpc>
              <a:spcBef>
                <a:spcPts val="600"/>
              </a:spcBef>
              <a:spcAft>
                <a:spcPts val="600"/>
              </a:spcAft>
            </a:pPr>
            <a:r>
              <a:rPr lang="en-US" sz="2800" b="1"/>
              <a:t>Subpart R </a:t>
            </a:r>
            <a:r>
              <a:rPr lang="en-US" sz="2800"/>
              <a:t>– 1926.760 – Steel Fall Protection</a:t>
            </a:r>
          </a:p>
          <a:p>
            <a:pPr eaLnBrk="1" hangingPunct="1">
              <a:lnSpc>
                <a:spcPct val="100000"/>
              </a:lnSpc>
              <a:spcBef>
                <a:spcPts val="600"/>
              </a:spcBef>
              <a:spcAft>
                <a:spcPts val="600"/>
              </a:spcAft>
            </a:pPr>
            <a:r>
              <a:rPr lang="en-US" sz="2800" b="1"/>
              <a:t>Subpart Q </a:t>
            </a:r>
            <a:r>
              <a:rPr lang="en-US" sz="2800"/>
              <a:t>– 1926.701 – Concrete</a:t>
            </a:r>
          </a:p>
          <a:p>
            <a:pPr eaLnBrk="1" hangingPunct="1">
              <a:lnSpc>
                <a:spcPct val="100000"/>
              </a:lnSpc>
              <a:spcBef>
                <a:spcPts val="600"/>
              </a:spcBef>
              <a:spcAft>
                <a:spcPts val="600"/>
              </a:spcAft>
            </a:pPr>
            <a:r>
              <a:rPr lang="en-US" sz="2800" b="1"/>
              <a:t>Subpart X </a:t>
            </a:r>
            <a:r>
              <a:rPr lang="en-US" sz="2800"/>
              <a:t>– 1926.1052 – Stairways </a:t>
            </a:r>
          </a:p>
        </p:txBody>
      </p:sp>
      <p:sp>
        <p:nvSpPr>
          <p:cNvPr id="4" name="Content Placeholder 3">
            <a:extLst>
              <a:ext uri="{FF2B5EF4-FFF2-40B4-BE49-F238E27FC236}">
                <a16:creationId xmlns:a16="http://schemas.microsoft.com/office/drawing/2014/main" id="{2C580D96-62E5-41D4-85F8-A152AA3924BC}"/>
              </a:ext>
              <a:ext uri="{C183D7F6-B498-43B3-948B-1728B52AA6E4}">
                <adec:decorative xmlns:adec="http://schemas.microsoft.com/office/drawing/2017/decorative" val="1"/>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6650047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OSHA Falls Standards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2</a:t>
            </a:r>
          </a:p>
        </p:txBody>
      </p:sp>
      <p:sp>
        <p:nvSpPr>
          <p:cNvPr id="2" name="Text Placeholder 1">
            <a:extLst>
              <a:ext uri="{FF2B5EF4-FFF2-40B4-BE49-F238E27FC236}">
                <a16:creationId xmlns:a16="http://schemas.microsoft.com/office/drawing/2014/main" id="{79C96A3F-3E8E-F569-39A3-A356F99D590E}"/>
              </a:ext>
            </a:extLst>
          </p:cNvPr>
          <p:cNvSpPr>
            <a:spLocks noGrp="1"/>
          </p:cNvSpPr>
          <p:nvPr>
            <p:ph type="body" sz="quarter" idx="10"/>
          </p:nvPr>
        </p:nvSpPr>
        <p:spPr/>
        <p:txBody>
          <a:bodyPr>
            <a:normAutofit/>
          </a:bodyPr>
          <a:lstStyle/>
          <a:p>
            <a:pPr eaLnBrk="1" hangingPunct="1">
              <a:lnSpc>
                <a:spcPct val="100000"/>
              </a:lnSpc>
              <a:spcBef>
                <a:spcPts val="600"/>
              </a:spcBef>
              <a:spcAft>
                <a:spcPts val="600"/>
              </a:spcAft>
            </a:pPr>
            <a:r>
              <a:rPr lang="en-US" sz="2800" b="1"/>
              <a:t>Subpart X </a:t>
            </a:r>
            <a:r>
              <a:rPr lang="en-US" sz="2800"/>
              <a:t>– 1926.1053 – Ladders</a:t>
            </a:r>
          </a:p>
          <a:p>
            <a:pPr eaLnBrk="1" hangingPunct="1">
              <a:lnSpc>
                <a:spcPct val="100000"/>
              </a:lnSpc>
              <a:spcBef>
                <a:spcPts val="600"/>
              </a:spcBef>
              <a:spcAft>
                <a:spcPts val="600"/>
              </a:spcAft>
            </a:pPr>
            <a:r>
              <a:rPr lang="en-US" sz="2800" b="1"/>
              <a:t>Subpart CC </a:t>
            </a:r>
            <a:r>
              <a:rPr lang="en-US" sz="2800"/>
              <a:t>– 1926.14 23 – Cranes &amp; Derricks</a:t>
            </a:r>
          </a:p>
        </p:txBody>
      </p:sp>
      <p:sp>
        <p:nvSpPr>
          <p:cNvPr id="4" name="Content Placeholder 3">
            <a:extLst>
              <a:ext uri="{FF2B5EF4-FFF2-40B4-BE49-F238E27FC236}">
                <a16:creationId xmlns:a16="http://schemas.microsoft.com/office/drawing/2014/main" id="{2C580D96-62E5-41D4-85F8-A152AA3924BC}"/>
              </a:ext>
              <a:ext uri="{C183D7F6-B498-43B3-948B-1728B52AA6E4}">
                <adec:decorative xmlns:adec="http://schemas.microsoft.com/office/drawing/2017/decorative" val="1"/>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Nunito Light"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8544320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B815365-947C-0409-0658-9F4DF710D2C2}"/>
              </a:ext>
            </a:extLst>
          </p:cNvPr>
          <p:cNvSpPr>
            <a:spLocks noGrp="1"/>
          </p:cNvSpPr>
          <p:nvPr>
            <p:ph type="title" idx="4294967295"/>
          </p:nvPr>
        </p:nvSpPr>
        <p:spPr>
          <a:xfrm>
            <a:off x="838200" y="-1325563"/>
            <a:ext cx="10515600" cy="1325563"/>
          </a:xfrm>
          <a:prstGeom prst="rect">
            <a:avLst/>
          </a:prstGeom>
        </p:spPr>
        <p:txBody>
          <a:bodyPr anchor="b"/>
          <a:lstStyle/>
          <a:p>
            <a:r>
              <a:rPr lang="en-US" dirty="0"/>
              <a:t>Causes of Death from Falls</a:t>
            </a:r>
          </a:p>
        </p:txBody>
      </p:sp>
      <p:pic>
        <p:nvPicPr>
          <p:cNvPr id="5" name="Picture 4" descr="Causes of death from falls:&#10;&#10;Roofs, 33.3 percent&#10;Ladders, 23.8 percent&#10;Scaffolds/Staging, 14.8 percent&#10;Machinery/Vehicles, 8.4 percent&#10;Floors/Ground Surfaces, 4.4 percent&#10;Towers/Poles 2 percent&#10;Other, 13 percent&#10;">
            <a:extLst>
              <a:ext uri="{FF2B5EF4-FFF2-40B4-BE49-F238E27FC236}">
                <a16:creationId xmlns:a16="http://schemas.microsoft.com/office/drawing/2014/main" id="{37693E13-358F-6389-AEDB-13ABA3D9B35E}"/>
              </a:ext>
            </a:extLst>
          </p:cNvPr>
          <p:cNvPicPr>
            <a:picLocks noChangeAspect="1"/>
          </p:cNvPicPr>
          <p:nvPr/>
        </p:nvPicPr>
        <p:blipFill>
          <a:blip r:embed="rId2"/>
          <a:stretch>
            <a:fillRect/>
          </a:stretch>
        </p:blipFill>
        <p:spPr>
          <a:xfrm>
            <a:off x="1329803" y="53891"/>
            <a:ext cx="8011234" cy="6190498"/>
          </a:xfrm>
          <a:prstGeom prst="rect">
            <a:avLst/>
          </a:prstGeom>
        </p:spPr>
      </p:pic>
      <p:sp>
        <p:nvSpPr>
          <p:cNvPr id="2" name="Content Placeholder 3">
            <a:extLst>
              <a:ext uri="{FF2B5EF4-FFF2-40B4-BE49-F238E27FC236}">
                <a16:creationId xmlns:a16="http://schemas.microsoft.com/office/drawing/2014/main" id="{6F5547E7-DA9E-08C1-74D3-7B85AF92A499}"/>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dirty="0">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25989032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6A7A3B8-C16A-AC36-C896-EEA68C2403A9}"/>
              </a:ext>
            </a:extLst>
          </p:cNvPr>
          <p:cNvSpPr>
            <a:spLocks noGrp="1"/>
          </p:cNvSpPr>
          <p:nvPr>
            <p:ph type="title" idx="4294967295"/>
          </p:nvPr>
        </p:nvSpPr>
        <p:spPr>
          <a:xfrm>
            <a:off x="838200" y="-1325563"/>
            <a:ext cx="10515600" cy="1325563"/>
          </a:xfrm>
          <a:prstGeom prst="rect">
            <a:avLst/>
          </a:prstGeom>
        </p:spPr>
        <p:txBody>
          <a:bodyPr anchor="b"/>
          <a:lstStyle/>
          <a:p>
            <a:r>
              <a:rPr lang="en-US" dirty="0"/>
              <a:t>How High is Deadly</a:t>
            </a:r>
          </a:p>
        </p:txBody>
      </p:sp>
      <p:pic>
        <p:nvPicPr>
          <p:cNvPr id="5" name="Picture 4" descr="You may not be very high off the ground, but if you fall, it could be deadly. Almost 1 out of 5 deadly falls are from heights under 10 feet. ">
            <a:extLst>
              <a:ext uri="{FF2B5EF4-FFF2-40B4-BE49-F238E27FC236}">
                <a16:creationId xmlns:a16="http://schemas.microsoft.com/office/drawing/2014/main" id="{C386CB3D-73AB-086D-C67B-19CE999B2318}"/>
              </a:ext>
            </a:extLst>
          </p:cNvPr>
          <p:cNvPicPr>
            <a:picLocks noChangeAspect="1"/>
          </p:cNvPicPr>
          <p:nvPr/>
        </p:nvPicPr>
        <p:blipFill>
          <a:blip r:embed="rId2"/>
          <a:stretch>
            <a:fillRect/>
          </a:stretch>
        </p:blipFill>
        <p:spPr>
          <a:xfrm>
            <a:off x="3771562" y="0"/>
            <a:ext cx="4648876" cy="6016192"/>
          </a:xfrm>
          <a:prstGeom prst="rect">
            <a:avLst/>
          </a:prstGeom>
        </p:spPr>
      </p:pic>
      <p:sp>
        <p:nvSpPr>
          <p:cNvPr id="2" name="Content Placeholder 3">
            <a:extLst>
              <a:ext uri="{FF2B5EF4-FFF2-40B4-BE49-F238E27FC236}">
                <a16:creationId xmlns:a16="http://schemas.microsoft.com/office/drawing/2014/main" id="{53EF6C60-D5E0-5521-AB2F-CC97C16CCAB9}"/>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8665177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D681943-5035-0FE4-6CD2-106C66B5A5B5}"/>
              </a:ext>
            </a:extLst>
          </p:cNvPr>
          <p:cNvSpPr>
            <a:spLocks noGrp="1"/>
          </p:cNvSpPr>
          <p:nvPr>
            <p:ph type="title" idx="4294967295"/>
          </p:nvPr>
        </p:nvSpPr>
        <p:spPr>
          <a:xfrm>
            <a:off x="838200" y="-1325563"/>
            <a:ext cx="10515600" cy="1325563"/>
          </a:xfrm>
          <a:prstGeom prst="rect">
            <a:avLst/>
          </a:prstGeom>
        </p:spPr>
        <p:txBody>
          <a:bodyPr anchor="b"/>
          <a:lstStyle/>
          <a:p>
            <a:r>
              <a:rPr lang="en-US" dirty="0"/>
              <a:t>Highest Risk of Fatal Falls</a:t>
            </a:r>
          </a:p>
        </p:txBody>
      </p:sp>
      <p:pic>
        <p:nvPicPr>
          <p:cNvPr id="5" name="Picture 4" descr="Falls to a lower level are the number 1 cause of construction fatalities.&#10;&#10;Falls from roofs account for 33 percent of all construction fall deaths.&#10;&#10;Roofers have 10 times the rate of fatal falls of all other construction occupations combined.">
            <a:extLst>
              <a:ext uri="{FF2B5EF4-FFF2-40B4-BE49-F238E27FC236}">
                <a16:creationId xmlns:a16="http://schemas.microsoft.com/office/drawing/2014/main" id="{B0AD9A8B-7B56-1EB2-9949-7381F50D2E4F}"/>
              </a:ext>
            </a:extLst>
          </p:cNvPr>
          <p:cNvPicPr>
            <a:picLocks noChangeAspect="1"/>
          </p:cNvPicPr>
          <p:nvPr/>
        </p:nvPicPr>
        <p:blipFill>
          <a:blip r:embed="rId2"/>
          <a:stretch>
            <a:fillRect/>
          </a:stretch>
        </p:blipFill>
        <p:spPr>
          <a:xfrm>
            <a:off x="3631055" y="60160"/>
            <a:ext cx="4929890" cy="6162363"/>
          </a:xfrm>
          <a:prstGeom prst="rect">
            <a:avLst/>
          </a:prstGeom>
        </p:spPr>
      </p:pic>
      <p:sp>
        <p:nvSpPr>
          <p:cNvPr id="2" name="Content Placeholder 3">
            <a:extLst>
              <a:ext uri="{FF2B5EF4-FFF2-40B4-BE49-F238E27FC236}">
                <a16:creationId xmlns:a16="http://schemas.microsoft.com/office/drawing/2014/main" id="{A117BE7A-FC0E-7CC2-98DD-0F9D0DC869C5}"/>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5710936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0CDB7E2-B880-41E4-A33D-C638D53D5BBF}"/>
              </a:ext>
            </a:extLst>
          </p:cNvPr>
          <p:cNvSpPr>
            <a:spLocks noGrp="1"/>
          </p:cNvSpPr>
          <p:nvPr>
            <p:ph type="title" idx="4294967295"/>
          </p:nvPr>
        </p:nvSpPr>
        <p:spPr>
          <a:xfrm>
            <a:off x="1769754" y="1554942"/>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Anatomy of Falls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1</a:t>
            </a:r>
          </a:p>
        </p:txBody>
      </p:sp>
      <p:sp>
        <p:nvSpPr>
          <p:cNvPr id="3" name="Text Placeholder 2">
            <a:extLst>
              <a:ext uri="{FF2B5EF4-FFF2-40B4-BE49-F238E27FC236}">
                <a16:creationId xmlns:a16="http://schemas.microsoft.com/office/drawing/2014/main" id="{50129A8C-D0BD-0960-E49A-768C1609993B}"/>
              </a:ext>
            </a:extLst>
          </p:cNvPr>
          <p:cNvSpPr>
            <a:spLocks noGrp="1"/>
          </p:cNvSpPr>
          <p:nvPr>
            <p:ph sz="quarter" idx="14"/>
          </p:nvPr>
        </p:nvSpPr>
        <p:spPr>
          <a:xfrm>
            <a:off x="662152" y="4361245"/>
            <a:ext cx="10815145" cy="1167196"/>
          </a:xfrm>
        </p:spPr>
        <p:txBody>
          <a:bodyPr/>
          <a:lstStyle/>
          <a:p>
            <a:pPr algn="ctr"/>
            <a:r>
              <a:rPr lang="en-US" sz="2800">
                <a:latin typeface="Arial" panose="020B0604020202020204" pitchFamily="34" charset="0"/>
                <a:cs typeface="Arial" panose="020B0604020202020204" pitchFamily="34" charset="0"/>
              </a:rPr>
              <a:t>We have all heard the expression - ‘it’s not the fall that’s hurts but the sudden stop at the end’. </a:t>
            </a:r>
          </a:p>
          <a:p>
            <a:pPr algn="ctr"/>
            <a:endParaRPr lang="en-US" sz="2800">
              <a:latin typeface="Arial" panose="020B0604020202020204" pitchFamily="34" charset="0"/>
              <a:cs typeface="Arial" panose="020B0604020202020204" pitchFamily="34" charset="0"/>
            </a:endParaRPr>
          </a:p>
        </p:txBody>
      </p:sp>
      <p:sp>
        <p:nvSpPr>
          <p:cNvPr id="2" name="Content Placeholder 3">
            <a:extLst>
              <a:ext uri="{FF2B5EF4-FFF2-40B4-BE49-F238E27FC236}">
                <a16:creationId xmlns:a16="http://schemas.microsoft.com/office/drawing/2014/main" id="{18C05845-A76A-E257-3BE8-7644CF973B6C}"/>
              </a:ext>
            </a:extLst>
          </p:cNvPr>
          <p:cNvSpPr txBox="1">
            <a:spLocks/>
          </p:cNvSpPr>
          <p:nvPr/>
        </p:nvSpPr>
        <p:spPr>
          <a:xfrm>
            <a:off x="730568" y="6504305"/>
            <a:ext cx="4333875" cy="246063"/>
          </a:xfrm>
          <a:prstGeom prst="rect">
            <a:avLst/>
          </a:prstGeom>
        </p:spPr>
        <p:txBody>
          <a:bodyPr>
            <a:noAutofit/>
          </a:bodyPr>
          <a:lstStyle>
            <a:lvl1pPr marL="0" indent="0" algn="l" defTabSz="914400" rtl="0" eaLnBrk="1" latinLnBrk="0" hangingPunct="1">
              <a:lnSpc>
                <a:spcPct val="90000"/>
              </a:lnSpc>
              <a:spcBef>
                <a:spcPts val="1000"/>
              </a:spcBef>
              <a:buFontTx/>
              <a:buNone/>
              <a:defRPr sz="10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Introduction</a:t>
            </a:r>
          </a:p>
        </p:txBody>
      </p:sp>
    </p:spTree>
    <p:extLst>
      <p:ext uri="{BB962C8B-B14F-4D97-AF65-F5344CB8AC3E}">
        <p14:creationId xmlns:p14="http://schemas.microsoft.com/office/powerpoint/2010/main" val="26633113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CC2F36A-8D6F-CAE4-2243-033CC66A19FF}"/>
              </a:ext>
            </a:extLst>
          </p:cNvPr>
          <p:cNvSpPr>
            <a:spLocks noGrp="1"/>
          </p:cNvSpPr>
          <p:nvPr>
            <p:ph type="title" idx="4294967295"/>
          </p:nvPr>
        </p:nvSpPr>
        <p:spPr>
          <a:xfrm>
            <a:off x="574166" y="461115"/>
            <a:ext cx="8804552"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Anatomy of Falls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2A752FE6-EB12-E520-DF86-3084D923F760}"/>
              </a:ext>
            </a:extLst>
          </p:cNvPr>
          <p:cNvSpPr>
            <a:spLocks noGrp="1"/>
          </p:cNvSpPr>
          <p:nvPr>
            <p:ph type="body" sz="quarter" idx="10"/>
          </p:nvPr>
        </p:nvSpPr>
        <p:spPr>
          <a:xfrm>
            <a:off x="574166" y="1557325"/>
            <a:ext cx="6921508" cy="4360823"/>
          </a:xfrm>
        </p:spPr>
        <p:txBody>
          <a:bodyPr>
            <a:normAutofit fontScale="85000" lnSpcReduction="10000"/>
          </a:bodyPr>
          <a:lstStyle/>
          <a:p>
            <a:pPr>
              <a:lnSpc>
                <a:spcPct val="110000"/>
              </a:lnSpc>
              <a:spcBef>
                <a:spcPts val="0"/>
              </a:spcBef>
            </a:pPr>
            <a:r>
              <a:rPr lang="en-US" sz="2600"/>
              <a:t>The </a:t>
            </a:r>
            <a:r>
              <a:rPr lang="en-US" sz="2600" b="1" i="1"/>
              <a:t>Onset Phase</a:t>
            </a:r>
            <a:r>
              <a:rPr lang="en-US" sz="2600"/>
              <a:t> of a fall is extremely brief - it covers the period of time from when you first encounter the hazard that gives rise to the fall and ends the instant you lose control over your stability.</a:t>
            </a:r>
          </a:p>
          <a:p>
            <a:pPr>
              <a:lnSpc>
                <a:spcPct val="110000"/>
              </a:lnSpc>
              <a:spcBef>
                <a:spcPts val="0"/>
              </a:spcBef>
            </a:pPr>
            <a:endParaRPr lang="en-US" sz="2600"/>
          </a:p>
          <a:p>
            <a:pPr eaLnBrk="1" hangingPunct="1">
              <a:lnSpc>
                <a:spcPct val="110000"/>
              </a:lnSpc>
              <a:spcBef>
                <a:spcPts val="0"/>
              </a:spcBef>
            </a:pPr>
            <a:r>
              <a:rPr lang="en-US" sz="2600"/>
              <a:t>Because the onset of a fall is so rapid, it is physically impossible for you to: </a:t>
            </a:r>
          </a:p>
          <a:p>
            <a:pPr marL="914400" lvl="2" indent="-342900">
              <a:lnSpc>
                <a:spcPct val="110000"/>
              </a:lnSpc>
              <a:spcBef>
                <a:spcPts val="0"/>
              </a:spcBef>
              <a:buFont typeface="Courier New" panose="02070309020205020404" pitchFamily="49" charset="0"/>
              <a:buChar char="o"/>
            </a:pPr>
            <a:r>
              <a:rPr lang="en-US" sz="2600">
                <a:latin typeface="Arial" panose="020B0604020202020204" pitchFamily="34" charset="0"/>
                <a:cs typeface="Arial" panose="020B0604020202020204" pitchFamily="34" charset="0"/>
              </a:rPr>
              <a:t>realize you are falling </a:t>
            </a:r>
          </a:p>
          <a:p>
            <a:pPr marL="914400" lvl="2" indent="-342900">
              <a:lnSpc>
                <a:spcPct val="110000"/>
              </a:lnSpc>
              <a:spcBef>
                <a:spcPts val="0"/>
              </a:spcBef>
              <a:buFont typeface="Courier New" panose="02070309020205020404" pitchFamily="49" charset="0"/>
              <a:buChar char="o"/>
            </a:pPr>
            <a:r>
              <a:rPr lang="en-US" sz="2600">
                <a:latin typeface="Arial" panose="020B0604020202020204" pitchFamily="34" charset="0"/>
                <a:cs typeface="Arial" panose="020B0604020202020204" pitchFamily="34" charset="0"/>
              </a:rPr>
              <a:t>select and begin a muscular response in time to prevent the fall </a:t>
            </a:r>
          </a:p>
          <a:p>
            <a:pPr marL="914400" lvl="2" indent="-342900">
              <a:lnSpc>
                <a:spcPct val="110000"/>
              </a:lnSpc>
              <a:spcBef>
                <a:spcPts val="0"/>
              </a:spcBef>
              <a:buFont typeface="Courier New" panose="02070309020205020404" pitchFamily="49" charset="0"/>
              <a:buChar char="o"/>
            </a:pPr>
            <a:r>
              <a:rPr lang="en-US" sz="2600">
                <a:latin typeface="Arial" panose="020B0604020202020204" pitchFamily="34" charset="0"/>
                <a:cs typeface="Arial" panose="020B0604020202020204" pitchFamily="34" charset="0"/>
              </a:rPr>
              <a:t>In other words, your coordinated neuromuscular response time is too long.</a:t>
            </a:r>
          </a:p>
          <a:p>
            <a:endParaRPr lang="en-US"/>
          </a:p>
        </p:txBody>
      </p:sp>
      <p:pic>
        <p:nvPicPr>
          <p:cNvPr id="7" name="Picture Placeholder 6" descr="Picture depicts a worker falling &#10;">
            <a:extLst>
              <a:ext uri="{FF2B5EF4-FFF2-40B4-BE49-F238E27FC236}">
                <a16:creationId xmlns:a16="http://schemas.microsoft.com/office/drawing/2014/main" id="{60D69110-BA31-24A6-C35A-72383DBD9ED8}"/>
              </a:ext>
            </a:extLst>
          </p:cNvPr>
          <p:cNvPicPr>
            <a:picLocks noGrp="1" noChangeAspect="1"/>
          </p:cNvPicPr>
          <p:nvPr>
            <p:ph type="pic" sz="quarter" idx="33"/>
          </p:nvPr>
        </p:nvPicPr>
        <p:blipFill>
          <a:blip r:embed="rId3"/>
          <a:srcRect t="7262" b="7262"/>
          <a:stretch>
            <a:fillRect/>
          </a:stretch>
        </p:blipFill>
        <p:spPr>
          <a:xfrm>
            <a:off x="8099581" y="1961148"/>
            <a:ext cx="3518253" cy="3632148"/>
          </a:xfrm>
          <a:prstGeom prst="rect">
            <a:avLst/>
          </a:prstGeom>
        </p:spPr>
      </p:pic>
      <p:sp>
        <p:nvSpPr>
          <p:cNvPr id="8" name="Text Placeholder 7">
            <a:extLst>
              <a:ext uri="{FF2B5EF4-FFF2-40B4-BE49-F238E27FC236}">
                <a16:creationId xmlns:a16="http://schemas.microsoft.com/office/drawing/2014/main" id="{2D97DF90-6953-5CB0-78DC-205B9A7E45BA}"/>
              </a:ext>
              <a:ext uri="{C183D7F6-B498-43B3-948B-1728B52AA6E4}">
                <adec:decorative xmlns:adec="http://schemas.microsoft.com/office/drawing/2017/decorative" val="1"/>
              </a:ext>
            </a:extLst>
          </p:cNvPr>
          <p:cNvSpPr>
            <a:spLocks noGrp="1"/>
          </p:cNvSpPr>
          <p:nvPr>
            <p:ph type="body" sz="quarter" idx="34"/>
          </p:nvPr>
        </p:nvSpPr>
        <p:spPr>
          <a:xfrm>
            <a:off x="784559" y="6512176"/>
            <a:ext cx="4622800" cy="246062"/>
          </a:xfrm>
        </p:spPr>
        <p:txBody>
          <a:bodyPr/>
          <a:lstStyle/>
          <a:p>
            <a:r>
              <a:rPr lang="en-US"/>
              <a:t>Introduction</a:t>
            </a:r>
          </a:p>
        </p:txBody>
      </p:sp>
    </p:spTree>
    <p:extLst>
      <p:ext uri="{BB962C8B-B14F-4D97-AF65-F5344CB8AC3E}">
        <p14:creationId xmlns:p14="http://schemas.microsoft.com/office/powerpoint/2010/main" val="2898521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Anatomy of Falls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3</a:t>
            </a:r>
          </a:p>
        </p:txBody>
      </p:sp>
      <p:sp>
        <p:nvSpPr>
          <p:cNvPr id="2" name="Text Placeholder 1">
            <a:extLst>
              <a:ext uri="{FF2B5EF4-FFF2-40B4-BE49-F238E27FC236}">
                <a16:creationId xmlns:a16="http://schemas.microsoft.com/office/drawing/2014/main" id="{2A752FE6-EB12-E520-DF86-3084D923F760}"/>
              </a:ext>
            </a:extLst>
          </p:cNvPr>
          <p:cNvSpPr>
            <a:spLocks noGrp="1"/>
          </p:cNvSpPr>
          <p:nvPr>
            <p:ph type="body" sz="quarter" idx="10"/>
          </p:nvPr>
        </p:nvSpPr>
        <p:spPr>
          <a:xfrm>
            <a:off x="1024320" y="1999426"/>
            <a:ext cx="6096916" cy="3310665"/>
          </a:xfrm>
        </p:spPr>
        <p:txBody>
          <a:bodyPr>
            <a:normAutofit lnSpcReduction="10000"/>
          </a:bodyPr>
          <a:lstStyle/>
          <a:p>
            <a:pPr eaLnBrk="1" hangingPunct="1">
              <a:lnSpc>
                <a:spcPct val="110000"/>
              </a:lnSpc>
              <a:spcBef>
                <a:spcPts val="600"/>
              </a:spcBef>
              <a:spcAft>
                <a:spcPts val="600"/>
              </a:spcAft>
            </a:pPr>
            <a:r>
              <a:rPr lang="en-US" sz="2800"/>
              <a:t>When you fall from a height you free fall and your body quickly builds up speed due to the force of gravity. </a:t>
            </a:r>
          </a:p>
          <a:p>
            <a:pPr eaLnBrk="1" hangingPunct="1">
              <a:lnSpc>
                <a:spcPct val="110000"/>
              </a:lnSpc>
              <a:spcBef>
                <a:spcPts val="600"/>
              </a:spcBef>
              <a:spcAft>
                <a:spcPts val="600"/>
              </a:spcAft>
            </a:pPr>
            <a:r>
              <a:rPr lang="en-US" sz="2800"/>
              <a:t>When you fall, the path of your body could be a straight vertical line or an arc.</a:t>
            </a:r>
          </a:p>
        </p:txBody>
      </p:sp>
      <p:pic>
        <p:nvPicPr>
          <p:cNvPr id="6" name="Picture 4" descr="Picture depicts a worker falling. Fall Protection Equipment should be worn &#10;">
            <a:extLst>
              <a:ext uri="{FF2B5EF4-FFF2-40B4-BE49-F238E27FC236}">
                <a16:creationId xmlns:a16="http://schemas.microsoft.com/office/drawing/2014/main" id="{2EA81351-92CB-B06A-5B76-6A019D0AD520}"/>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136" r="4091" b="-2"/>
          <a:stretch/>
        </p:blipFill>
        <p:spPr>
          <a:xfrm>
            <a:off x="7121236" y="1787953"/>
            <a:ext cx="4146905" cy="352213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3">
            <a:extLst>
              <a:ext uri="{FF2B5EF4-FFF2-40B4-BE49-F238E27FC236}">
                <a16:creationId xmlns:a16="http://schemas.microsoft.com/office/drawing/2014/main" id="{7E23AC37-1498-1A47-86AE-BCCDF44D8393}"/>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832571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How to Earn CEUs</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10472530" cy="4519747"/>
          </a:xfrm>
        </p:spPr>
        <p:txBody>
          <a:bodyPr>
            <a:noAutofit/>
          </a:bodyPr>
          <a:lstStyle/>
          <a:p>
            <a:pPr marL="0" indent="0">
              <a:lnSpc>
                <a:spcPct val="100000"/>
              </a:lnSpc>
              <a:spcBef>
                <a:spcPts val="0"/>
              </a:spcBef>
              <a:buNone/>
            </a:pPr>
            <a:r>
              <a:rPr lang="en-US" sz="2000" b="1">
                <a:latin typeface="Arial" panose="020B0604020202020204" pitchFamily="34" charset="0"/>
                <a:cs typeface="Arial" panose="020B0604020202020204" pitchFamily="34" charset="0"/>
              </a:rPr>
              <a:t>0.8 </a:t>
            </a:r>
            <a:r>
              <a:rPr lang="en-US" sz="2000" b="1">
                <a:solidFill>
                  <a:srgbClr val="000000"/>
                </a:solidFill>
                <a:latin typeface="Arial" panose="020B0604020202020204" pitchFamily="34" charset="0"/>
                <a:cs typeface="Arial" panose="020B0604020202020204" pitchFamily="34" charset="0"/>
              </a:rPr>
              <a:t>IACET CEUs </a:t>
            </a:r>
            <a:r>
              <a:rPr lang="en-US" sz="2000">
                <a:solidFill>
                  <a:srgbClr val="000000"/>
                </a:solidFill>
                <a:latin typeface="Arial" panose="020B0604020202020204" pitchFamily="34" charset="0"/>
                <a:cs typeface="Arial" panose="020B0604020202020204" pitchFamily="34" charset="0"/>
              </a:rPr>
              <a:t>| The Associated General Contractors of America (AGC) is accredited by the International Accreditors for Continuing Education and Training (IACET) and offers IACET CEUs for its learning events that comply with the ANSI/IACET Continuing Education and Training Standard. IACET is recognized internationally as a standard development organization and accrediting body that promotes quality of continuing education and training.</a:t>
            </a:r>
          </a:p>
          <a:p>
            <a:pPr marL="0" indent="0">
              <a:lnSpc>
                <a:spcPct val="100000"/>
              </a:lnSpc>
              <a:spcBef>
                <a:spcPts val="0"/>
              </a:spcBef>
              <a:buNone/>
            </a:pPr>
            <a:endParaRPr lang="en-US" sz="2000">
              <a:solidFill>
                <a:srgbClr val="000000"/>
              </a:solidFill>
              <a:latin typeface="Arial" panose="020B0604020202020204" pitchFamily="34" charset="0"/>
              <a:cs typeface="Arial" panose="020B0604020202020204" pitchFamily="34" charset="0"/>
            </a:endParaRPr>
          </a:p>
          <a:p>
            <a:pPr marL="0" indent="0">
              <a:lnSpc>
                <a:spcPct val="100000"/>
              </a:lnSpc>
              <a:spcBef>
                <a:spcPts val="0"/>
              </a:spcBef>
              <a:buNone/>
            </a:pPr>
            <a:r>
              <a:rPr lang="en-US" sz="2000" b="1">
                <a:solidFill>
                  <a:srgbClr val="000000"/>
                </a:solidFill>
                <a:latin typeface="Arial" panose="020B0604020202020204" pitchFamily="34" charset="0"/>
                <a:cs typeface="Arial" panose="020B0604020202020204" pitchFamily="34" charset="0"/>
              </a:rPr>
              <a:t>In order to qualify for IACET CEUs, participants must: </a:t>
            </a:r>
          </a:p>
          <a:p>
            <a:pPr lvl="1">
              <a:lnSpc>
                <a:spcPct val="100000"/>
              </a:lnSpc>
              <a:spcBef>
                <a:spcPts val="0"/>
              </a:spcBef>
              <a:buFont typeface="+mj-lt"/>
              <a:buAutoNum type="arabicPeriod"/>
            </a:pPr>
            <a:r>
              <a:rPr lang="en-US" sz="2000">
                <a:solidFill>
                  <a:srgbClr val="000000"/>
                </a:solidFill>
                <a:latin typeface="Arial" panose="020B0604020202020204" pitchFamily="34" charset="0"/>
                <a:cs typeface="Arial" panose="020B0604020202020204" pitchFamily="34" charset="0"/>
              </a:rPr>
              <a:t>Attend the conference for at least 90% of the time. </a:t>
            </a:r>
          </a:p>
          <a:p>
            <a:pPr lvl="1">
              <a:lnSpc>
                <a:spcPct val="100000"/>
              </a:lnSpc>
              <a:spcBef>
                <a:spcPts val="0"/>
              </a:spcBef>
              <a:buFont typeface="+mj-lt"/>
              <a:buAutoNum type="arabicPeriod"/>
            </a:pPr>
            <a:r>
              <a:rPr lang="en-US" sz="2000">
                <a:solidFill>
                  <a:srgbClr val="000000"/>
                </a:solidFill>
                <a:latin typeface="Arial" panose="020B0604020202020204" pitchFamily="34" charset="0"/>
                <a:cs typeface="Arial" panose="020B0604020202020204" pitchFamily="34" charset="0"/>
              </a:rPr>
              <a:t>Complete the instructor evaluation and overall course evaluation.</a:t>
            </a:r>
          </a:p>
          <a:p>
            <a:pPr lvl="1">
              <a:lnSpc>
                <a:spcPct val="100000"/>
              </a:lnSpc>
              <a:spcBef>
                <a:spcPts val="0"/>
              </a:spcBef>
              <a:buFont typeface="+mj-lt"/>
              <a:buAutoNum type="arabicPeriod"/>
            </a:pPr>
            <a:r>
              <a:rPr lang="en-US" sz="2000">
                <a:solidFill>
                  <a:srgbClr val="000000"/>
                </a:solidFill>
                <a:latin typeface="Arial" panose="020B0604020202020204" pitchFamily="34" charset="0"/>
                <a:cs typeface="Arial" panose="020B0604020202020204" pitchFamily="34" charset="0"/>
              </a:rPr>
              <a:t>Complete an assessment with a score of 75% or greater. </a:t>
            </a:r>
          </a:p>
          <a:p>
            <a:pPr marL="0" indent="0">
              <a:lnSpc>
                <a:spcPct val="100000"/>
              </a:lnSpc>
              <a:spcBef>
                <a:spcPts val="0"/>
              </a:spcBef>
              <a:buNone/>
            </a:pPr>
            <a:endParaRPr lang="en-US" sz="2000">
              <a:solidFill>
                <a:srgbClr val="000000"/>
              </a:solidFill>
              <a:latin typeface="Arial" panose="020B0604020202020204" pitchFamily="34" charset="0"/>
              <a:cs typeface="Arial" panose="020B0604020202020204" pitchFamily="34" charset="0"/>
            </a:endParaRPr>
          </a:p>
          <a:p>
            <a:pPr marL="0" indent="0">
              <a:lnSpc>
                <a:spcPct val="100000"/>
              </a:lnSpc>
              <a:spcBef>
                <a:spcPts val="0"/>
              </a:spcBef>
              <a:buNone/>
            </a:pPr>
            <a:r>
              <a:rPr lang="en-US" sz="2000">
                <a:solidFill>
                  <a:srgbClr val="FF0000"/>
                </a:solidFill>
                <a:latin typeface="Arial" panose="020B0604020202020204" pitchFamily="34" charset="0"/>
                <a:cs typeface="Arial" panose="020B0604020202020204" pitchFamily="34" charset="0"/>
              </a:rPr>
              <a:t>To obtain a certificate, you must complete the instructor and overall course evaluations as well as earn a passing grade from completing the assessment. </a:t>
            </a:r>
          </a:p>
        </p:txBody>
      </p:sp>
      <p:pic>
        <p:nvPicPr>
          <p:cNvPr id="6" name="Picture 2" descr="Image result for IACET CEU&quot;">
            <a:extLst>
              <a:ext uri="{FF2B5EF4-FFF2-40B4-BE49-F238E27FC236}">
                <a16:creationId xmlns:a16="http://schemas.microsoft.com/office/drawing/2014/main" id="{B3522F60-87F2-4EA4-ACF8-0D8AC937C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07321" y="3465096"/>
            <a:ext cx="2670279" cy="1654551"/>
          </a:xfrm>
          <a:prstGeom prst="rect">
            <a:avLst/>
          </a:prstGeom>
          <a:noFill/>
          <a:extLst>
            <a:ext uri="{909E8E84-426E-40DD-AFC4-6F175D3DCCD1}">
              <a14:hiddenFill xmlns:a14="http://schemas.microsoft.com/office/drawing/2010/main">
                <a:solidFill>
                  <a:srgbClr val="FFFFFF"/>
                </a:solidFill>
              </a14:hiddenFill>
            </a:ext>
          </a:extLst>
        </p:spPr>
      </p:pic>
      <p:sp>
        <p:nvSpPr>
          <p:cNvPr id="8" name="Content Placeholder 3">
            <a:extLst>
              <a:ext uri="{FF2B5EF4-FFF2-40B4-BE49-F238E27FC236}">
                <a16:creationId xmlns:a16="http://schemas.microsoft.com/office/drawing/2014/main" id="{C8A623D1-CEA3-4ED3-8EFA-F55D5F7748DE}"/>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91888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Anatomy of Falls</a:t>
            </a:r>
            <a:r>
              <a:rPr kumimoji="0" lang="en-US" sz="4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4</a:t>
            </a:r>
          </a:p>
        </p:txBody>
      </p:sp>
      <p:pic>
        <p:nvPicPr>
          <p:cNvPr id="7" name="Picture 6" descr="Distance traveled during a fall:&#10;2 feet in 0.33 second&#10;7 feet in 0.67 second&#10;16 feet in 1 second&#10;64 feet in 2 seconds">
            <a:extLst>
              <a:ext uri="{FF2B5EF4-FFF2-40B4-BE49-F238E27FC236}">
                <a16:creationId xmlns:a16="http://schemas.microsoft.com/office/drawing/2014/main" id="{EA4220BC-3829-4937-80A6-FB2C9B1096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371600"/>
            <a:ext cx="3714750" cy="4114800"/>
          </a:xfrm>
          <a:prstGeom prst="rect">
            <a:avLst/>
          </a:prstGeom>
        </p:spPr>
      </p:pic>
      <p:sp>
        <p:nvSpPr>
          <p:cNvPr id="2" name="Text Placeholder 1">
            <a:extLst>
              <a:ext uri="{FF2B5EF4-FFF2-40B4-BE49-F238E27FC236}">
                <a16:creationId xmlns:a16="http://schemas.microsoft.com/office/drawing/2014/main" id="{AEAA82EC-D0A4-093E-870A-2C607B8CC87C}"/>
              </a:ext>
            </a:extLst>
          </p:cNvPr>
          <p:cNvSpPr>
            <a:spLocks noGrp="1"/>
          </p:cNvSpPr>
          <p:nvPr>
            <p:ph type="body" sz="quarter" idx="10"/>
          </p:nvPr>
        </p:nvSpPr>
        <p:spPr>
          <a:xfrm>
            <a:off x="5064443" y="1593955"/>
            <a:ext cx="6462539" cy="4114801"/>
          </a:xfrm>
        </p:spPr>
        <p:txBody>
          <a:bodyPr>
            <a:normAutofit/>
          </a:bodyPr>
          <a:lstStyle/>
          <a:p>
            <a:pPr>
              <a:lnSpc>
                <a:spcPct val="100000"/>
              </a:lnSpc>
              <a:spcBef>
                <a:spcPts val="600"/>
              </a:spcBef>
              <a:spcAft>
                <a:spcPts val="600"/>
              </a:spcAft>
            </a:pPr>
            <a:r>
              <a:rPr lang="en-US" sz="2400" dirty="0"/>
              <a:t>Normal Human reaction time is about 2/3 – 3/4 of a second.</a:t>
            </a:r>
          </a:p>
          <a:p>
            <a:pPr>
              <a:lnSpc>
                <a:spcPct val="100000"/>
              </a:lnSpc>
              <a:spcBef>
                <a:spcPts val="600"/>
              </a:spcBef>
              <a:spcAft>
                <a:spcPts val="600"/>
              </a:spcAft>
            </a:pPr>
            <a:r>
              <a:rPr lang="en-US" sz="2400" dirty="0"/>
              <a:t>Distance traveled is 7-10 feet.</a:t>
            </a:r>
          </a:p>
          <a:p>
            <a:pPr>
              <a:lnSpc>
                <a:spcPct val="100000"/>
              </a:lnSpc>
              <a:spcBef>
                <a:spcPts val="600"/>
              </a:spcBef>
              <a:spcAft>
                <a:spcPts val="600"/>
              </a:spcAft>
            </a:pPr>
            <a:r>
              <a:rPr lang="en-US" sz="2400" dirty="0"/>
              <a:t>Stopping force needed to “Catch Yourself = 200lbs x 10 feet = 2,000lbs</a:t>
            </a:r>
          </a:p>
          <a:p>
            <a:pPr lvl="2">
              <a:lnSpc>
                <a:spcPct val="100000"/>
              </a:lnSpc>
              <a:spcBef>
                <a:spcPts val="600"/>
              </a:spcBef>
              <a:spcAft>
                <a:spcPts val="600"/>
              </a:spcAft>
              <a:buFont typeface="Courier New" panose="02070309020205020404" pitchFamily="49" charset="0"/>
              <a:buChar char="o"/>
            </a:pPr>
            <a:r>
              <a:rPr lang="en-US" sz="2400" dirty="0">
                <a:latin typeface="Arial" panose="020B0604020202020204" pitchFamily="34" charset="0"/>
                <a:cs typeface="Arial" panose="020B0604020202020204" pitchFamily="34" charset="0"/>
              </a:rPr>
              <a:t>Average male hand grip is 100 </a:t>
            </a:r>
            <a:r>
              <a:rPr lang="en-US" sz="2400" dirty="0" err="1">
                <a:latin typeface="Arial" panose="020B0604020202020204" pitchFamily="34" charset="0"/>
                <a:cs typeface="Arial" panose="020B0604020202020204" pitchFamily="34" charset="0"/>
              </a:rPr>
              <a:t>lbs</a:t>
            </a:r>
            <a:r>
              <a:rPr lang="en-US" sz="2400" dirty="0">
                <a:latin typeface="Arial" panose="020B0604020202020204" pitchFamily="34" charset="0"/>
                <a:cs typeface="Arial" panose="020B0604020202020204" pitchFamily="34" charset="0"/>
              </a:rPr>
              <a:t>…</a:t>
            </a:r>
          </a:p>
          <a:p>
            <a:pPr lvl="2">
              <a:lnSpc>
                <a:spcPct val="100000"/>
              </a:lnSpc>
              <a:spcBef>
                <a:spcPts val="600"/>
              </a:spcBef>
              <a:spcAft>
                <a:spcPts val="600"/>
              </a:spcAft>
              <a:buFont typeface="Courier New" panose="02070309020205020404" pitchFamily="49" charset="0"/>
              <a:buChar char="o"/>
            </a:pPr>
            <a:r>
              <a:rPr lang="en-US" sz="2400" dirty="0">
                <a:latin typeface="Arial" panose="020B0604020202020204" pitchFamily="34" charset="0"/>
                <a:cs typeface="Arial" panose="020B0604020202020204" pitchFamily="34" charset="0"/>
              </a:rPr>
              <a:t>Average female hand grip is 68 </a:t>
            </a:r>
            <a:r>
              <a:rPr lang="en-US" sz="2400" dirty="0" err="1">
                <a:latin typeface="Arial" panose="020B0604020202020204" pitchFamily="34" charset="0"/>
                <a:cs typeface="Arial" panose="020B0604020202020204" pitchFamily="34" charset="0"/>
              </a:rPr>
              <a:t>lbs</a:t>
            </a:r>
            <a:r>
              <a:rPr lang="en-US" sz="2400" dirty="0">
                <a:latin typeface="Arial" panose="020B0604020202020204" pitchFamily="34" charset="0"/>
                <a:cs typeface="Arial" panose="020B0604020202020204" pitchFamily="34" charset="0"/>
              </a:rPr>
              <a:t>…</a:t>
            </a:r>
          </a:p>
        </p:txBody>
      </p:sp>
      <p:sp>
        <p:nvSpPr>
          <p:cNvPr id="4" name="TextBox 3">
            <a:extLst>
              <a:ext uri="{FF2B5EF4-FFF2-40B4-BE49-F238E27FC236}">
                <a16:creationId xmlns:a16="http://schemas.microsoft.com/office/drawing/2014/main" id="{7420ABD7-F080-1567-A3EB-FF041528C322}"/>
              </a:ext>
              <a:ext uri="{C183D7F6-B498-43B3-948B-1728B52AA6E4}">
                <adec:decorative xmlns:adec="http://schemas.microsoft.com/office/drawing/2017/decorative" val="1"/>
              </a:ext>
            </a:extLst>
          </p:cNvPr>
          <p:cNvSpPr txBox="1"/>
          <p:nvPr/>
        </p:nvSpPr>
        <p:spPr>
          <a:xfrm flipH="1">
            <a:off x="954088" y="5795446"/>
            <a:ext cx="9329318"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Source: https://aeasseincludes.assp.org/proceedings/2013/docs/617.pdf</a:t>
            </a:r>
          </a:p>
        </p:txBody>
      </p:sp>
      <p:sp>
        <p:nvSpPr>
          <p:cNvPr id="6" name="Content Placeholder 3">
            <a:extLst>
              <a:ext uri="{FF2B5EF4-FFF2-40B4-BE49-F238E27FC236}">
                <a16:creationId xmlns:a16="http://schemas.microsoft.com/office/drawing/2014/main" id="{5328B3A6-41B8-6805-C5F2-95C456E4C930}"/>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dirty="0">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93832805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4A537A-D83B-4EF7-97DD-0988D5C5908E}"/>
              </a:ext>
            </a:extLst>
          </p:cNvPr>
          <p:cNvSpPr>
            <a:spLocks noGrp="1"/>
          </p:cNvSpPr>
          <p:nvPr>
            <p:ph type="title" idx="4294967295"/>
          </p:nvPr>
        </p:nvSpPr>
        <p:spPr>
          <a:xfrm>
            <a:off x="1024320" y="461115"/>
            <a:ext cx="8354397"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Anatomy of Falls</a:t>
            </a:r>
            <a:r>
              <a:rPr kumimoji="0" lang="en-US" sz="4400" b="1" i="0" u="none" strike="noStrike" kern="1200" cap="none" spc="0" normalizeH="0" baseline="0" noProof="0" dirty="0">
                <a:ln>
                  <a:noFill/>
                </a:ln>
                <a:effectLst/>
                <a:uLnTx/>
                <a:uFillTx/>
                <a:latin typeface="Arial" panose="020B0604020202020204" pitchFamily="34" charset="0"/>
                <a:ea typeface="+mn-ea"/>
                <a:cs typeface="Arial" panose="020B0604020202020204" pitchFamily="34" charset="0"/>
              </a:rPr>
              <a:t> </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5</a:t>
            </a:r>
          </a:p>
        </p:txBody>
      </p:sp>
      <p:sp>
        <p:nvSpPr>
          <p:cNvPr id="2" name="Text Placeholder 1">
            <a:extLst>
              <a:ext uri="{FF2B5EF4-FFF2-40B4-BE49-F238E27FC236}">
                <a16:creationId xmlns:a16="http://schemas.microsoft.com/office/drawing/2014/main" id="{8984D1FD-F151-3487-241E-4665A6795C52}"/>
              </a:ext>
            </a:extLst>
          </p:cNvPr>
          <p:cNvSpPr>
            <a:spLocks noGrp="1"/>
          </p:cNvSpPr>
          <p:nvPr>
            <p:ph type="body" sz="quarter" idx="10"/>
          </p:nvPr>
        </p:nvSpPr>
        <p:spPr>
          <a:xfrm>
            <a:off x="1024320" y="1871831"/>
            <a:ext cx="4656044" cy="3310665"/>
          </a:xfrm>
        </p:spPr>
        <p:txBody>
          <a:bodyPr>
            <a:normAutofit/>
          </a:bodyPr>
          <a:lstStyle/>
          <a:p>
            <a:pPr eaLnBrk="1" hangingPunct="1">
              <a:lnSpc>
                <a:spcPct val="100000"/>
              </a:lnSpc>
              <a:spcBef>
                <a:spcPts val="600"/>
              </a:spcBef>
              <a:spcAft>
                <a:spcPts val="600"/>
              </a:spcAft>
            </a:pPr>
            <a:r>
              <a:rPr lang="en-US" sz="2800" dirty="0"/>
              <a:t>When you strike a surface below your body will absorb most of the kinetic energy.</a:t>
            </a:r>
          </a:p>
          <a:p>
            <a:pPr eaLnBrk="1" hangingPunct="1">
              <a:lnSpc>
                <a:spcPct val="100000"/>
              </a:lnSpc>
              <a:spcBef>
                <a:spcPts val="600"/>
              </a:spcBef>
              <a:spcAft>
                <a:spcPts val="600"/>
              </a:spcAft>
            </a:pPr>
            <a:r>
              <a:rPr lang="en-US" sz="2800" dirty="0"/>
              <a:t>You can be seriously or fatally injured. </a:t>
            </a:r>
          </a:p>
        </p:txBody>
      </p:sp>
      <p:pic>
        <p:nvPicPr>
          <p:cNvPr id="7" name="Picture 6" descr="Picture 1 &amp; 2 depict the effects of the fall&#10;">
            <a:extLst>
              <a:ext uri="{FF2B5EF4-FFF2-40B4-BE49-F238E27FC236}">
                <a16:creationId xmlns:a16="http://schemas.microsoft.com/office/drawing/2014/main" id="{F54A4150-BC5D-3C04-51E1-B6D1B3109BE2}"/>
              </a:ext>
            </a:extLst>
          </p:cNvPr>
          <p:cNvPicPr>
            <a:picLocks noChangeAspect="1"/>
          </p:cNvPicPr>
          <p:nvPr/>
        </p:nvPicPr>
        <p:blipFill>
          <a:blip r:embed="rId3"/>
          <a:stretch>
            <a:fillRect/>
          </a:stretch>
        </p:blipFill>
        <p:spPr>
          <a:xfrm>
            <a:off x="7208562" y="1375515"/>
            <a:ext cx="3298222" cy="4523624"/>
          </a:xfrm>
          <a:prstGeom prst="rect">
            <a:avLst/>
          </a:prstGeom>
        </p:spPr>
      </p:pic>
      <p:sp>
        <p:nvSpPr>
          <p:cNvPr id="6" name="Content Placeholder 3">
            <a:extLst>
              <a:ext uri="{FF2B5EF4-FFF2-40B4-BE49-F238E27FC236}">
                <a16:creationId xmlns:a16="http://schemas.microsoft.com/office/drawing/2014/main" id="{ACA685B8-0C95-9489-8362-4B86612F5C03}"/>
              </a:ext>
              <a:ext uri="{C183D7F6-B498-43B3-948B-1728B52AA6E4}">
                <adec:decorative xmlns:adec="http://schemas.microsoft.com/office/drawing/2017/decorative" val="1"/>
              </a:ext>
            </a:extLst>
          </p:cNvPr>
          <p:cNvSpPr>
            <a:spLocks noGrp="1"/>
          </p:cNvSpPr>
          <p:nvPr>
            <p:ph sz="quarter" idx="14"/>
          </p:nvPr>
        </p:nvSpPr>
        <p:spPr>
          <a:xfrm>
            <a:off x="730568" y="6504305"/>
            <a:ext cx="4333875" cy="246063"/>
          </a:xfrm>
        </p:spPr>
        <p:txBody>
          <a:bodyPr/>
          <a:lstStyle/>
          <a:p>
            <a:r>
              <a:rPr lang="en-US" dirty="0">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6692798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CFC31CB-FB86-40A6-B8AD-890D4034B5D2}"/>
              </a:ext>
            </a:extLst>
          </p:cNvPr>
          <p:cNvSpPr>
            <a:spLocks noGrp="1"/>
          </p:cNvSpPr>
          <p:nvPr>
            <p:ph type="title" idx="4294967295"/>
          </p:nvPr>
        </p:nvSpPr>
        <p:spPr>
          <a:xfrm>
            <a:off x="1769754" y="1951984"/>
            <a:ext cx="8354397" cy="303149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p>
            <a:pPr marL="0" marR="0" lvl="0" indent="0" algn="ctr"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Questions?</a:t>
            </a:r>
          </a:p>
        </p:txBody>
      </p:sp>
      <p:sp>
        <p:nvSpPr>
          <p:cNvPr id="4" name="Content Placeholder 3">
            <a:extLst>
              <a:ext uri="{FF2B5EF4-FFF2-40B4-BE49-F238E27FC236}">
                <a16:creationId xmlns:a16="http://schemas.microsoft.com/office/drawing/2014/main" id="{514D516E-8A4C-40C2-ABA0-85D8C0C162C0}"/>
              </a:ext>
            </a:extLst>
          </p:cNvPr>
          <p:cNvSpPr>
            <a:spLocks noGrp="1"/>
          </p:cNvSpPr>
          <p:nvPr>
            <p:ph sz="quarter" idx="14"/>
          </p:nvPr>
        </p:nvSpPr>
        <p:spPr>
          <a:xfrm>
            <a:off x="73056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1040968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376894"/>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Overall Learning Objectives</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721008" cy="4650815"/>
          </a:xfrm>
        </p:spPr>
        <p:txBody>
          <a:bodyPr>
            <a:normAutofit/>
          </a:bodyPr>
          <a:lstStyle/>
          <a:p>
            <a:pPr marL="0" indent="0">
              <a:lnSpc>
                <a:spcPct val="100000"/>
              </a:lnSpc>
              <a:spcBef>
                <a:spcPts val="600"/>
              </a:spcBef>
              <a:buNone/>
            </a:pPr>
            <a:r>
              <a:rPr lang="en-US" altLang="en-US" sz="2400">
                <a:latin typeface="Arial" panose="020B0604020202020204" pitchFamily="34" charset="0"/>
                <a:cs typeface="Arial" panose="020B0604020202020204" pitchFamily="34" charset="0"/>
              </a:rPr>
              <a:t>The training will review OSHA Fall Protection standards, industry best practices, and resources for additional assistance.  The training will provide information to employers and employees who need to know the following: </a:t>
            </a:r>
          </a:p>
          <a:p>
            <a:pPr marL="0" indent="0">
              <a:lnSpc>
                <a:spcPct val="100000"/>
              </a:lnSpc>
              <a:spcBef>
                <a:spcPts val="600"/>
              </a:spcBef>
              <a:buNone/>
            </a:pPr>
            <a:endParaRPr lang="en-US" altLang="en-US" sz="2400">
              <a:latin typeface="Arial" panose="020B0604020202020204" pitchFamily="34" charset="0"/>
              <a:cs typeface="Arial" panose="020B0604020202020204" pitchFamily="34" charset="0"/>
            </a:endParaRPr>
          </a:p>
          <a:p>
            <a:r>
              <a:rPr lang="en-US" sz="2400">
                <a:latin typeface="Arial" panose="020B0604020202020204" pitchFamily="34" charset="0"/>
                <a:cs typeface="Arial" panose="020B0604020202020204" pitchFamily="34" charset="0"/>
              </a:rPr>
              <a:t>Introduction to the Problem</a:t>
            </a:r>
          </a:p>
          <a:p>
            <a:r>
              <a:rPr lang="en-US" sz="2400">
                <a:latin typeface="Arial" panose="020B0604020202020204" pitchFamily="34" charset="0"/>
                <a:cs typeface="Arial" panose="020B0604020202020204" pitchFamily="34" charset="0"/>
              </a:rPr>
              <a:t>Duty to have Fall Protection</a:t>
            </a:r>
          </a:p>
          <a:p>
            <a:r>
              <a:rPr lang="en-US" sz="2400">
                <a:latin typeface="Arial" panose="020B0604020202020204" pitchFamily="34" charset="0"/>
                <a:cs typeface="Arial" panose="020B0604020202020204" pitchFamily="34" charset="0"/>
              </a:rPr>
              <a:t>Fall Protection Systems</a:t>
            </a:r>
          </a:p>
          <a:p>
            <a:pPr marL="914400" lvl="2" indent="-342900">
              <a:buFont typeface="Courier New" panose="02070309020205020404" pitchFamily="49" charset="0"/>
              <a:buChar char="o"/>
            </a:pPr>
            <a:r>
              <a:rPr lang="en-US" sz="2400">
                <a:latin typeface="Arial" panose="020B0604020202020204" pitchFamily="34" charset="0"/>
                <a:cs typeface="Arial" panose="020B0604020202020204" pitchFamily="34" charset="0"/>
              </a:rPr>
              <a:t>Criteria </a:t>
            </a:r>
          </a:p>
          <a:p>
            <a:pPr marL="914400" lvl="2" indent="-342900">
              <a:buFont typeface="Courier New" panose="02070309020205020404" pitchFamily="49" charset="0"/>
              <a:buChar char="o"/>
            </a:pPr>
            <a:r>
              <a:rPr lang="en-US" sz="2400">
                <a:latin typeface="Arial" panose="020B0604020202020204" pitchFamily="34" charset="0"/>
                <a:cs typeface="Arial" panose="020B0604020202020204" pitchFamily="34" charset="0"/>
              </a:rPr>
              <a:t>Practices</a:t>
            </a:r>
          </a:p>
          <a:p>
            <a:pPr marL="914400" lvl="2" indent="-342900">
              <a:buFont typeface="Courier New" panose="02070309020205020404" pitchFamily="49" charset="0"/>
              <a:buChar char="o"/>
            </a:pPr>
            <a:r>
              <a:rPr lang="en-US" sz="2400">
                <a:latin typeface="Arial" panose="020B0604020202020204" pitchFamily="34" charset="0"/>
                <a:cs typeface="Arial" panose="020B0604020202020204" pitchFamily="34" charset="0"/>
              </a:rPr>
              <a:t>Fall Protection Plans</a:t>
            </a:r>
          </a:p>
          <a:p>
            <a:pPr marL="914400" lvl="2" indent="-342900">
              <a:buFont typeface="Courier New" panose="02070309020205020404" pitchFamily="49" charset="0"/>
              <a:buChar char="o"/>
            </a:pPr>
            <a:r>
              <a:rPr lang="en-US" sz="2400">
                <a:latin typeface="Arial" panose="020B0604020202020204" pitchFamily="34" charset="0"/>
                <a:cs typeface="Arial" panose="020B0604020202020204" pitchFamily="34" charset="0"/>
              </a:rPr>
              <a:t>Fall Protection Training Requirements</a:t>
            </a:r>
          </a:p>
        </p:txBody>
      </p:sp>
      <p:sp>
        <p:nvSpPr>
          <p:cNvPr id="7" name="Content Placeholder 3">
            <a:extLst>
              <a:ext uri="{FF2B5EF4-FFF2-40B4-BE49-F238E27FC236}">
                <a16:creationId xmlns:a16="http://schemas.microsoft.com/office/drawing/2014/main" id="{9900EE81-9E79-4AFC-96F2-1853672050D7}"/>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59448" y="363143"/>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Overall Learning Objectives</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r>
              <a:rPr lang="en-US" sz="2400" dirty="0">
                <a:latin typeface="Arial" panose="020B0604020202020204" pitchFamily="34" charset="0"/>
                <a:cs typeface="Arial" panose="020B0604020202020204" pitchFamily="34" charset="0"/>
              </a:rPr>
              <a:t>Operations with Fall Hazard</a:t>
            </a:r>
          </a:p>
          <a:p>
            <a:pPr marL="914400" lvl="2" indent="-342900">
              <a:buFont typeface="Courier New" panose="02070309020205020404" pitchFamily="49" charset="0"/>
              <a:buChar char="o"/>
            </a:pPr>
            <a:r>
              <a:rPr lang="en-US" sz="2100" dirty="0">
                <a:latin typeface="Arial" panose="020B0604020202020204" pitchFamily="34" charset="0"/>
                <a:cs typeface="Arial" panose="020B0604020202020204" pitchFamily="34" charset="0"/>
              </a:rPr>
              <a:t>Scaffolds, Ladders, and Lifts </a:t>
            </a:r>
          </a:p>
          <a:p>
            <a:pPr marL="914400" lvl="2" indent="-342900">
              <a:buFont typeface="Courier New" panose="02070309020205020404" pitchFamily="49" charset="0"/>
              <a:buChar char="o"/>
            </a:pPr>
            <a:r>
              <a:rPr lang="en-US" sz="2100" dirty="0">
                <a:latin typeface="Arial" panose="020B0604020202020204" pitchFamily="34" charset="0"/>
                <a:cs typeface="Arial" panose="020B0604020202020204" pitchFamily="34" charset="0"/>
              </a:rPr>
              <a:t>Concrete and Steel Erection</a:t>
            </a:r>
          </a:p>
          <a:p>
            <a:pPr marL="914400" lvl="2" indent="-342900">
              <a:buFont typeface="Courier New" panose="02070309020205020404" pitchFamily="49" charset="0"/>
              <a:buChar char="o"/>
            </a:pPr>
            <a:r>
              <a:rPr lang="en-US" sz="2100" dirty="0">
                <a:latin typeface="Arial" panose="020B0604020202020204" pitchFamily="34" charset="0"/>
                <a:cs typeface="Arial" panose="020B0604020202020204" pitchFamily="34" charset="0"/>
              </a:rPr>
              <a:t>Roofing</a:t>
            </a:r>
          </a:p>
          <a:p>
            <a:pPr marL="914400" lvl="2" indent="-342900">
              <a:buFont typeface="Courier New" panose="02070309020205020404" pitchFamily="49" charset="0"/>
              <a:buChar char="o"/>
            </a:pPr>
            <a:r>
              <a:rPr lang="en-US" sz="2100" dirty="0">
                <a:latin typeface="Arial" panose="020B0604020202020204" pitchFamily="34" charset="0"/>
                <a:cs typeface="Arial" panose="020B0604020202020204" pitchFamily="34" charset="0"/>
              </a:rPr>
              <a:t>Wood Framing</a:t>
            </a:r>
          </a:p>
          <a:p>
            <a:r>
              <a:rPr lang="en-US" sz="2400" dirty="0">
                <a:latin typeface="Arial" panose="020B0604020202020204" pitchFamily="34" charset="0"/>
                <a:cs typeface="Arial" panose="020B0604020202020204" pitchFamily="34" charset="0"/>
              </a:rPr>
              <a:t>Fall Protection Training Requirements</a:t>
            </a:r>
            <a:endParaRPr lang="en-US" altLang="en-US" sz="1000" dirty="0">
              <a:latin typeface="Arial" panose="020B0604020202020204" pitchFamily="34" charset="0"/>
              <a:cs typeface="Arial" panose="020B0604020202020204" pitchFamily="34" charset="0"/>
            </a:endParaRPr>
          </a:p>
        </p:txBody>
      </p:sp>
      <p:sp>
        <p:nvSpPr>
          <p:cNvPr id="7" name="Content Placeholder 3">
            <a:extLst>
              <a:ext uri="{FF2B5EF4-FFF2-40B4-BE49-F238E27FC236}">
                <a16:creationId xmlns:a16="http://schemas.microsoft.com/office/drawing/2014/main" id="{9900EE81-9E79-4AFC-96F2-1853672050D7}"/>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3305129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Speaker Disclosure</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696454"/>
            <a:ext cx="10624930" cy="3946358"/>
          </a:xfrm>
        </p:spPr>
        <p:txBody>
          <a:bodyPr>
            <a:normAutofit/>
          </a:bodyPr>
          <a:lstStyle/>
          <a:p>
            <a:pPr marL="0" indent="0" algn="ctr">
              <a:lnSpc>
                <a:spcPct val="110000"/>
              </a:lnSpc>
              <a:spcBef>
                <a:spcPts val="600"/>
              </a:spcBef>
              <a:buNone/>
            </a:pPr>
            <a:endParaRPr lang="en-US" sz="2800">
              <a:latin typeface="Arial" panose="020B0604020202020204" pitchFamily="34" charset="0"/>
              <a:cs typeface="Arial" panose="020B0604020202020204" pitchFamily="34" charset="0"/>
            </a:endParaRPr>
          </a:p>
          <a:p>
            <a:pPr marL="0" indent="0" algn="ctr">
              <a:lnSpc>
                <a:spcPct val="110000"/>
              </a:lnSpc>
              <a:spcBef>
                <a:spcPts val="600"/>
              </a:spcBef>
              <a:buNone/>
            </a:pPr>
            <a:endParaRPr lang="en-US" sz="2800"/>
          </a:p>
          <a:p>
            <a:pPr marL="0" indent="0" algn="ctr">
              <a:lnSpc>
                <a:spcPct val="110000"/>
              </a:lnSpc>
              <a:spcBef>
                <a:spcPts val="600"/>
              </a:spcBef>
              <a:buNone/>
            </a:pPr>
            <a:r>
              <a:rPr lang="en-US" sz="2800">
                <a:latin typeface="Arial" panose="020B0604020202020204" pitchFamily="34" charset="0"/>
                <a:cs typeface="Arial" panose="020B0604020202020204" pitchFamily="34" charset="0"/>
              </a:rPr>
              <a:t>AGC event speakers may have proprietary interests, including but not limited to, exposure to the industry, increased consultation services, book sales and/or receipt of financial compensation/speaking fees.</a:t>
            </a:r>
          </a:p>
        </p:txBody>
      </p:sp>
      <p:sp>
        <p:nvSpPr>
          <p:cNvPr id="7" name="Content Placeholder 3">
            <a:extLst>
              <a:ext uri="{FF2B5EF4-FFF2-40B4-BE49-F238E27FC236}">
                <a16:creationId xmlns:a16="http://schemas.microsoft.com/office/drawing/2014/main" id="{2C01739C-5F2E-4FCC-B815-496F56059862}"/>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811583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Your Rights Under OSHA</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spcAft>
                <a:spcPts val="600"/>
              </a:spcAft>
              <a:buNone/>
            </a:pPr>
            <a:endParaRPr lang="en-US" altLang="en-US" sz="2400" b="1">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ltLang="en-US" sz="2400" b="1">
                <a:latin typeface="Arial" panose="020B0604020202020204" pitchFamily="34" charset="0"/>
                <a:cs typeface="Arial" panose="020B0604020202020204" pitchFamily="34" charset="0"/>
              </a:rPr>
              <a:t>You have the right to:</a:t>
            </a:r>
          </a:p>
          <a:p>
            <a:pPr marL="0" indent="0">
              <a:lnSpc>
                <a:spcPct val="100000"/>
              </a:lnSpc>
              <a:spcBef>
                <a:spcPts val="0"/>
              </a:spcBef>
              <a:buNone/>
            </a:pPr>
            <a:endParaRPr lang="en-US" altLang="en-US" sz="2400" b="1">
              <a:latin typeface="Arial" panose="020B0604020202020204" pitchFamily="34" charset="0"/>
              <a:cs typeface="Arial" panose="020B0604020202020204" pitchFamily="34" charset="0"/>
            </a:endParaRP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A safe and healthful workplace </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Know about hazardous chemicals</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Information about injuries and illnesses in your workplace </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Complain or request hazard correction from employer </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Safety &amp; Health Training</a:t>
            </a:r>
          </a:p>
        </p:txBody>
      </p:sp>
      <p:sp>
        <p:nvSpPr>
          <p:cNvPr id="7" name="Content Placeholder 3">
            <a:extLst>
              <a:ext uri="{FF2B5EF4-FFF2-40B4-BE49-F238E27FC236}">
                <a16:creationId xmlns:a16="http://schemas.microsoft.com/office/drawing/2014/main" id="{601CBCA9-4584-462C-8E9C-34179CC1E35F}"/>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3741192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title" idx="4294967295"/>
          </p:nvPr>
        </p:nvSpPr>
        <p:spPr>
          <a:xfrm>
            <a:off x="665922" y="461115"/>
            <a:ext cx="8712795" cy="9144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p>
            <a:pPr marL="0" marR="0" lvl="0" indent="0" algn="l" defTabSz="914400" rtl="0" eaLnBrk="1" fontAlgn="auto" latinLnBrk="0" hangingPunct="1">
              <a:lnSpc>
                <a:spcPct val="90000"/>
              </a:lnSpc>
              <a:spcBef>
                <a:spcPts val="100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Your Rights Under OSHA</a:t>
            </a:r>
            <a:r>
              <a:rPr kumimoji="0" lang="en-US" sz="4400" b="1" i="0" u="none" strike="noStrike" kern="1200" cap="none" spc="0" normalizeH="0" baseline="0" noProof="0" dirty="0">
                <a:ln>
                  <a:noFill/>
                </a:ln>
                <a:solidFill>
                  <a:schemeClr val="bg1"/>
                </a:solidFill>
                <a:effectLst/>
                <a:uLnTx/>
                <a:uFillTx/>
                <a:latin typeface="Arial" panose="020B0604020202020204" pitchFamily="34" charset="0"/>
                <a:ea typeface="+mn-ea"/>
                <a:cs typeface="Arial" panose="020B0604020202020204" pitchFamily="34" charset="0"/>
              </a:rPr>
              <a:t> 2</a:t>
            </a:r>
          </a:p>
        </p:txBody>
      </p:sp>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spcAft>
                <a:spcPts val="600"/>
              </a:spcAft>
              <a:buNone/>
            </a:pPr>
            <a:endParaRPr lang="en-US" altLang="en-US" sz="2400" b="1">
              <a:latin typeface="Arial" panose="020B0604020202020204" pitchFamily="34" charset="0"/>
              <a:cs typeface="Arial" panose="020B0604020202020204" pitchFamily="34" charset="0"/>
            </a:endParaRPr>
          </a:p>
          <a:p>
            <a:pPr marL="0" indent="0">
              <a:lnSpc>
                <a:spcPct val="100000"/>
              </a:lnSpc>
              <a:spcBef>
                <a:spcPts val="600"/>
              </a:spcBef>
              <a:spcAft>
                <a:spcPts val="600"/>
              </a:spcAft>
              <a:buNone/>
            </a:pPr>
            <a:r>
              <a:rPr lang="en-US" altLang="en-US" sz="2400" b="1">
                <a:latin typeface="Arial" panose="020B0604020202020204" pitchFamily="34" charset="0"/>
                <a:cs typeface="Arial" panose="020B0604020202020204" pitchFamily="34" charset="0"/>
              </a:rPr>
              <a:t>You have the right to:</a:t>
            </a:r>
          </a:p>
          <a:p>
            <a:pPr marL="0" indent="0">
              <a:lnSpc>
                <a:spcPct val="100000"/>
              </a:lnSpc>
              <a:spcBef>
                <a:spcPts val="0"/>
              </a:spcBef>
              <a:buNone/>
            </a:pPr>
            <a:endParaRPr lang="en-US" altLang="en-US" sz="2400" b="1">
              <a:latin typeface="Arial" panose="020B0604020202020204" pitchFamily="34" charset="0"/>
              <a:cs typeface="Arial" panose="020B0604020202020204" pitchFamily="34" charset="0"/>
            </a:endParaRP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Hazard exposure and medical records</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File a complaint with OSHA</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Participate in an OSHA inspection</a:t>
            </a:r>
          </a:p>
          <a:p>
            <a:pPr>
              <a:lnSpc>
                <a:spcPct val="100000"/>
              </a:lnSpc>
              <a:spcBef>
                <a:spcPts val="600"/>
              </a:spcBef>
              <a:spcAft>
                <a:spcPts val="600"/>
              </a:spcAft>
            </a:pPr>
            <a:r>
              <a:rPr lang="en-US" altLang="en-US" sz="2400">
                <a:latin typeface="Arial" panose="020B0604020202020204" pitchFamily="34" charset="0"/>
                <a:cs typeface="Arial" panose="020B0604020202020204" pitchFamily="34" charset="0"/>
              </a:rPr>
              <a:t>Be free from retaliation for exercising safety and health rights</a:t>
            </a:r>
          </a:p>
        </p:txBody>
      </p:sp>
      <p:sp>
        <p:nvSpPr>
          <p:cNvPr id="7" name="Content Placeholder 3">
            <a:extLst>
              <a:ext uri="{FF2B5EF4-FFF2-40B4-BE49-F238E27FC236}">
                <a16:creationId xmlns:a16="http://schemas.microsoft.com/office/drawing/2014/main" id="{601CBCA9-4584-462C-8E9C-34179CC1E35F}"/>
              </a:ext>
              <a:ext uri="{C183D7F6-B498-43B3-948B-1728B52AA6E4}">
                <adec:decorative xmlns:adec="http://schemas.microsoft.com/office/drawing/2017/decorative" val="1"/>
              </a:ext>
            </a:extLst>
          </p:cNvPr>
          <p:cNvSpPr>
            <a:spLocks noGrp="1"/>
          </p:cNvSpPr>
          <p:nvPr>
            <p:ph sz="quarter" idx="14"/>
          </p:nvPr>
        </p:nvSpPr>
        <p:spPr>
          <a:xfrm>
            <a:off x="659448" y="6504305"/>
            <a:ext cx="4333875" cy="246063"/>
          </a:xfrm>
        </p:spPr>
        <p:txBody>
          <a:bodyPr/>
          <a:lstStyle/>
          <a:p>
            <a:r>
              <a:rPr lang="en-US">
                <a:latin typeface="Arial" panose="020B0604020202020204" pitchFamily="34" charset="0"/>
                <a:cs typeface="Arial" panose="020B0604020202020204" pitchFamily="34" charset="0"/>
              </a:rPr>
              <a:t>Introduction</a:t>
            </a:r>
          </a:p>
        </p:txBody>
      </p:sp>
    </p:spTree>
    <p:extLst>
      <p:ext uri="{BB962C8B-B14F-4D97-AF65-F5344CB8AC3E}">
        <p14:creationId xmlns:p14="http://schemas.microsoft.com/office/powerpoint/2010/main" val="263570019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FF1A894-7FE8-49DE-A1B8-9BE1B4E3D97E}"/>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031AA14B-9A1A-4EB6-A364-EA762763A18F}">
  <ds:schemaRefs>
    <ds:schemaRef ds:uri="0c302b92-b59a-446b-bb5d-23d5c6e9fb4f"/>
    <ds:schemaRef ds:uri="1c9a19bd-b907-49a7-9695-f54f6a240b79"/>
    <ds:schemaRef ds:uri="422d50a2-91e8-4738-97cd-d5a6a9b90bb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124</TotalTime>
  <Words>2367</Words>
  <Application>Microsoft Office PowerPoint</Application>
  <PresentationFormat>Widescreen</PresentationFormat>
  <Paragraphs>345</Paragraphs>
  <Slides>42</Slides>
  <Notes>25</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42</vt:i4>
      </vt:variant>
    </vt:vector>
  </HeadingPairs>
  <TitlesOfParts>
    <vt:vector size="53" baseType="lpstr">
      <vt:lpstr>Helvetica Neue</vt:lpstr>
      <vt:lpstr>Arial</vt:lpstr>
      <vt:lpstr>Calibri</vt:lpstr>
      <vt:lpstr>Courier New</vt:lpstr>
      <vt:lpstr>Nunito</vt:lpstr>
      <vt:lpstr>Nunito ExtraLight</vt:lpstr>
      <vt:lpstr>Nunito Light</vt:lpstr>
      <vt:lpstr>Poppins</vt:lpstr>
      <vt:lpstr>Wingdings</vt:lpstr>
      <vt:lpstr>Office Theme</vt:lpstr>
      <vt:lpstr>1_Office Theme</vt:lpstr>
      <vt:lpstr>Fall Prevention in Construction</vt:lpstr>
      <vt:lpstr>Disclaimer/Usage Notes </vt:lpstr>
      <vt:lpstr>Disclaimer/Usage Notes con’t</vt:lpstr>
      <vt:lpstr>How to Earn CEUs</vt:lpstr>
      <vt:lpstr>Overall Learning Objectives</vt:lpstr>
      <vt:lpstr>Overall Learning Objectives 2</vt:lpstr>
      <vt:lpstr>Speaker Disclosure</vt:lpstr>
      <vt:lpstr>Your Rights Under OSHA</vt:lpstr>
      <vt:lpstr>Your Rights Under OSHA 2</vt:lpstr>
      <vt:lpstr>Employer Responsibilities</vt:lpstr>
      <vt:lpstr>Employer Responsibilities 2</vt:lpstr>
      <vt:lpstr>Complain or Request Corrections</vt:lpstr>
      <vt:lpstr>Complain or Request Corrections 2</vt:lpstr>
      <vt:lpstr>Protection from Workplace Retaliation</vt:lpstr>
      <vt:lpstr>Protection from Workplace Retaliation 2</vt:lpstr>
      <vt:lpstr>Protection from Workplace Retaliation 3</vt:lpstr>
      <vt:lpstr>How to File a Safety and Health Complaint </vt:lpstr>
      <vt:lpstr>Fall Protection Introduction to the Problem </vt:lpstr>
      <vt:lpstr>Old Construction Photos</vt:lpstr>
      <vt:lpstr>Picture showing unprotected edge</vt:lpstr>
      <vt:lpstr>Present Day</vt:lpstr>
      <vt:lpstr>Falls</vt:lpstr>
      <vt:lpstr>Incidents, Injuries, and Fatalities </vt:lpstr>
      <vt:lpstr>Incidents, Injuries, and Fatalities 2</vt:lpstr>
      <vt:lpstr>Fatal Fall Incidents in Construction</vt:lpstr>
      <vt:lpstr>OSHA Inspection Data  </vt:lpstr>
      <vt:lpstr>OSHA Inspection Data 2</vt:lpstr>
      <vt:lpstr>OSHA Inspection Data 3</vt:lpstr>
      <vt:lpstr>OSHA Fines </vt:lpstr>
      <vt:lpstr>“Target Employers Who Put Profit Over Safety” </vt:lpstr>
      <vt:lpstr>“Target Employers Who Put Profit Over Safety” 2 </vt:lpstr>
      <vt:lpstr>OSHA Falls Standards</vt:lpstr>
      <vt:lpstr>OSHA Falls Standards 2</vt:lpstr>
      <vt:lpstr>Causes of Death from Falls</vt:lpstr>
      <vt:lpstr>How High is Deadly</vt:lpstr>
      <vt:lpstr>Highest Risk of Fatal Falls</vt:lpstr>
      <vt:lpstr>Anatomy of Falls 1</vt:lpstr>
      <vt:lpstr>Anatomy of Falls 2</vt:lpstr>
      <vt:lpstr>Anatomy of Falls 3</vt:lpstr>
      <vt:lpstr>Anatomy of Falls 4</vt:lpstr>
      <vt:lpstr>Anatomy of Falls 5</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User</cp:lastModifiedBy>
  <cp:revision>8</cp:revision>
  <cp:lastPrinted>2023-02-28T16:14:36Z</cp:lastPrinted>
  <dcterms:created xsi:type="dcterms:W3CDTF">2019-05-30T18:50:33Z</dcterms:created>
  <dcterms:modified xsi:type="dcterms:W3CDTF">2023-06-05T13:27:34Z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0x010100EF579C8AFDA5A94EBF2BFEAA78126DEC</vt:lpwstr>
  </property>
  <property fmtid="{D5CDD505-2E9C-101B-9397-08002B2CF9AE}" pid="3" name="Order">
    <vt:r8>5195400</vt:r8>
  </property>
  <property fmtid="{D5CDD505-2E9C-101B-9397-08002B2CF9AE}" pid="4" name="MediaServiceImageTags">
    <vt:lpwstr/>
  </property>
</Properties>
</file>